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5"/>
  </p:notesMasterIdLst>
  <p:sldIdLst>
    <p:sldId id="319" r:id="rId2"/>
    <p:sldId id="376" r:id="rId3"/>
    <p:sldId id="385" r:id="rId4"/>
    <p:sldId id="386" r:id="rId5"/>
    <p:sldId id="394" r:id="rId6"/>
    <p:sldId id="387" r:id="rId7"/>
    <p:sldId id="384" r:id="rId8"/>
    <p:sldId id="396" r:id="rId9"/>
    <p:sldId id="397" r:id="rId10"/>
    <p:sldId id="398" r:id="rId11"/>
    <p:sldId id="392" r:id="rId12"/>
    <p:sldId id="388" r:id="rId13"/>
    <p:sldId id="390" r:id="rId14"/>
    <p:sldId id="391" r:id="rId15"/>
    <p:sldId id="357" r:id="rId16"/>
    <p:sldId id="366" r:id="rId17"/>
    <p:sldId id="363" r:id="rId18"/>
    <p:sldId id="375" r:id="rId19"/>
    <p:sldId id="378" r:id="rId20"/>
    <p:sldId id="377" r:id="rId21"/>
    <p:sldId id="369" r:id="rId22"/>
    <p:sldId id="370" r:id="rId23"/>
    <p:sldId id="368" r:id="rId24"/>
    <p:sldId id="371" r:id="rId25"/>
    <p:sldId id="372" r:id="rId26"/>
    <p:sldId id="373" r:id="rId27"/>
    <p:sldId id="374" r:id="rId28"/>
    <p:sldId id="379" r:id="rId29"/>
    <p:sldId id="380" r:id="rId30"/>
    <p:sldId id="381" r:id="rId31"/>
    <p:sldId id="382" r:id="rId32"/>
    <p:sldId id="383" r:id="rId33"/>
    <p:sldId id="362" r:id="rId34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srgbClr val="FF0000"/>
    </p:penClr>
  </p:showPr>
  <p:clrMru>
    <a:srgbClr val="333399"/>
    <a:srgbClr val="000066"/>
    <a:srgbClr val="000099"/>
    <a:srgbClr val="0000FF"/>
    <a:srgbClr val="6600CC"/>
    <a:srgbClr val="33CC33"/>
    <a:srgbClr val="339966"/>
    <a:srgbClr val="66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845" autoAdjust="0"/>
    <p:restoredTop sz="93448" autoAdjust="0"/>
  </p:normalViewPr>
  <p:slideViewPr>
    <p:cSldViewPr>
      <p:cViewPr>
        <p:scale>
          <a:sx n="84" d="100"/>
          <a:sy n="84" d="100"/>
        </p:scale>
        <p:origin x="-2466" y="-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3C3D48-52D6-46DB-B044-0BB0E073E84C}" type="doc">
      <dgm:prSet loTypeId="urn:microsoft.com/office/officeart/2005/8/layout/radial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9B9A5F-5A0C-4C97-80CE-7A3DBEE51087}">
      <dgm:prSet phldrT="[Текст]"/>
      <dgm:spPr/>
      <dgm:t>
        <a:bodyPr/>
        <a:lstStyle/>
        <a:p>
          <a:r>
            <a:rPr lang="ru-RU"/>
            <a:t>2,34 млн. руб.</a:t>
          </a:r>
        </a:p>
      </dgm:t>
    </dgm:pt>
    <dgm:pt modelId="{A6578DA1-3CF4-4C07-B073-254B4E486F52}" type="parTrans" cxnId="{60976F63-7B67-4265-B282-5E12E5A5C3B3}">
      <dgm:prSet/>
      <dgm:spPr/>
      <dgm:t>
        <a:bodyPr/>
        <a:lstStyle/>
        <a:p>
          <a:endParaRPr lang="ru-RU"/>
        </a:p>
      </dgm:t>
    </dgm:pt>
    <dgm:pt modelId="{826DCB3B-237F-4A4C-8DB0-290C5DDEC748}" type="sibTrans" cxnId="{60976F63-7B67-4265-B282-5E12E5A5C3B3}">
      <dgm:prSet/>
      <dgm:spPr/>
      <dgm:t>
        <a:bodyPr/>
        <a:lstStyle/>
        <a:p>
          <a:endParaRPr lang="ru-RU"/>
        </a:p>
      </dgm:t>
    </dgm:pt>
    <dgm:pt modelId="{F0297B20-52E9-4BCC-9B72-E68785AC6100}">
      <dgm:prSet phldrT="[Текст]" custT="1"/>
      <dgm:spPr/>
      <dgm:t>
        <a:bodyPr/>
        <a:lstStyle/>
        <a:p>
          <a:r>
            <a:rPr lang="ru-RU" sz="1400">
              <a:latin typeface="Times New Roman" pitchFamily="18" charset="0"/>
              <a:cs typeface="Times New Roman" pitchFamily="18" charset="0"/>
            </a:rPr>
            <a:t>Строительство сельского дома культуры (Владимировское с.п.)</a:t>
          </a:r>
        </a:p>
      </dgm:t>
    </dgm:pt>
    <dgm:pt modelId="{0A33DA9D-8BB6-4CC8-872C-6257C64F113B}" type="parTrans" cxnId="{F673CC7F-3EB9-4172-A1F9-0B3EEBBDC6D8}">
      <dgm:prSet/>
      <dgm:spPr/>
      <dgm:t>
        <a:bodyPr/>
        <a:lstStyle/>
        <a:p>
          <a:endParaRPr lang="ru-RU"/>
        </a:p>
      </dgm:t>
    </dgm:pt>
    <dgm:pt modelId="{411B68AE-F892-4449-93CB-F031B24CF8B3}" type="sibTrans" cxnId="{F673CC7F-3EB9-4172-A1F9-0B3EEBBDC6D8}">
      <dgm:prSet/>
      <dgm:spPr/>
      <dgm:t>
        <a:bodyPr/>
        <a:lstStyle/>
        <a:p>
          <a:endParaRPr lang="ru-RU"/>
        </a:p>
      </dgm:t>
    </dgm:pt>
    <dgm:pt modelId="{3824AB7A-87BD-4839-9E07-364E7D37BE9E}">
      <dgm:prSet phldrT="[Текст]"/>
      <dgm:spPr/>
      <dgm:t>
        <a:bodyPr/>
        <a:lstStyle/>
        <a:p>
          <a:r>
            <a:rPr lang="ru-RU"/>
            <a:t>2,145 млн. руб.</a:t>
          </a:r>
        </a:p>
      </dgm:t>
    </dgm:pt>
    <dgm:pt modelId="{DC820460-0D57-4B95-A2E1-3168E09B6EBF}" type="parTrans" cxnId="{2E21BECA-FCB8-4D83-AC18-F84985F70E12}">
      <dgm:prSet/>
      <dgm:spPr/>
      <dgm:t>
        <a:bodyPr/>
        <a:lstStyle/>
        <a:p>
          <a:endParaRPr lang="ru-RU"/>
        </a:p>
      </dgm:t>
    </dgm:pt>
    <dgm:pt modelId="{FE2BEB56-36D5-45AF-942A-135E34F60F9D}" type="sibTrans" cxnId="{2E21BECA-FCB8-4D83-AC18-F84985F70E12}">
      <dgm:prSet/>
      <dgm:spPr/>
      <dgm:t>
        <a:bodyPr/>
        <a:lstStyle/>
        <a:p>
          <a:endParaRPr lang="ru-RU"/>
        </a:p>
      </dgm:t>
    </dgm:pt>
    <dgm:pt modelId="{8AEA3122-7C51-41CF-80A4-5411F91A7AEE}">
      <dgm:prSet phldrT="[Текст]" custT="1"/>
      <dgm:spPr/>
      <dgm:t>
        <a:bodyPr/>
        <a:lstStyle/>
        <a:p>
          <a:r>
            <a:rPr lang="ru-RU" sz="1400">
              <a:latin typeface="Times New Roman" pitchFamily="18" charset="0"/>
              <a:cs typeface="Times New Roman" pitchFamily="18" charset="0"/>
            </a:rPr>
            <a:t>Капитальный ремонт селького дома культуры (Ковалевское с.п.)</a:t>
          </a:r>
        </a:p>
      </dgm:t>
    </dgm:pt>
    <dgm:pt modelId="{1F39E3AF-7D26-4D0E-9F5E-CCB8DFC88812}" type="parTrans" cxnId="{FD96058A-1E19-4757-8E70-27DD9F4521D4}">
      <dgm:prSet/>
      <dgm:spPr/>
      <dgm:t>
        <a:bodyPr/>
        <a:lstStyle/>
        <a:p>
          <a:endParaRPr lang="ru-RU"/>
        </a:p>
      </dgm:t>
    </dgm:pt>
    <dgm:pt modelId="{B4B76823-CCEA-4F0C-AFC2-3164AF7D30DA}" type="sibTrans" cxnId="{FD96058A-1E19-4757-8E70-27DD9F4521D4}">
      <dgm:prSet/>
      <dgm:spPr/>
      <dgm:t>
        <a:bodyPr/>
        <a:lstStyle/>
        <a:p>
          <a:endParaRPr lang="ru-RU"/>
        </a:p>
      </dgm:t>
    </dgm:pt>
    <dgm:pt modelId="{374A757A-2CC1-4C5D-929A-4BEAF6A8FE1B}">
      <dgm:prSet phldrT="[Текст]"/>
      <dgm:spPr/>
      <dgm:t>
        <a:bodyPr/>
        <a:lstStyle/>
        <a:p>
          <a:r>
            <a:rPr lang="ru-RU"/>
            <a:t>3,95 млн. руб.</a:t>
          </a:r>
        </a:p>
      </dgm:t>
    </dgm:pt>
    <dgm:pt modelId="{7F57800E-951D-4782-AAFB-225E4D52A8ED}" type="parTrans" cxnId="{4C859152-A07E-40C4-8B47-4731B394FC16}">
      <dgm:prSet/>
      <dgm:spPr/>
      <dgm:t>
        <a:bodyPr/>
        <a:lstStyle/>
        <a:p>
          <a:endParaRPr lang="ru-RU"/>
        </a:p>
      </dgm:t>
    </dgm:pt>
    <dgm:pt modelId="{1A761157-1069-486D-9A81-B7F0D24625DF}" type="sibTrans" cxnId="{4C859152-A07E-40C4-8B47-4731B394FC16}">
      <dgm:prSet/>
      <dgm:spPr/>
      <dgm:t>
        <a:bodyPr/>
        <a:lstStyle/>
        <a:p>
          <a:endParaRPr lang="ru-RU"/>
        </a:p>
      </dgm:t>
    </dgm:pt>
    <dgm:pt modelId="{2F9A5DBB-F218-4463-AFE9-69679236EEDD}">
      <dgm:prSet phldrT="[Текст]" custT="1"/>
      <dgm:spPr/>
      <dgm:t>
        <a:bodyPr/>
        <a:lstStyle/>
        <a:p>
          <a:r>
            <a:rPr lang="ru-RU" sz="1400">
              <a:latin typeface="Times New Roman" pitchFamily="18" charset="0"/>
              <a:cs typeface="Times New Roman" pitchFamily="18" charset="0"/>
            </a:rPr>
            <a:t>Строительствоо детского сада (Владимировское с.п.)</a:t>
          </a:r>
        </a:p>
      </dgm:t>
    </dgm:pt>
    <dgm:pt modelId="{3731EB99-57AC-4020-A78A-B87AF7E06AD4}" type="parTrans" cxnId="{AEEC0506-FCFC-46FB-B565-F4975165F2DC}">
      <dgm:prSet/>
      <dgm:spPr/>
      <dgm:t>
        <a:bodyPr/>
        <a:lstStyle/>
        <a:p>
          <a:endParaRPr lang="ru-RU"/>
        </a:p>
      </dgm:t>
    </dgm:pt>
    <dgm:pt modelId="{813C542A-F271-44C3-A5E9-5F41AE720F85}" type="sibTrans" cxnId="{AEEC0506-FCFC-46FB-B565-F4975165F2DC}">
      <dgm:prSet/>
      <dgm:spPr/>
      <dgm:t>
        <a:bodyPr/>
        <a:lstStyle/>
        <a:p>
          <a:endParaRPr lang="ru-RU"/>
        </a:p>
      </dgm:t>
    </dgm:pt>
    <dgm:pt modelId="{8CB25028-2981-4AE9-8FEE-545399819A6A}" type="pres">
      <dgm:prSet presAssocID="{CF3C3D48-52D6-46DB-B044-0BB0E073E84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D8DA08-F033-409B-A6F7-2CCEEC201DDB}" type="pres">
      <dgm:prSet presAssocID="{CF3C3D48-52D6-46DB-B044-0BB0E073E84C}" presName="cycle" presStyleCnt="0"/>
      <dgm:spPr/>
    </dgm:pt>
    <dgm:pt modelId="{C928F90A-ABE7-483A-B0B7-105F5E8E8D92}" type="pres">
      <dgm:prSet presAssocID="{CF3C3D48-52D6-46DB-B044-0BB0E073E84C}" presName="centerShape" presStyleCnt="0"/>
      <dgm:spPr/>
    </dgm:pt>
    <dgm:pt modelId="{912E8A8F-FF08-4DD8-87E5-152F281FA55D}" type="pres">
      <dgm:prSet presAssocID="{CF3C3D48-52D6-46DB-B044-0BB0E073E84C}" presName="connSite" presStyleLbl="node1" presStyleIdx="0" presStyleCnt="4"/>
      <dgm:spPr/>
    </dgm:pt>
    <dgm:pt modelId="{68BA5BBA-7067-4E4C-B92B-3F3B1161C23F}" type="pres">
      <dgm:prSet presAssocID="{CF3C3D48-52D6-46DB-B044-0BB0E073E84C}" presName="visible" presStyleLbl="node1" presStyleIdx="0" presStyleCnt="4" custScaleX="112183" custScaleY="92288" custLinFactNeighborX="-36076" custLinFactNeighborY="77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D7E5B7-0B4F-4B49-92F7-8DC393D36CCC}" type="pres">
      <dgm:prSet presAssocID="{A6578DA1-3CF4-4C07-B073-254B4E486F52}" presName="Name25" presStyleLbl="parChTrans1D1" presStyleIdx="0" presStyleCnt="3"/>
      <dgm:spPr/>
      <dgm:t>
        <a:bodyPr/>
        <a:lstStyle/>
        <a:p>
          <a:endParaRPr lang="ru-RU"/>
        </a:p>
      </dgm:t>
    </dgm:pt>
    <dgm:pt modelId="{84ADAF74-1F7A-496B-9CC2-FA52DEFF22E6}" type="pres">
      <dgm:prSet presAssocID="{809B9A5F-5A0C-4C97-80CE-7A3DBEE51087}" presName="node" presStyleCnt="0"/>
      <dgm:spPr/>
    </dgm:pt>
    <dgm:pt modelId="{7A9B33A6-C7F6-4B96-BEFF-40EBB2115B74}" type="pres">
      <dgm:prSet presAssocID="{809B9A5F-5A0C-4C97-80CE-7A3DBEE51087}" presName="parentNode" presStyleLbl="node1" presStyleIdx="1" presStyleCnt="4" custScaleX="108590" custLinFactNeighborX="-29604" custLinFactNeighborY="-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4FB78-DE64-458F-942E-A6E8593844AC}" type="pres">
      <dgm:prSet presAssocID="{809B9A5F-5A0C-4C97-80CE-7A3DBEE51087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4CEE5-A812-4AFE-93F1-2FDBABC190F0}" type="pres">
      <dgm:prSet presAssocID="{DC820460-0D57-4B95-A2E1-3168E09B6EBF}" presName="Name25" presStyleLbl="parChTrans1D1" presStyleIdx="1" presStyleCnt="3"/>
      <dgm:spPr/>
      <dgm:t>
        <a:bodyPr/>
        <a:lstStyle/>
        <a:p>
          <a:endParaRPr lang="ru-RU"/>
        </a:p>
      </dgm:t>
    </dgm:pt>
    <dgm:pt modelId="{3A716EB0-5294-480A-9943-DF099803DDB2}" type="pres">
      <dgm:prSet presAssocID="{3824AB7A-87BD-4839-9E07-364E7D37BE9E}" presName="node" presStyleCnt="0"/>
      <dgm:spPr/>
    </dgm:pt>
    <dgm:pt modelId="{CC2B93FD-BF9A-4968-B7D0-2E783F152331}" type="pres">
      <dgm:prSet presAssocID="{3824AB7A-87BD-4839-9E07-364E7D37BE9E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D32AA-F07B-4DBB-8A8F-7026E3445439}" type="pres">
      <dgm:prSet presAssocID="{3824AB7A-87BD-4839-9E07-364E7D37BE9E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96AA0-EABA-49AE-9AB3-B4B66BCF65A0}" type="pres">
      <dgm:prSet presAssocID="{7F57800E-951D-4782-AAFB-225E4D52A8ED}" presName="Name25" presStyleLbl="parChTrans1D1" presStyleIdx="2" presStyleCnt="3"/>
      <dgm:spPr/>
      <dgm:t>
        <a:bodyPr/>
        <a:lstStyle/>
        <a:p>
          <a:endParaRPr lang="ru-RU"/>
        </a:p>
      </dgm:t>
    </dgm:pt>
    <dgm:pt modelId="{798B2B61-CBA2-4162-8768-4196D404AF69}" type="pres">
      <dgm:prSet presAssocID="{374A757A-2CC1-4C5D-929A-4BEAF6A8FE1B}" presName="node" presStyleCnt="0"/>
      <dgm:spPr/>
    </dgm:pt>
    <dgm:pt modelId="{3941AA47-4FD1-472A-A29E-F0FAC36A75E2}" type="pres">
      <dgm:prSet presAssocID="{374A757A-2CC1-4C5D-929A-4BEAF6A8FE1B}" presName="parentNode" presStyleLbl="node1" presStyleIdx="3" presStyleCnt="4" custScaleX="108590" custLinFactNeighborX="-29604" custLinFactNeighborY="3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7AF363-6EDE-492B-85B0-6E47E3842AB6}" type="pres">
      <dgm:prSet presAssocID="{374A757A-2CC1-4C5D-929A-4BEAF6A8FE1B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DC5340-5515-484B-AC31-EAB39BEA517F}" type="presOf" srcId="{CF3C3D48-52D6-46DB-B044-0BB0E073E84C}" destId="{8CB25028-2981-4AE9-8FEE-545399819A6A}" srcOrd="0" destOrd="0" presId="urn:microsoft.com/office/officeart/2005/8/layout/radial2"/>
    <dgm:cxn modelId="{A10852EF-3B43-45C0-AA32-42B5EAD0F15B}" type="presOf" srcId="{7F57800E-951D-4782-AAFB-225E4D52A8ED}" destId="{BC896AA0-EABA-49AE-9AB3-B4B66BCF65A0}" srcOrd="0" destOrd="0" presId="urn:microsoft.com/office/officeart/2005/8/layout/radial2"/>
    <dgm:cxn modelId="{FD96058A-1E19-4757-8E70-27DD9F4521D4}" srcId="{3824AB7A-87BD-4839-9E07-364E7D37BE9E}" destId="{8AEA3122-7C51-41CF-80A4-5411F91A7AEE}" srcOrd="0" destOrd="0" parTransId="{1F39E3AF-7D26-4D0E-9F5E-CCB8DFC88812}" sibTransId="{B4B76823-CCEA-4F0C-AFC2-3164AF7D30DA}"/>
    <dgm:cxn modelId="{60976F63-7B67-4265-B282-5E12E5A5C3B3}" srcId="{CF3C3D48-52D6-46DB-B044-0BB0E073E84C}" destId="{809B9A5F-5A0C-4C97-80CE-7A3DBEE51087}" srcOrd="0" destOrd="0" parTransId="{A6578DA1-3CF4-4C07-B073-254B4E486F52}" sibTransId="{826DCB3B-237F-4A4C-8DB0-290C5DDEC748}"/>
    <dgm:cxn modelId="{F673CC7F-3EB9-4172-A1F9-0B3EEBBDC6D8}" srcId="{809B9A5F-5A0C-4C97-80CE-7A3DBEE51087}" destId="{F0297B20-52E9-4BCC-9B72-E68785AC6100}" srcOrd="0" destOrd="0" parTransId="{0A33DA9D-8BB6-4CC8-872C-6257C64F113B}" sibTransId="{411B68AE-F892-4449-93CB-F031B24CF8B3}"/>
    <dgm:cxn modelId="{4C859152-A07E-40C4-8B47-4731B394FC16}" srcId="{CF3C3D48-52D6-46DB-B044-0BB0E073E84C}" destId="{374A757A-2CC1-4C5D-929A-4BEAF6A8FE1B}" srcOrd="2" destOrd="0" parTransId="{7F57800E-951D-4782-AAFB-225E4D52A8ED}" sibTransId="{1A761157-1069-486D-9A81-B7F0D24625DF}"/>
    <dgm:cxn modelId="{0E6B75B7-8375-431F-9F20-BEA58ABC7629}" type="presOf" srcId="{374A757A-2CC1-4C5D-929A-4BEAF6A8FE1B}" destId="{3941AA47-4FD1-472A-A29E-F0FAC36A75E2}" srcOrd="0" destOrd="0" presId="urn:microsoft.com/office/officeart/2005/8/layout/radial2"/>
    <dgm:cxn modelId="{7F7BE462-36DA-4F08-A7D8-07A4689CA5DF}" type="presOf" srcId="{A6578DA1-3CF4-4C07-B073-254B4E486F52}" destId="{E6D7E5B7-0B4F-4B49-92F7-8DC393D36CCC}" srcOrd="0" destOrd="0" presId="urn:microsoft.com/office/officeart/2005/8/layout/radial2"/>
    <dgm:cxn modelId="{59DB27B0-8A19-43FE-A9C5-6A033E974E2C}" type="presOf" srcId="{809B9A5F-5A0C-4C97-80CE-7A3DBEE51087}" destId="{7A9B33A6-C7F6-4B96-BEFF-40EBB2115B74}" srcOrd="0" destOrd="0" presId="urn:microsoft.com/office/officeart/2005/8/layout/radial2"/>
    <dgm:cxn modelId="{2E21BECA-FCB8-4D83-AC18-F84985F70E12}" srcId="{CF3C3D48-52D6-46DB-B044-0BB0E073E84C}" destId="{3824AB7A-87BD-4839-9E07-364E7D37BE9E}" srcOrd="1" destOrd="0" parTransId="{DC820460-0D57-4B95-A2E1-3168E09B6EBF}" sibTransId="{FE2BEB56-36D5-45AF-942A-135E34F60F9D}"/>
    <dgm:cxn modelId="{148A2C19-9C54-4879-9EB1-AF9B793DDFDC}" type="presOf" srcId="{F0297B20-52E9-4BCC-9B72-E68785AC6100}" destId="{8EA4FB78-DE64-458F-942E-A6E8593844AC}" srcOrd="0" destOrd="0" presId="urn:microsoft.com/office/officeart/2005/8/layout/radial2"/>
    <dgm:cxn modelId="{C0222244-364C-4E7C-B88F-0DF73A1597A9}" type="presOf" srcId="{DC820460-0D57-4B95-A2E1-3168E09B6EBF}" destId="{F3E4CEE5-A812-4AFE-93F1-2FDBABC190F0}" srcOrd="0" destOrd="0" presId="urn:microsoft.com/office/officeart/2005/8/layout/radial2"/>
    <dgm:cxn modelId="{37D51546-8131-4B78-9117-2F98AE975DED}" type="presOf" srcId="{3824AB7A-87BD-4839-9E07-364E7D37BE9E}" destId="{CC2B93FD-BF9A-4968-B7D0-2E783F152331}" srcOrd="0" destOrd="0" presId="urn:microsoft.com/office/officeart/2005/8/layout/radial2"/>
    <dgm:cxn modelId="{D6F4D201-66BD-4D4D-8765-886570CDB11F}" type="presOf" srcId="{2F9A5DBB-F218-4463-AFE9-69679236EEDD}" destId="{5B7AF363-6EDE-492B-85B0-6E47E3842AB6}" srcOrd="0" destOrd="0" presId="urn:microsoft.com/office/officeart/2005/8/layout/radial2"/>
    <dgm:cxn modelId="{09560C45-09F9-45D2-ACF9-169B914A7689}" type="presOf" srcId="{8AEA3122-7C51-41CF-80A4-5411F91A7AEE}" destId="{73CD32AA-F07B-4DBB-8A8F-7026E3445439}" srcOrd="0" destOrd="0" presId="urn:microsoft.com/office/officeart/2005/8/layout/radial2"/>
    <dgm:cxn modelId="{AEEC0506-FCFC-46FB-B565-F4975165F2DC}" srcId="{374A757A-2CC1-4C5D-929A-4BEAF6A8FE1B}" destId="{2F9A5DBB-F218-4463-AFE9-69679236EEDD}" srcOrd="0" destOrd="0" parTransId="{3731EB99-57AC-4020-A78A-B87AF7E06AD4}" sibTransId="{813C542A-F271-44C3-A5E9-5F41AE720F85}"/>
    <dgm:cxn modelId="{8D57F295-540A-4172-8A00-2E720C6A85DE}" type="presParOf" srcId="{8CB25028-2981-4AE9-8FEE-545399819A6A}" destId="{33D8DA08-F033-409B-A6F7-2CCEEC201DDB}" srcOrd="0" destOrd="0" presId="urn:microsoft.com/office/officeart/2005/8/layout/radial2"/>
    <dgm:cxn modelId="{1C79AD65-8DA1-456A-886C-B04224639FDB}" type="presParOf" srcId="{33D8DA08-F033-409B-A6F7-2CCEEC201DDB}" destId="{C928F90A-ABE7-483A-B0B7-105F5E8E8D92}" srcOrd="0" destOrd="0" presId="urn:microsoft.com/office/officeart/2005/8/layout/radial2"/>
    <dgm:cxn modelId="{C7A48379-685A-4F7C-BF01-E1280D3ADD5D}" type="presParOf" srcId="{C928F90A-ABE7-483A-B0B7-105F5E8E8D92}" destId="{912E8A8F-FF08-4DD8-87E5-152F281FA55D}" srcOrd="0" destOrd="0" presId="urn:microsoft.com/office/officeart/2005/8/layout/radial2"/>
    <dgm:cxn modelId="{CEA8EA31-5D6E-4946-B284-FD2233CA6D83}" type="presParOf" srcId="{C928F90A-ABE7-483A-B0B7-105F5E8E8D92}" destId="{68BA5BBA-7067-4E4C-B92B-3F3B1161C23F}" srcOrd="1" destOrd="0" presId="urn:microsoft.com/office/officeart/2005/8/layout/radial2"/>
    <dgm:cxn modelId="{010DEE47-0D8D-486C-AB2E-6573A1503B2B}" type="presParOf" srcId="{33D8DA08-F033-409B-A6F7-2CCEEC201DDB}" destId="{E6D7E5B7-0B4F-4B49-92F7-8DC393D36CCC}" srcOrd="1" destOrd="0" presId="urn:microsoft.com/office/officeart/2005/8/layout/radial2"/>
    <dgm:cxn modelId="{E6579B07-2EC7-43B7-877C-490A803DE34F}" type="presParOf" srcId="{33D8DA08-F033-409B-A6F7-2CCEEC201DDB}" destId="{84ADAF74-1F7A-496B-9CC2-FA52DEFF22E6}" srcOrd="2" destOrd="0" presId="urn:microsoft.com/office/officeart/2005/8/layout/radial2"/>
    <dgm:cxn modelId="{00CF6CCD-9C11-4093-A472-2511F232543E}" type="presParOf" srcId="{84ADAF74-1F7A-496B-9CC2-FA52DEFF22E6}" destId="{7A9B33A6-C7F6-4B96-BEFF-40EBB2115B74}" srcOrd="0" destOrd="0" presId="urn:microsoft.com/office/officeart/2005/8/layout/radial2"/>
    <dgm:cxn modelId="{2C99C06C-CBE3-45E3-9DE5-270CA60F6CD2}" type="presParOf" srcId="{84ADAF74-1F7A-496B-9CC2-FA52DEFF22E6}" destId="{8EA4FB78-DE64-458F-942E-A6E8593844AC}" srcOrd="1" destOrd="0" presId="urn:microsoft.com/office/officeart/2005/8/layout/radial2"/>
    <dgm:cxn modelId="{09F4306C-73E0-4E2D-862D-55A50FC68577}" type="presParOf" srcId="{33D8DA08-F033-409B-A6F7-2CCEEC201DDB}" destId="{F3E4CEE5-A812-4AFE-93F1-2FDBABC190F0}" srcOrd="3" destOrd="0" presId="urn:microsoft.com/office/officeart/2005/8/layout/radial2"/>
    <dgm:cxn modelId="{C0F154BD-8884-4FDB-973C-0D33C89994ED}" type="presParOf" srcId="{33D8DA08-F033-409B-A6F7-2CCEEC201DDB}" destId="{3A716EB0-5294-480A-9943-DF099803DDB2}" srcOrd="4" destOrd="0" presId="urn:microsoft.com/office/officeart/2005/8/layout/radial2"/>
    <dgm:cxn modelId="{16BD2328-5B6C-49BA-9A2C-0EBEB3F65470}" type="presParOf" srcId="{3A716EB0-5294-480A-9943-DF099803DDB2}" destId="{CC2B93FD-BF9A-4968-B7D0-2E783F152331}" srcOrd="0" destOrd="0" presId="urn:microsoft.com/office/officeart/2005/8/layout/radial2"/>
    <dgm:cxn modelId="{9414649E-FBC2-4D1D-98B3-94A1F894621C}" type="presParOf" srcId="{3A716EB0-5294-480A-9943-DF099803DDB2}" destId="{73CD32AA-F07B-4DBB-8A8F-7026E3445439}" srcOrd="1" destOrd="0" presId="urn:microsoft.com/office/officeart/2005/8/layout/radial2"/>
    <dgm:cxn modelId="{28DEABB0-EEE5-41E3-8B4B-1DF442B6AD0A}" type="presParOf" srcId="{33D8DA08-F033-409B-A6F7-2CCEEC201DDB}" destId="{BC896AA0-EABA-49AE-9AB3-B4B66BCF65A0}" srcOrd="5" destOrd="0" presId="urn:microsoft.com/office/officeart/2005/8/layout/radial2"/>
    <dgm:cxn modelId="{CE6CD711-15EB-48CD-BEA6-6197C2C219C9}" type="presParOf" srcId="{33D8DA08-F033-409B-A6F7-2CCEEC201DDB}" destId="{798B2B61-CBA2-4162-8768-4196D404AF69}" srcOrd="6" destOrd="0" presId="urn:microsoft.com/office/officeart/2005/8/layout/radial2"/>
    <dgm:cxn modelId="{B2B45F53-73AB-4BBC-B885-0908898B0056}" type="presParOf" srcId="{798B2B61-CBA2-4162-8768-4196D404AF69}" destId="{3941AA47-4FD1-472A-A29E-F0FAC36A75E2}" srcOrd="0" destOrd="0" presId="urn:microsoft.com/office/officeart/2005/8/layout/radial2"/>
    <dgm:cxn modelId="{E0802362-3D03-4F13-BA2C-1F0DB61C5A48}" type="presParOf" srcId="{798B2B61-CBA2-4162-8768-4196D404AF69}" destId="{5B7AF363-6EDE-492B-85B0-6E47E3842AB6}" srcOrd="1" destOrd="0" presId="urn:microsoft.com/office/officeart/2005/8/layout/radial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F16290-F298-4510-814B-C3666EFE77FD}" type="doc">
      <dgm:prSet loTypeId="urn:microsoft.com/office/officeart/2005/8/layout/radial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C0319A-75D7-43B3-8590-8FE12093EAAE}">
      <dgm:prSet phldrT="[Текст]"/>
      <dgm:spPr/>
      <dgm:t>
        <a:bodyPr/>
        <a:lstStyle/>
        <a:p>
          <a:r>
            <a:rPr lang="ru-RU"/>
            <a:t>3,45 мл. руб.</a:t>
          </a:r>
        </a:p>
      </dgm:t>
    </dgm:pt>
    <dgm:pt modelId="{04A97A7D-DE3C-48BD-9962-969CB7C4DFCC}" type="parTrans" cxnId="{149FEBD0-4F37-42DA-A951-8AD8C9CC4667}">
      <dgm:prSet/>
      <dgm:spPr/>
      <dgm:t>
        <a:bodyPr/>
        <a:lstStyle/>
        <a:p>
          <a:endParaRPr lang="ru-RU"/>
        </a:p>
      </dgm:t>
    </dgm:pt>
    <dgm:pt modelId="{D728D953-FEC9-48C5-BFDA-EC912759831C}" type="sibTrans" cxnId="{149FEBD0-4F37-42DA-A951-8AD8C9CC4667}">
      <dgm:prSet/>
      <dgm:spPr/>
      <dgm:t>
        <a:bodyPr/>
        <a:lstStyle/>
        <a:p>
          <a:endParaRPr lang="ru-RU"/>
        </a:p>
      </dgm:t>
    </dgm:pt>
    <dgm:pt modelId="{9F07A498-1419-4BB3-9827-1F6C75390F19}">
      <dgm:prSet phldrT="[Текст]" custT="1"/>
      <dgm:spPr/>
      <dgm:t>
        <a:bodyPr/>
        <a:lstStyle/>
        <a:p>
          <a:r>
            <a:rPr lang="ru-RU" sz="1200">
              <a:latin typeface="Times New Roman" pitchFamily="18" charset="0"/>
              <a:cs typeface="Times New Roman" pitchFamily="18" charset="0"/>
            </a:rPr>
            <a:t>Капитальный ремонт школы (Ударниковское с.п.) Разработка проектно- сметной документации</a:t>
          </a:r>
        </a:p>
      </dgm:t>
    </dgm:pt>
    <dgm:pt modelId="{B9F2F186-3142-4D9A-B95B-EE6E8A52F704}" type="parTrans" cxnId="{FFCB35C8-4FC3-4365-92BE-20B46AAFBC60}">
      <dgm:prSet/>
      <dgm:spPr/>
      <dgm:t>
        <a:bodyPr/>
        <a:lstStyle/>
        <a:p>
          <a:endParaRPr lang="ru-RU"/>
        </a:p>
      </dgm:t>
    </dgm:pt>
    <dgm:pt modelId="{0ADDD44B-A68B-45A6-8334-92927BC327DE}" type="sibTrans" cxnId="{FFCB35C8-4FC3-4365-92BE-20B46AAFBC60}">
      <dgm:prSet/>
      <dgm:spPr/>
      <dgm:t>
        <a:bodyPr/>
        <a:lstStyle/>
        <a:p>
          <a:endParaRPr lang="ru-RU"/>
        </a:p>
      </dgm:t>
    </dgm:pt>
    <dgm:pt modelId="{7C2D670C-064F-47AE-AE32-168ECE4C74F6}">
      <dgm:prSet phldrT="[Текст]"/>
      <dgm:spPr/>
      <dgm:t>
        <a:bodyPr/>
        <a:lstStyle/>
        <a:p>
          <a:r>
            <a:rPr lang="ru-RU"/>
            <a:t>4,15 мл. руб.</a:t>
          </a:r>
        </a:p>
      </dgm:t>
    </dgm:pt>
    <dgm:pt modelId="{C70FAED3-CA79-43D8-84BA-21C230264D45}" type="parTrans" cxnId="{B46F744D-36B4-456D-9B6D-556978551C83}">
      <dgm:prSet/>
      <dgm:spPr/>
      <dgm:t>
        <a:bodyPr/>
        <a:lstStyle/>
        <a:p>
          <a:endParaRPr lang="ru-RU"/>
        </a:p>
      </dgm:t>
    </dgm:pt>
    <dgm:pt modelId="{0C809A86-4E1A-479C-9B19-D00BC3ABDFCC}" type="sibTrans" cxnId="{B46F744D-36B4-456D-9B6D-556978551C83}">
      <dgm:prSet/>
      <dgm:spPr/>
      <dgm:t>
        <a:bodyPr/>
        <a:lstStyle/>
        <a:p>
          <a:endParaRPr lang="ru-RU"/>
        </a:p>
      </dgm:t>
    </dgm:pt>
    <dgm:pt modelId="{3A7E1476-6089-4BAF-8596-6A3B23F97398}">
      <dgm:prSet phldrT="[Текст]" custT="1"/>
      <dgm:spPr/>
      <dgm:t>
        <a:bodyPr/>
        <a:lstStyle/>
        <a:p>
          <a:r>
            <a:rPr lang="ru-RU" sz="1200">
              <a:latin typeface="Times New Roman" pitchFamily="18" charset="0"/>
              <a:cs typeface="Times New Roman" pitchFamily="18" charset="0"/>
            </a:rPr>
            <a:t>Ремонт центральной районной больницы (Разработка Проектно-сметной документации ) </a:t>
          </a:r>
        </a:p>
      </dgm:t>
    </dgm:pt>
    <dgm:pt modelId="{D6F69E3E-0938-4B05-96D5-2C6798E78296}" type="parTrans" cxnId="{2448EC27-9BD5-49C9-89F5-B3BD133A7CE9}">
      <dgm:prSet/>
      <dgm:spPr/>
      <dgm:t>
        <a:bodyPr/>
        <a:lstStyle/>
        <a:p>
          <a:endParaRPr lang="ru-RU"/>
        </a:p>
      </dgm:t>
    </dgm:pt>
    <dgm:pt modelId="{B2CB4153-67D7-443A-B794-26AC601BC8FA}" type="sibTrans" cxnId="{2448EC27-9BD5-49C9-89F5-B3BD133A7CE9}">
      <dgm:prSet/>
      <dgm:spPr/>
      <dgm:t>
        <a:bodyPr/>
        <a:lstStyle/>
        <a:p>
          <a:endParaRPr lang="ru-RU"/>
        </a:p>
      </dgm:t>
    </dgm:pt>
    <dgm:pt modelId="{35DB8E63-854F-4926-B1C6-623048500480}">
      <dgm:prSet phldrT="[Текст]"/>
      <dgm:spPr/>
      <dgm:t>
        <a:bodyPr/>
        <a:lstStyle/>
        <a:p>
          <a:r>
            <a:rPr lang="ru-RU"/>
            <a:t>7,75 мл. руб.</a:t>
          </a:r>
        </a:p>
      </dgm:t>
    </dgm:pt>
    <dgm:pt modelId="{8F2F9B13-B3FB-48D3-864E-D7F56E74DDBF}" type="parTrans" cxnId="{70BC4201-B3AF-42EE-A4CC-50F8D422006F}">
      <dgm:prSet/>
      <dgm:spPr/>
      <dgm:t>
        <a:bodyPr/>
        <a:lstStyle/>
        <a:p>
          <a:endParaRPr lang="ru-RU"/>
        </a:p>
      </dgm:t>
    </dgm:pt>
    <dgm:pt modelId="{294D4B93-525F-4146-992A-33BF40D055F4}" type="sibTrans" cxnId="{70BC4201-B3AF-42EE-A4CC-50F8D422006F}">
      <dgm:prSet/>
      <dgm:spPr/>
      <dgm:t>
        <a:bodyPr/>
        <a:lstStyle/>
        <a:p>
          <a:endParaRPr lang="ru-RU"/>
        </a:p>
      </dgm:t>
    </dgm:pt>
    <dgm:pt modelId="{079CE84B-4C42-4F23-A256-28B5AF2E60FF}">
      <dgm:prSet phldrT="[Текст]" custT="1"/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Капитальный ремонт 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дорог (</a:t>
          </a:r>
          <a:r>
            <a:rPr lang="ru-RU" sz="1200" b="0" i="0" dirty="0" err="1" smtClean="0"/>
            <a:t>г.Шахты-ст.Владимировская</a:t>
          </a:r>
          <a:r>
            <a:rPr lang="ru-RU" sz="1200" b="0" i="0" dirty="0" smtClean="0"/>
            <a:t> (до магистрали "Дон") - </a:t>
          </a:r>
          <a:r>
            <a:rPr lang="ru-RU" sz="1200" b="0" i="0" dirty="0" err="1" smtClean="0"/>
            <a:t>х.Зайцевка</a:t>
          </a:r>
          <a:r>
            <a:rPr lang="ru-RU" sz="1200" b="0" i="0" dirty="0" smtClean="0"/>
            <a:t> Красносулинского района - подъезд к , хутору Б.Федоровка, </a:t>
          </a:r>
          <a:r>
            <a:rPr lang="ru-RU" sz="1200" b="0" i="0" dirty="0" err="1" smtClean="0"/>
            <a:t>ст.Новомихайловская-п.Розет</a:t>
          </a:r>
          <a:r>
            <a:rPr lang="ru-RU" sz="1200" b="0" i="0" dirty="0" smtClean="0"/>
            <a:t>)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6F64335C-8D14-4108-A2B6-19EF14E973D5}" type="parTrans" cxnId="{362E1258-0C18-4CE3-8647-407FAD53D819}">
      <dgm:prSet/>
      <dgm:spPr/>
      <dgm:t>
        <a:bodyPr/>
        <a:lstStyle/>
        <a:p>
          <a:endParaRPr lang="ru-RU"/>
        </a:p>
      </dgm:t>
    </dgm:pt>
    <dgm:pt modelId="{67185B88-C43D-472A-94A5-9793E40BA172}" type="sibTrans" cxnId="{362E1258-0C18-4CE3-8647-407FAD53D819}">
      <dgm:prSet/>
      <dgm:spPr/>
      <dgm:t>
        <a:bodyPr/>
        <a:lstStyle/>
        <a:p>
          <a:endParaRPr lang="ru-RU"/>
        </a:p>
      </dgm:t>
    </dgm:pt>
    <dgm:pt modelId="{C50E2B1E-FFAD-40A4-8EBA-D0EEEFEC61E2}" type="pres">
      <dgm:prSet presAssocID="{D5F16290-F298-4510-814B-C3666EFE77F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2EC115-8DBF-407E-892A-7367375B7471}" type="pres">
      <dgm:prSet presAssocID="{D5F16290-F298-4510-814B-C3666EFE77FD}" presName="cycle" presStyleCnt="0"/>
      <dgm:spPr/>
    </dgm:pt>
    <dgm:pt modelId="{893EC5CE-2693-412A-A958-3C8C6077421D}" type="pres">
      <dgm:prSet presAssocID="{D5F16290-F298-4510-814B-C3666EFE77FD}" presName="centerShape" presStyleCnt="0"/>
      <dgm:spPr/>
    </dgm:pt>
    <dgm:pt modelId="{F4DA593E-7BBC-4A93-B262-1A9D18F536BC}" type="pres">
      <dgm:prSet presAssocID="{D5F16290-F298-4510-814B-C3666EFE77FD}" presName="connSite" presStyleLbl="node1" presStyleIdx="0" presStyleCnt="4"/>
      <dgm:spPr/>
    </dgm:pt>
    <dgm:pt modelId="{A6CD9AED-9F6C-4024-9760-D3D3BFACA38B}" type="pres">
      <dgm:prSet presAssocID="{D5F16290-F298-4510-814B-C3666EFE77FD}" presName="visible" presStyleLbl="node1" presStyleIdx="0" presStyleCnt="4" custScaleX="115758" custLinFactNeighborX="-27935" custLinFactNeighborY="-29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3CB2EDD-1A3C-47D2-9AE3-51A1DD2DF78B}" type="pres">
      <dgm:prSet presAssocID="{04A97A7D-DE3C-48BD-9962-969CB7C4DFCC}" presName="Name25" presStyleLbl="parChTrans1D1" presStyleIdx="0" presStyleCnt="3"/>
      <dgm:spPr/>
      <dgm:t>
        <a:bodyPr/>
        <a:lstStyle/>
        <a:p>
          <a:endParaRPr lang="ru-RU"/>
        </a:p>
      </dgm:t>
    </dgm:pt>
    <dgm:pt modelId="{24C58D6F-9001-4152-B7AD-C5C1EA829E14}" type="pres">
      <dgm:prSet presAssocID="{7BC0319A-75D7-43B3-8590-8FE12093EAAE}" presName="node" presStyleCnt="0"/>
      <dgm:spPr/>
    </dgm:pt>
    <dgm:pt modelId="{ED1B40F8-004D-4766-84DE-84C8A5D9ACBD}" type="pres">
      <dgm:prSet presAssocID="{7BC0319A-75D7-43B3-8590-8FE12093EAAE}" presName="parentNode" presStyleLbl="node1" presStyleIdx="1" presStyleCnt="4" custScaleX="113432" custLinFactNeighborX="-1313" custLinFactNeighborY="-105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B8C0B-AB30-4B8B-A6A0-C6244D46D370}" type="pres">
      <dgm:prSet presAssocID="{7BC0319A-75D7-43B3-8590-8FE12093EAAE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2BA1E-E26F-454E-813E-41BB4BB9A93E}" type="pres">
      <dgm:prSet presAssocID="{C70FAED3-CA79-43D8-84BA-21C230264D45}" presName="Name25" presStyleLbl="parChTrans1D1" presStyleIdx="1" presStyleCnt="3"/>
      <dgm:spPr/>
      <dgm:t>
        <a:bodyPr/>
        <a:lstStyle/>
        <a:p>
          <a:endParaRPr lang="ru-RU"/>
        </a:p>
      </dgm:t>
    </dgm:pt>
    <dgm:pt modelId="{4503D6DA-89B1-4792-BE93-184175D52831}" type="pres">
      <dgm:prSet presAssocID="{7C2D670C-064F-47AE-AE32-168ECE4C74F6}" presName="node" presStyleCnt="0"/>
      <dgm:spPr/>
    </dgm:pt>
    <dgm:pt modelId="{9481A86C-E759-44EF-9796-32CB9E8CAB3C}" type="pres">
      <dgm:prSet presAssocID="{7C2D670C-064F-47AE-AE32-168ECE4C74F6}" presName="parentNode" presStyleLbl="node1" presStyleIdx="2" presStyleCnt="4" custScaleX="106797" custLinFactNeighborX="40709" custLinFactNeighborY="-13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47E46-86A2-4267-95A6-1917FB85466E}" type="pres">
      <dgm:prSet presAssocID="{7C2D670C-064F-47AE-AE32-168ECE4C74F6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6D6633-1165-40BF-A12B-EBBF443A5F0E}" type="pres">
      <dgm:prSet presAssocID="{8F2F9B13-B3FB-48D3-864E-D7F56E74DDBF}" presName="Name25" presStyleLbl="parChTrans1D1" presStyleIdx="2" presStyleCnt="3"/>
      <dgm:spPr/>
      <dgm:t>
        <a:bodyPr/>
        <a:lstStyle/>
        <a:p>
          <a:endParaRPr lang="ru-RU"/>
        </a:p>
      </dgm:t>
    </dgm:pt>
    <dgm:pt modelId="{7FD9565D-EEFF-4CF9-A6A0-91E1D55B8C92}" type="pres">
      <dgm:prSet presAssocID="{35DB8E63-854F-4926-B1C6-623048500480}" presName="node" presStyleCnt="0"/>
      <dgm:spPr/>
    </dgm:pt>
    <dgm:pt modelId="{0B81AACF-E8A4-44B3-AB28-1F6CB5100FD8}" type="pres">
      <dgm:prSet presAssocID="{35DB8E63-854F-4926-B1C6-623048500480}" presName="parentNode" presStyleLbl="node1" presStyleIdx="3" presStyleCnt="4" custScaleY="1652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1305B-A8C0-4530-A51A-F0F360D1BF1B}" type="pres">
      <dgm:prSet presAssocID="{35DB8E63-854F-4926-B1C6-623048500480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9FEBD0-4F37-42DA-A951-8AD8C9CC4667}" srcId="{D5F16290-F298-4510-814B-C3666EFE77FD}" destId="{7BC0319A-75D7-43B3-8590-8FE12093EAAE}" srcOrd="0" destOrd="0" parTransId="{04A97A7D-DE3C-48BD-9962-969CB7C4DFCC}" sibTransId="{D728D953-FEC9-48C5-BFDA-EC912759831C}"/>
    <dgm:cxn modelId="{4D458E7D-3B64-4D9A-A3C8-EE8DD7489C50}" type="presOf" srcId="{D5F16290-F298-4510-814B-C3666EFE77FD}" destId="{C50E2B1E-FFAD-40A4-8EBA-D0EEEFEC61E2}" srcOrd="0" destOrd="0" presId="urn:microsoft.com/office/officeart/2005/8/layout/radial2"/>
    <dgm:cxn modelId="{A5C08125-F836-40D9-8C1E-52C5B39313BE}" type="presOf" srcId="{04A97A7D-DE3C-48BD-9962-969CB7C4DFCC}" destId="{13CB2EDD-1A3C-47D2-9AE3-51A1DD2DF78B}" srcOrd="0" destOrd="0" presId="urn:microsoft.com/office/officeart/2005/8/layout/radial2"/>
    <dgm:cxn modelId="{286EFB50-C544-4E1E-91B7-F2CDBB6A1E29}" type="presOf" srcId="{3A7E1476-6089-4BAF-8596-6A3B23F97398}" destId="{E1647E46-86A2-4267-95A6-1917FB85466E}" srcOrd="0" destOrd="0" presId="urn:microsoft.com/office/officeart/2005/8/layout/radial2"/>
    <dgm:cxn modelId="{B46F744D-36B4-456D-9B6D-556978551C83}" srcId="{D5F16290-F298-4510-814B-C3666EFE77FD}" destId="{7C2D670C-064F-47AE-AE32-168ECE4C74F6}" srcOrd="1" destOrd="0" parTransId="{C70FAED3-CA79-43D8-84BA-21C230264D45}" sibTransId="{0C809A86-4E1A-479C-9B19-D00BC3ABDFCC}"/>
    <dgm:cxn modelId="{2448EC27-9BD5-49C9-89F5-B3BD133A7CE9}" srcId="{7C2D670C-064F-47AE-AE32-168ECE4C74F6}" destId="{3A7E1476-6089-4BAF-8596-6A3B23F97398}" srcOrd="0" destOrd="0" parTransId="{D6F69E3E-0938-4B05-96D5-2C6798E78296}" sibTransId="{B2CB4153-67D7-443A-B794-26AC601BC8FA}"/>
    <dgm:cxn modelId="{637579C0-C343-4642-A298-9E258A851C6E}" type="presOf" srcId="{8F2F9B13-B3FB-48D3-864E-D7F56E74DDBF}" destId="{B46D6633-1165-40BF-A12B-EBBF443A5F0E}" srcOrd="0" destOrd="0" presId="urn:microsoft.com/office/officeart/2005/8/layout/radial2"/>
    <dgm:cxn modelId="{8E62CE44-4456-477C-8882-B2AE9B3C7AD8}" type="presOf" srcId="{C70FAED3-CA79-43D8-84BA-21C230264D45}" destId="{6262BA1E-E26F-454E-813E-41BB4BB9A93E}" srcOrd="0" destOrd="0" presId="urn:microsoft.com/office/officeart/2005/8/layout/radial2"/>
    <dgm:cxn modelId="{70BC4201-B3AF-42EE-A4CC-50F8D422006F}" srcId="{D5F16290-F298-4510-814B-C3666EFE77FD}" destId="{35DB8E63-854F-4926-B1C6-623048500480}" srcOrd="2" destOrd="0" parTransId="{8F2F9B13-B3FB-48D3-864E-D7F56E74DDBF}" sibTransId="{294D4B93-525F-4146-992A-33BF40D055F4}"/>
    <dgm:cxn modelId="{FFCB35C8-4FC3-4365-92BE-20B46AAFBC60}" srcId="{7BC0319A-75D7-43B3-8590-8FE12093EAAE}" destId="{9F07A498-1419-4BB3-9827-1F6C75390F19}" srcOrd="0" destOrd="0" parTransId="{B9F2F186-3142-4D9A-B95B-EE6E8A52F704}" sibTransId="{0ADDD44B-A68B-45A6-8334-92927BC327DE}"/>
    <dgm:cxn modelId="{D6C1080C-E176-470A-9ED3-7A29912DBBBC}" type="presOf" srcId="{7C2D670C-064F-47AE-AE32-168ECE4C74F6}" destId="{9481A86C-E759-44EF-9796-32CB9E8CAB3C}" srcOrd="0" destOrd="0" presId="urn:microsoft.com/office/officeart/2005/8/layout/radial2"/>
    <dgm:cxn modelId="{B1CFD3FC-A36B-4A79-A81E-A04A43454ACC}" type="presOf" srcId="{35DB8E63-854F-4926-B1C6-623048500480}" destId="{0B81AACF-E8A4-44B3-AB28-1F6CB5100FD8}" srcOrd="0" destOrd="0" presId="urn:microsoft.com/office/officeart/2005/8/layout/radial2"/>
    <dgm:cxn modelId="{ABE89B32-BEB3-4F4F-AC22-56A34E4317C8}" type="presOf" srcId="{079CE84B-4C42-4F23-A256-28B5AF2E60FF}" destId="{1881305B-A8C0-4530-A51A-F0F360D1BF1B}" srcOrd="0" destOrd="0" presId="urn:microsoft.com/office/officeart/2005/8/layout/radial2"/>
    <dgm:cxn modelId="{EFE9C798-ACC4-4AF2-BF90-88A350F10379}" type="presOf" srcId="{9F07A498-1419-4BB3-9827-1F6C75390F19}" destId="{FFEB8C0B-AB30-4B8B-A6A0-C6244D46D370}" srcOrd="0" destOrd="0" presId="urn:microsoft.com/office/officeart/2005/8/layout/radial2"/>
    <dgm:cxn modelId="{362E1258-0C18-4CE3-8647-407FAD53D819}" srcId="{35DB8E63-854F-4926-B1C6-623048500480}" destId="{079CE84B-4C42-4F23-A256-28B5AF2E60FF}" srcOrd="0" destOrd="0" parTransId="{6F64335C-8D14-4108-A2B6-19EF14E973D5}" sibTransId="{67185B88-C43D-472A-94A5-9793E40BA172}"/>
    <dgm:cxn modelId="{3957A010-BFE9-42F5-9D21-875A23626656}" type="presOf" srcId="{7BC0319A-75D7-43B3-8590-8FE12093EAAE}" destId="{ED1B40F8-004D-4766-84DE-84C8A5D9ACBD}" srcOrd="0" destOrd="0" presId="urn:microsoft.com/office/officeart/2005/8/layout/radial2"/>
    <dgm:cxn modelId="{7385E063-9D8B-464C-957D-E7B1A947AD28}" type="presParOf" srcId="{C50E2B1E-FFAD-40A4-8EBA-D0EEEFEC61E2}" destId="{B22EC115-8DBF-407E-892A-7367375B7471}" srcOrd="0" destOrd="0" presId="urn:microsoft.com/office/officeart/2005/8/layout/radial2"/>
    <dgm:cxn modelId="{0E1B8356-D378-4763-BC4D-ED0AA5B33E1C}" type="presParOf" srcId="{B22EC115-8DBF-407E-892A-7367375B7471}" destId="{893EC5CE-2693-412A-A958-3C8C6077421D}" srcOrd="0" destOrd="0" presId="urn:microsoft.com/office/officeart/2005/8/layout/radial2"/>
    <dgm:cxn modelId="{298DF10B-B175-4BD3-8D44-811D617A1EAD}" type="presParOf" srcId="{893EC5CE-2693-412A-A958-3C8C6077421D}" destId="{F4DA593E-7BBC-4A93-B262-1A9D18F536BC}" srcOrd="0" destOrd="0" presId="urn:microsoft.com/office/officeart/2005/8/layout/radial2"/>
    <dgm:cxn modelId="{A652BD95-D192-4B30-88F1-BA32B7254AEA}" type="presParOf" srcId="{893EC5CE-2693-412A-A958-3C8C6077421D}" destId="{A6CD9AED-9F6C-4024-9760-D3D3BFACA38B}" srcOrd="1" destOrd="0" presId="urn:microsoft.com/office/officeart/2005/8/layout/radial2"/>
    <dgm:cxn modelId="{E1DFC8BD-B464-4B42-9270-63135E1751B7}" type="presParOf" srcId="{B22EC115-8DBF-407E-892A-7367375B7471}" destId="{13CB2EDD-1A3C-47D2-9AE3-51A1DD2DF78B}" srcOrd="1" destOrd="0" presId="urn:microsoft.com/office/officeart/2005/8/layout/radial2"/>
    <dgm:cxn modelId="{CCE646D9-3576-4FC4-8807-67A3B5DBF44C}" type="presParOf" srcId="{B22EC115-8DBF-407E-892A-7367375B7471}" destId="{24C58D6F-9001-4152-B7AD-C5C1EA829E14}" srcOrd="2" destOrd="0" presId="urn:microsoft.com/office/officeart/2005/8/layout/radial2"/>
    <dgm:cxn modelId="{E195DB66-6DAC-4ED7-833D-04452F47032D}" type="presParOf" srcId="{24C58D6F-9001-4152-B7AD-C5C1EA829E14}" destId="{ED1B40F8-004D-4766-84DE-84C8A5D9ACBD}" srcOrd="0" destOrd="0" presId="urn:microsoft.com/office/officeart/2005/8/layout/radial2"/>
    <dgm:cxn modelId="{81F7EACA-6D87-4CC6-B039-3C2D425BA78E}" type="presParOf" srcId="{24C58D6F-9001-4152-B7AD-C5C1EA829E14}" destId="{FFEB8C0B-AB30-4B8B-A6A0-C6244D46D370}" srcOrd="1" destOrd="0" presId="urn:microsoft.com/office/officeart/2005/8/layout/radial2"/>
    <dgm:cxn modelId="{2448A6E3-33CD-45B7-B9B8-E4FE972C8AA4}" type="presParOf" srcId="{B22EC115-8DBF-407E-892A-7367375B7471}" destId="{6262BA1E-E26F-454E-813E-41BB4BB9A93E}" srcOrd="3" destOrd="0" presId="urn:microsoft.com/office/officeart/2005/8/layout/radial2"/>
    <dgm:cxn modelId="{2BC1A93E-D593-4A0A-B2EB-760D35C1CCCA}" type="presParOf" srcId="{B22EC115-8DBF-407E-892A-7367375B7471}" destId="{4503D6DA-89B1-4792-BE93-184175D52831}" srcOrd="4" destOrd="0" presId="urn:microsoft.com/office/officeart/2005/8/layout/radial2"/>
    <dgm:cxn modelId="{93D02DA8-43A6-4286-AE5C-108C45F55D6A}" type="presParOf" srcId="{4503D6DA-89B1-4792-BE93-184175D52831}" destId="{9481A86C-E759-44EF-9796-32CB9E8CAB3C}" srcOrd="0" destOrd="0" presId="urn:microsoft.com/office/officeart/2005/8/layout/radial2"/>
    <dgm:cxn modelId="{DEF95750-7B22-481E-93E8-0E93529F3CE7}" type="presParOf" srcId="{4503D6DA-89B1-4792-BE93-184175D52831}" destId="{E1647E46-86A2-4267-95A6-1917FB85466E}" srcOrd="1" destOrd="0" presId="urn:microsoft.com/office/officeart/2005/8/layout/radial2"/>
    <dgm:cxn modelId="{68C3304E-F6A3-4CD1-878B-7980227142F6}" type="presParOf" srcId="{B22EC115-8DBF-407E-892A-7367375B7471}" destId="{B46D6633-1165-40BF-A12B-EBBF443A5F0E}" srcOrd="5" destOrd="0" presId="urn:microsoft.com/office/officeart/2005/8/layout/radial2"/>
    <dgm:cxn modelId="{09627777-C43D-477B-9F75-7434A3465C49}" type="presParOf" srcId="{B22EC115-8DBF-407E-892A-7367375B7471}" destId="{7FD9565D-EEFF-4CF9-A6A0-91E1D55B8C92}" srcOrd="6" destOrd="0" presId="urn:microsoft.com/office/officeart/2005/8/layout/radial2"/>
    <dgm:cxn modelId="{366D9250-6ACE-4653-9460-80CE7C1FE515}" type="presParOf" srcId="{7FD9565D-EEFF-4CF9-A6A0-91E1D55B8C92}" destId="{0B81AACF-E8A4-44B3-AB28-1F6CB5100FD8}" srcOrd="0" destOrd="0" presId="urn:microsoft.com/office/officeart/2005/8/layout/radial2"/>
    <dgm:cxn modelId="{E2CB7381-8F69-402B-A2B2-9BD68950DCA4}" type="presParOf" srcId="{7FD9565D-EEFF-4CF9-A6A0-91E1D55B8C92}" destId="{1881305B-A8C0-4530-A51A-F0F360D1BF1B}" srcOrd="1" destOrd="0" presId="urn:microsoft.com/office/officeart/2005/8/layout/radial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28DFE6E-620A-45CA-AB1A-3F54BA0C7A12}" type="datetimeFigureOut">
              <a:rPr lang="ru-RU"/>
              <a:pPr>
                <a:defRPr/>
              </a:pPr>
              <a:t>13.12.2019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F22DB9C-D060-4FC1-8ABB-A4AF406F61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FC90BC-3CD4-4857-B3E3-9E03CF54B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4459B0-8C06-40A9-B4DC-9F9AC59C30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7CD10-8637-42E1-88A4-EA2D9B245F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95A27-1A2A-42DF-A95D-6D786C8BA3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4CCF2-979C-4909-8BD5-5C2E35CA47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36ACB-03E8-4098-B992-8727ABB384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9B0A7-53C9-4BD2-AAAB-B31A0D12C7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4809C-466E-424E-BB1A-E304754C8F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15A4F-D6B1-4F89-BAAC-A4838615D6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73CFA-BCC4-4FA4-A401-9382ADC0BC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D8D1F5A6-493A-4CB9-8A26-79371522A9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8F4814B-CD1C-4091-BA0B-07C144F7F6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14097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54000"/>
                </a:schemeClr>
              </a:gs>
              <a:gs pos="100000">
                <a:schemeClr val="accent1">
                  <a:tint val="23500"/>
                  <a:satMod val="160000"/>
                  <a:alpha val="6000"/>
                </a:schemeClr>
              </a:gs>
            </a:gsLst>
            <a:lin ang="2700000" scaled="1"/>
            <a:tileRect/>
          </a:gradFill>
        </p:spPr>
        <p:txBody>
          <a:bodyPr lIns="96076" tIns="48038" rIns="96076" bIns="48038"/>
          <a:lstStyle/>
          <a:p>
            <a:pPr algn="ctr">
              <a:defRPr/>
            </a:pPr>
            <a:endParaRPr lang="ru-RU" sz="2500" b="1" dirty="0">
              <a:solidFill>
                <a:srgbClr val="0734C3"/>
              </a:solidFill>
              <a:latin typeface="Cambria" pitchFamily="18" charset="0"/>
              <a:cs typeface="+mn-cs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900113" y="1773238"/>
            <a:ext cx="763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647700" y="214290"/>
            <a:ext cx="84963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142976" y="0"/>
            <a:ext cx="75660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Герб Красного Сул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4446" cy="1225193"/>
          </a:xfrm>
          <a:prstGeom prst="rect">
            <a:avLst/>
          </a:prstGeom>
          <a:noFill/>
        </p:spPr>
      </p:pic>
      <p:pic>
        <p:nvPicPr>
          <p:cNvPr id="1026" name="Picture 2" descr="D:\ВИЗИТ СМО РО\МАКЕТ бане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8985">
    <p:cover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User\Downloads\2e2213c7-839a-416c-b650-4e91092d0a87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</p:spPr>
      </p:pic>
      <p:pic>
        <p:nvPicPr>
          <p:cNvPr id="86019" name="Picture 3" descr="C:\Users\User\Downloads\c772e1aa-23ad-4916-ab3b-cd16c02d41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71612"/>
            <a:ext cx="4143404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5321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Строительство и капитальный ремонт автомобильных дорог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Users\User\Desktop\моя\сайт, Кр. вестник\картинки на сайт\дорог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5072066" cy="3857628"/>
          </a:xfrm>
          <a:prstGeom prst="rect">
            <a:avLst/>
          </a:prstGeom>
          <a:noFill/>
        </p:spPr>
      </p:pic>
      <p:pic>
        <p:nvPicPr>
          <p:cNvPr id="60419" name="Picture 3" descr="C:\Users\User\Desktop\моя\сайт, Кр. вестник\картинки на сайт\дорог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429000"/>
            <a:ext cx="5000628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6752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Благоустройство общественной территории парк «Юность»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г. Красный Сулин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F:\буклет\7.реализуемые проекты\65578923a5bd5b6859615805cf6ab9c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5000628" cy="2857520"/>
          </a:xfrm>
          <a:prstGeom prst="rect">
            <a:avLst/>
          </a:prstGeom>
          <a:noFill/>
        </p:spPr>
      </p:pic>
      <p:pic>
        <p:nvPicPr>
          <p:cNvPr id="62467" name="Picture 3" descr="F:\буклет\7.реализуемые проекты\IMG_20191018_093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4357686" cy="3000396"/>
          </a:xfrm>
          <a:prstGeom prst="rect">
            <a:avLst/>
          </a:prstGeom>
          <a:noFill/>
        </p:spPr>
      </p:pic>
      <p:pic>
        <p:nvPicPr>
          <p:cNvPr id="63490" name="Picture 2" descr="C:\Users\User\Desktop\моя\сайт, Кр. вестник\картинки на сайт\парк сце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4214818"/>
            <a:ext cx="5286412" cy="2643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428728" y="928670"/>
          <a:ext cx="6715172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14480" y="928670"/>
          <a:ext cx="5486400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14097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54000"/>
                </a:schemeClr>
              </a:gs>
              <a:gs pos="100000">
                <a:schemeClr val="accent1">
                  <a:tint val="23500"/>
                  <a:satMod val="160000"/>
                  <a:alpha val="6000"/>
                </a:schemeClr>
              </a:gs>
            </a:gsLst>
            <a:lin ang="2700000" scaled="1"/>
            <a:tileRect/>
          </a:gradFill>
        </p:spPr>
        <p:txBody>
          <a:bodyPr lIns="96076" tIns="48038" rIns="96076" bIns="48038"/>
          <a:lstStyle/>
          <a:p>
            <a:pPr algn="ctr">
              <a:defRPr/>
            </a:pPr>
            <a:endParaRPr lang="ru-RU" sz="2500" b="1" dirty="0">
              <a:solidFill>
                <a:srgbClr val="0734C3"/>
              </a:solidFill>
              <a:latin typeface="Cambria" pitchFamily="18" charset="0"/>
              <a:cs typeface="+mn-cs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900113" y="1773238"/>
            <a:ext cx="763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647700" y="214290"/>
            <a:ext cx="84963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endParaRPr lang="ru-RU" sz="2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142976" y="0"/>
            <a:ext cx="75660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Герб Красного Сул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4446" cy="1225193"/>
          </a:xfrm>
          <a:prstGeom prst="rect">
            <a:avLst/>
          </a:prstGeom>
          <a:noFill/>
        </p:spPr>
      </p:pic>
      <p:pic>
        <p:nvPicPr>
          <p:cNvPr id="2050" name="Picture 2" descr="D:\ВИЗИТ СМО РО\345346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0201" cy="3357538"/>
          </a:xfrm>
          <a:prstGeom prst="rect">
            <a:avLst/>
          </a:prstGeom>
          <a:noFill/>
        </p:spPr>
      </p:pic>
      <p:pic>
        <p:nvPicPr>
          <p:cNvPr id="2051" name="Picture 3" descr="D:\ВИЗИТ СМО РО\8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104" y="3500438"/>
            <a:ext cx="4914896" cy="3357562"/>
          </a:xfrm>
          <a:prstGeom prst="rect">
            <a:avLst/>
          </a:prstGeom>
          <a:noFill/>
        </p:spPr>
      </p:pic>
      <p:pic>
        <p:nvPicPr>
          <p:cNvPr id="3" name="Picture 4" descr="D:\ВИЗИТ СМО РО\1ad826b550bb84f79619942a0129899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357562"/>
            <a:ext cx="5000629" cy="3500438"/>
          </a:xfrm>
          <a:prstGeom prst="rect">
            <a:avLst/>
          </a:prstGeom>
          <a:noFill/>
        </p:spPr>
      </p:pic>
      <p:pic>
        <p:nvPicPr>
          <p:cNvPr id="2053" name="Picture 5" descr="D:\ВИЗИТ СМО РО\A16-12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8146" y="0"/>
            <a:ext cx="4725854" cy="3500438"/>
          </a:xfrm>
          <a:prstGeom prst="rect">
            <a:avLst/>
          </a:prstGeom>
          <a:noFill/>
        </p:spPr>
      </p:pic>
    </p:spTree>
  </p:cSld>
  <p:clrMapOvr>
    <a:masterClrMapping/>
  </p:clrMapOvr>
  <p:transition advTm="8985"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буклет\2.полезные ископаемые\inx960x6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0438"/>
            <a:ext cx="4643438" cy="3357562"/>
          </a:xfrm>
          <a:prstGeom prst="rect">
            <a:avLst/>
          </a:prstGeom>
          <a:noFill/>
        </p:spPr>
      </p:pic>
      <p:pic>
        <p:nvPicPr>
          <p:cNvPr id="1027" name="Picture 3" descr="F:\буклет\4.действующие предприятия\1_mTtXjX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3571876"/>
          </a:xfrm>
          <a:prstGeom prst="rect">
            <a:avLst/>
          </a:prstGeom>
          <a:noFill/>
        </p:spPr>
      </p:pic>
      <p:pic>
        <p:nvPicPr>
          <p:cNvPr id="1028" name="Picture 4" descr="F:\буклет\4.действующие предприятия\gl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3438" cy="3571876"/>
          </a:xfrm>
          <a:prstGeom prst="rect">
            <a:avLst/>
          </a:prstGeom>
          <a:noFill/>
        </p:spPr>
      </p:pic>
      <p:pic>
        <p:nvPicPr>
          <p:cNvPr id="1029" name="Picture 5" descr="C:\Users\User\Desktop\моя\сайт, Кр. вестник\картинки на сайт\птицефабри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571876"/>
            <a:ext cx="4500562" cy="3286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28670"/>
            <a:ext cx="2743200" cy="1928826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Оборот по крупным и средним организациям всех видов экономической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3000372"/>
            <a:ext cx="2743200" cy="3248028"/>
          </a:xfrm>
        </p:spPr>
        <p:txBody>
          <a:bodyPr>
            <a:no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 месяцев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2019 года составил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143,9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млрд. рублей, темп роста к  соответствующему периоду прошлого года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95,5%.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моя\сайт, Кр. вестник\картинки на сайт\инвестиции фото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428736"/>
            <a:ext cx="5429287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 smtClean="0"/>
              <a:t>Среднемесячная заработная плата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21" name="Object 1"/>
          <p:cNvGraphicFramePr>
            <a:graphicFrameLocks/>
          </p:cNvGraphicFramePr>
          <p:nvPr/>
        </p:nvGraphicFramePr>
        <p:xfrm>
          <a:off x="285720" y="1142984"/>
          <a:ext cx="4572032" cy="3429024"/>
        </p:xfrm>
        <a:graphic>
          <a:graphicData uri="http://schemas.openxmlformats.org/presentationml/2006/ole">
            <p:oleObj spid="_x0000_s30721" name="Worksheet" r:id="rId3" imgW="4952887" imgH="3752730" progId="Excel.Sheet.8">
              <p:embed/>
            </p:oleObj>
          </a:graphicData>
        </a:graphic>
      </p:graphicFrame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4210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24" name="Picture 4" descr="C:\Users\User\Desktop\моя\сайт, Кр. вестник\картинки на сайт\з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286124"/>
            <a:ext cx="4786314" cy="3190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7"/>
            <a:ext cx="3214678" cy="150019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Объем инвестиций  сельскохозяйственных организаций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9600" y="2428868"/>
            <a:ext cx="2209800" cy="2579237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9 месяцев 2019 года в сельском хозяйстве района произведено сельскохозяйственной продукции на сумму 4586,7 млн. 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9394" name="Picture 2" descr="F:\буклет\4.действующие предприятия\IMGL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14290"/>
            <a:ext cx="5705013" cy="3077895"/>
          </a:xfrm>
          <a:prstGeom prst="rect">
            <a:avLst/>
          </a:prstGeom>
          <a:noFill/>
        </p:spPr>
      </p:pic>
      <p:pic>
        <p:nvPicPr>
          <p:cNvPr id="58369" name="Picture 1" descr="C:\Users\User\Desktop\фото для буклета\IMG_46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3214686"/>
            <a:ext cx="6000792" cy="3386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3600" b="1" dirty="0" smtClean="0"/>
              <a:t>Уровень регистрируемой безработицы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2769" name="Диаграмма 1"/>
          <p:cNvGraphicFramePr>
            <a:graphicFrameLocks/>
          </p:cNvGraphicFramePr>
          <p:nvPr/>
        </p:nvGraphicFramePr>
        <p:xfrm>
          <a:off x="142844" y="2071678"/>
          <a:ext cx="3857652" cy="4357695"/>
        </p:xfrm>
        <a:graphic>
          <a:graphicData uri="http://schemas.openxmlformats.org/presentationml/2006/ole">
            <p:oleObj spid="_x0000_s32769" name="Диаграмма" r:id="rId3" imgW="5047925" imgH="3950550" progId="Excel.Sheet.8">
              <p:embed/>
            </p:oleObj>
          </a:graphicData>
        </a:graphic>
      </p:graphicFrame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4410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Picture 2" descr="C:\Users\User\Desktop\моя\сайт, Кр. вестник\картинки на сайт\ваканси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071678"/>
            <a:ext cx="4643470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305800" cy="14899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200" b="1" dirty="0" smtClean="0"/>
              <a:t>Распределение инвестиций в основной капитал в разрезе видов экономической деятельности на территории Красносулинского района</a:t>
            </a:r>
            <a:endParaRPr lang="ru-RU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4867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7345" name="Диаграмма 1"/>
          <p:cNvGraphicFramePr>
            <a:graphicFrameLocks/>
          </p:cNvGraphicFramePr>
          <p:nvPr/>
        </p:nvGraphicFramePr>
        <p:xfrm>
          <a:off x="1214414" y="2143116"/>
          <a:ext cx="7215238" cy="4214842"/>
        </p:xfrm>
        <a:graphic>
          <a:graphicData uri="http://schemas.openxmlformats.org/presentationml/2006/ole">
            <p:oleObj spid="_x0000_s57345" name="Диаграмма" r:id="rId3" imgW="5499069" imgH="3938357" progId="Excel.Sheet.8">
              <p:embed/>
            </p:oleObj>
          </a:graphicData>
        </a:graphic>
      </p:graphicFrame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3933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77164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Новошахтинский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завод нефтепродуктов</a:t>
            </a:r>
            <a:r>
              <a:rPr lang="ru-RU" b="1" dirty="0" smtClean="0"/>
              <a:t>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2428868"/>
            <a:ext cx="2743200" cy="3819532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Планирует начать реализацию  нескольких  инвестиционных проектов.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Объем инвестиций составит порядка  70,0 млрд. рублей.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Весной 2020 года предприятие приступит к строительству новой линии.</a:t>
            </a:r>
          </a:p>
          <a:p>
            <a:endParaRPr lang="ru-RU" dirty="0"/>
          </a:p>
        </p:txBody>
      </p:sp>
      <p:pic>
        <p:nvPicPr>
          <p:cNvPr id="5" name="Содержимое 4" descr="нзнп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5050" y="1000108"/>
            <a:ext cx="5111750" cy="5143536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96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ООО «Гардиан Стекло Ростов»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Темп роста объема производства в 2019 году составил 117,8 % к 2018 году. Объем инвестиций за 1 полугодие 2019 года составил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81,3 млн. рублей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User\Desktop\моя\сайт, Кр. вестник\картинки на сайт\гарди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4643438" cy="4286280"/>
          </a:xfrm>
          <a:prstGeom prst="rect">
            <a:avLst/>
          </a:prstGeom>
          <a:noFill/>
        </p:spPr>
      </p:pic>
      <p:pic>
        <p:nvPicPr>
          <p:cNvPr id="4101" name="Picture 5" descr="C:\Users\User\Desktop\моя\сайт, Кр. вестник\картинки на сайт\площадка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000240"/>
            <a:ext cx="4143372" cy="2857520"/>
          </a:xfrm>
          <a:prstGeom prst="rect">
            <a:avLst/>
          </a:prstGeom>
          <a:noFill/>
        </p:spPr>
      </p:pic>
      <p:pic>
        <p:nvPicPr>
          <p:cNvPr id="62466" name="Picture 2" descr="C:\Users\User\Downloads\Нежевенко фото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714884"/>
            <a:ext cx="4000496" cy="2143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14357"/>
            <a:ext cx="2212848" cy="128588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ООО «Завод ТЕХНО»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9600" y="2357430"/>
            <a:ext cx="2209800" cy="35719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производится 86 тыс. тонн  готовой продукции.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Объем инвестиций за 1 полугодие 2019  года  составил 44,3 млн. рублей</a:t>
            </a:r>
          </a:p>
          <a:p>
            <a:pPr algn="ctr"/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 descr="F:\буклет\4.действующие предприятия\DO1Jff9WsAAkxv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81000"/>
            <a:ext cx="5857916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104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ООО «Донской камень»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Объем инвестиций за 1 полугодие 2019 года составил 119,0 млн. рублей.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60 млн. рублей предприятием направлено на приобретение техники и оборудования, 39,9 млн. рублей на расширение и модернизацию производства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C:\Users\User\Desktop\моя\сайт, Кр. вестник\картинки на сайт\загс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285992"/>
            <a:ext cx="4214842" cy="3929090"/>
          </a:xfrm>
          <a:prstGeom prst="rect">
            <a:avLst/>
          </a:prstGeom>
          <a:noFill/>
        </p:spPr>
      </p:pic>
      <p:pic>
        <p:nvPicPr>
          <p:cNvPr id="60418" name="Picture 2" descr="C:\Users\User\Desktop\моя\сайт, Кр. вестник\картинки на сайт\дон камен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85992"/>
            <a:ext cx="4429156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7"/>
            <a:ext cx="2714644" cy="185738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Владимировский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карьер тугоплавких глин»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85720" y="2285992"/>
            <a:ext cx="2357454" cy="3643337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Производственные мощности предприятия составляют: добыча глины – 380 тыс. тонн, добыча песка 52,03 тыс. куб. м.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Объем инвестиций составил порядка 1,6 млн. 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 descr="C:\Users\User\Desktop\моя\сайт, Кр. вестник\картинки на сайт\вкт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40582">
            <a:off x="3013872" y="1117659"/>
            <a:ext cx="5838058" cy="4896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Донуголь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Производственные мощности предприятия составляют 1 млн. тонн рядового угля в год.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сегодняшний день на предприятии работает 1340 человек, средняя заработная  плата 41,6 тыс. рублей.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моя\сайт, Кр. вестник\картинки на сайт\донугол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57364"/>
            <a:ext cx="4257676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675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ОАО «Донской Антрацит»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Производственные мощности предприятия на сегодняшний день составляют 1350 тыс. тонн в год. Объем инвестиций за 1 полугодие 2019 года составил порядка 130,8  млн. рублей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моя\сайт, Кр. вестник\картинки на сайт\донской антрацит.jpg_lar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500306"/>
            <a:ext cx="4143404" cy="3929090"/>
          </a:xfrm>
          <a:prstGeom prst="rect">
            <a:avLst/>
          </a:prstGeom>
          <a:noFill/>
        </p:spPr>
      </p:pic>
      <p:pic>
        <p:nvPicPr>
          <p:cNvPr id="60418" name="Picture 2" descr="C:\Users\User\Downloads\a4728a8f-7001-4e1e-85dd-5a97c32160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14554"/>
            <a:ext cx="4357718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3675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ООО «Юг-Холдинг»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Продукция предприятия получила признание на федеральном уровне, удостоившись в 2016 году золотой медали на агропромышленной выставке «Золотая осень - 2016» (г. Москва)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Users\User\Desktop\моя\сайт, Кр. вестник\картинки на сайт\хинкали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5992"/>
            <a:ext cx="4572000" cy="4143404"/>
          </a:xfrm>
          <a:prstGeom prst="rect">
            <a:avLst/>
          </a:prstGeom>
          <a:noFill/>
        </p:spPr>
      </p:pic>
      <p:pic>
        <p:nvPicPr>
          <p:cNvPr id="60419" name="Picture 3" descr="C:\Users\User\Desktop\моя\сайт, Кр. вестник\картинки на сайт\хинкал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643182"/>
            <a:ext cx="4357686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4422"/>
            <a:ext cx="83058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Красносулинхлеб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производственные мощности предприятия составляют 8400 тонн в год. Предприятие является работодателем для 69 человек со средней заработной платой 18,7 тыс. рублей.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C:\Users\User\Desktop\моя\сайт, Кр. вестник\картинки на сайт\хлебокомбина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4429124" cy="4714872"/>
          </a:xfrm>
          <a:prstGeom prst="rect">
            <a:avLst/>
          </a:prstGeom>
          <a:noFill/>
        </p:spPr>
      </p:pic>
      <p:pic>
        <p:nvPicPr>
          <p:cNvPr id="61443" name="Picture 3" descr="C:\Users\User\Desktop\моя\сайт, Кр. вестник\картинки на сайт\хлеб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000240"/>
            <a:ext cx="4786314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Строительство детского сада на 220 мест в г. Красный Сулин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-20190621-WA00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-20190621-WA000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60"/>
            <a:ext cx="8229600" cy="56122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Строительство и эксплуатация Красносулинского Межмуниципального Экологического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Отходоперерабатывающего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Комплекса в Ростовской области мощностью до 250,0 тыс. тонн в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C:\Users\User\Desktop\моя\сайт, Кр. вестник\картинки на сайт\мэок 2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14554"/>
            <a:ext cx="4038600" cy="4000528"/>
          </a:xfrm>
          <a:prstGeom prst="rect">
            <a:avLst/>
          </a:prstGeom>
          <a:noFill/>
        </p:spPr>
      </p:pic>
      <p:pic>
        <p:nvPicPr>
          <p:cNvPr id="63491" name="Picture 3" descr="C:\Users\User\Desktop\моя\сайт, Кр. вестник\картинки на сайт\мэо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91619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Ветропарки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ФРВ»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Проектный объем инвестиций составит 10,2 млрд. рублей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 descr="F:\буклет\7.реализуемые проекты\IMG-20191021-WA0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920875"/>
            <a:ext cx="3786213" cy="4433888"/>
          </a:xfrm>
          <a:prstGeom prst="rect">
            <a:avLst/>
          </a:prstGeom>
          <a:noFill/>
        </p:spPr>
      </p:pic>
      <p:pic>
        <p:nvPicPr>
          <p:cNvPr id="64515" name="Picture 3" descr="F:\буклет\7.реализуемые проекты\IMG-20191021-WA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5992"/>
            <a:ext cx="4038600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буклет\7.реализуемые проекты\7b856e3a5e46f8519352256451f276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3929066"/>
          </a:xfrm>
          <a:prstGeom prst="rect">
            <a:avLst/>
          </a:prstGeom>
          <a:noFill/>
        </p:spPr>
      </p:pic>
      <p:pic>
        <p:nvPicPr>
          <p:cNvPr id="65539" name="Picture 3" descr="C:\Users\User\Desktop\фото для буклета\маклоджистик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4686"/>
            <a:ext cx="4643438" cy="3643314"/>
          </a:xfrm>
          <a:prstGeom prst="rect">
            <a:avLst/>
          </a:prstGeom>
          <a:noFill/>
        </p:spPr>
      </p:pic>
      <p:pic>
        <p:nvPicPr>
          <p:cNvPr id="61442" name="Picture 2" descr="C:\Users\User\Desktop\моя\сайт, Кр. вестник\картинки на сайт\очаг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14876" cy="3429000"/>
          </a:xfrm>
          <a:prstGeom prst="rect">
            <a:avLst/>
          </a:prstGeom>
          <a:noFill/>
        </p:spPr>
      </p:pic>
      <p:pic>
        <p:nvPicPr>
          <p:cNvPr id="61443" name="Picture 3" descr="C:\Users\User\Desktop\моя\сайт, Кр. вестник\картинки на сайт\спарта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3429000"/>
            <a:ext cx="5000628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14097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54000"/>
                </a:schemeClr>
              </a:gs>
              <a:gs pos="100000">
                <a:schemeClr val="accent1">
                  <a:tint val="23500"/>
                  <a:satMod val="160000"/>
                  <a:alpha val="6000"/>
                </a:schemeClr>
              </a:gs>
            </a:gsLst>
            <a:lin ang="2700000" scaled="1"/>
            <a:tileRect/>
          </a:gradFill>
        </p:spPr>
        <p:txBody>
          <a:bodyPr lIns="96076" tIns="48038" rIns="96076" bIns="48038"/>
          <a:lstStyle/>
          <a:p>
            <a:pPr algn="ctr">
              <a:defRPr/>
            </a:pPr>
            <a:endParaRPr lang="ru-RU" sz="2500" b="1" dirty="0">
              <a:solidFill>
                <a:srgbClr val="0734C3"/>
              </a:solidFill>
              <a:latin typeface="Cambria" pitchFamily="18" charset="0"/>
              <a:cs typeface="+mn-cs"/>
            </a:endParaRPr>
          </a:p>
        </p:txBody>
      </p:sp>
      <p:grpSp>
        <p:nvGrpSpPr>
          <p:cNvPr id="3" name="Группа 7"/>
          <p:cNvGrpSpPr>
            <a:grpSpLocks/>
          </p:cNvGrpSpPr>
          <p:nvPr/>
        </p:nvGrpSpPr>
        <p:grpSpPr bwMode="auto">
          <a:xfrm>
            <a:off x="0" y="5715016"/>
            <a:ext cx="9144000" cy="882650"/>
            <a:chOff x="0" y="2154810"/>
            <a:chExt cx="8748713" cy="1050120"/>
          </a:xfrm>
        </p:grpSpPr>
        <p:sp>
          <p:nvSpPr>
            <p:cNvPr id="9" name="Волна 8"/>
            <p:cNvSpPr/>
            <p:nvPr/>
          </p:nvSpPr>
          <p:spPr>
            <a:xfrm flipH="1">
              <a:off x="0" y="2154810"/>
              <a:ext cx="8748713" cy="489175"/>
            </a:xfrm>
            <a:prstGeom prst="wave">
              <a:avLst>
                <a:gd name="adj1" fmla="val 20000"/>
                <a:gd name="adj2" fmla="val 0"/>
              </a:avLst>
            </a:prstGeom>
            <a:gradFill flip="none" rotWithShape="1">
              <a:gsLst>
                <a:gs pos="0">
                  <a:srgbClr val="0A0AF4">
                    <a:shade val="30000"/>
                    <a:satMod val="115000"/>
                  </a:srgbClr>
                </a:gs>
                <a:gs pos="50000">
                  <a:srgbClr val="0A0AF4">
                    <a:shade val="67500"/>
                    <a:satMod val="115000"/>
                  </a:srgbClr>
                </a:gs>
                <a:gs pos="100000">
                  <a:srgbClr val="0A0AF4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Волна 9"/>
            <p:cNvSpPr/>
            <p:nvPr/>
          </p:nvSpPr>
          <p:spPr>
            <a:xfrm flipH="1">
              <a:off x="0" y="2434338"/>
              <a:ext cx="8748713" cy="491063"/>
            </a:xfrm>
            <a:prstGeom prst="wave">
              <a:avLst>
                <a:gd name="adj1" fmla="val 20000"/>
                <a:gd name="adj2" fmla="val 0"/>
              </a:avLst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Волна 10"/>
            <p:cNvSpPr/>
            <p:nvPr/>
          </p:nvSpPr>
          <p:spPr>
            <a:xfrm flipH="1">
              <a:off x="0" y="2715756"/>
              <a:ext cx="8748713" cy="489174"/>
            </a:xfrm>
            <a:prstGeom prst="wave">
              <a:avLst>
                <a:gd name="adj1" fmla="val 20000"/>
                <a:gd name="adj2" fmla="val 0"/>
              </a:avLst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900113" y="1773238"/>
            <a:ext cx="763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4821" name="Text Box 11"/>
          <p:cNvSpPr txBox="1">
            <a:spLocks noChangeArrowheads="1"/>
          </p:cNvSpPr>
          <p:nvPr/>
        </p:nvSpPr>
        <p:spPr bwMode="auto">
          <a:xfrm>
            <a:off x="250825" y="3357563"/>
            <a:ext cx="86407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</a:rPr>
              <a:t>Спасибо за внимание! </a:t>
            </a:r>
            <a:endParaRPr lang="ru-RU" sz="32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215900" y="0"/>
            <a:ext cx="8928100" cy="4762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54000"/>
                </a:schemeClr>
              </a:gs>
              <a:gs pos="100000">
                <a:schemeClr val="accent1">
                  <a:tint val="23500"/>
                  <a:satMod val="160000"/>
                  <a:alpha val="6000"/>
                </a:schemeClr>
              </a:gs>
            </a:gsLst>
            <a:lin ang="2700000" scaled="1"/>
            <a:tileRect/>
          </a:gradFill>
        </p:spPr>
        <p:txBody>
          <a:bodyPr lIns="96076" tIns="48038" rIns="96076" bIns="48038"/>
          <a:lstStyle/>
          <a:p>
            <a:pPr algn="ctr">
              <a:defRPr/>
            </a:pPr>
            <a:endParaRPr lang="ru-RU" sz="2500" b="1" dirty="0">
              <a:solidFill>
                <a:srgbClr val="0734C3"/>
              </a:solidFill>
              <a:latin typeface="Cambria" pitchFamily="18" charset="0"/>
              <a:cs typeface="+mn-cs"/>
            </a:endParaRPr>
          </a:p>
        </p:txBody>
      </p:sp>
      <p:pic>
        <p:nvPicPr>
          <p:cNvPr id="13" name="Picture 4" descr="Герб Красного Сул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4446" cy="1225193"/>
          </a:xfrm>
          <a:prstGeom prst="rect">
            <a:avLst/>
          </a:prstGeom>
          <a:noFill/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Капитальный ремонт школы в пос.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Чичерино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F:\буклет\6.фотохроника\IMG_2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643050"/>
            <a:ext cx="4357686" cy="3143272"/>
          </a:xfrm>
          <a:prstGeom prst="rect">
            <a:avLst/>
          </a:prstGeom>
          <a:noFill/>
        </p:spPr>
      </p:pic>
      <p:pic>
        <p:nvPicPr>
          <p:cNvPr id="60419" name="Picture 3" descr="C:\Users\User\Desktop\моя\сайт, Кр. вестник\картинки на сайт\чичери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4500562" cy="3143272"/>
          </a:xfrm>
          <a:prstGeom prst="rect">
            <a:avLst/>
          </a:prstGeom>
          <a:noFill/>
        </p:spPr>
      </p:pic>
      <p:pic>
        <p:nvPicPr>
          <p:cNvPr id="60420" name="Picture 4" descr="C:\Users\User\Desktop\моя\сайт, Кр. вестник\картинки на сайт\чичерино2.jpg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286256"/>
            <a:ext cx="4429124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17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Строительство школы на 600 мест в г. Красный Сулин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F:\буклет\7.реализуемые проекты\IMG-20180826-WA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500562" cy="2428892"/>
          </a:xfrm>
          <a:prstGeom prst="rect">
            <a:avLst/>
          </a:prstGeom>
          <a:noFill/>
        </p:spPr>
      </p:pic>
      <p:pic>
        <p:nvPicPr>
          <p:cNvPr id="63491" name="Picture 3" descr="F:\буклет\7.реализуемые проекты\IMG-20180826-WA0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736"/>
            <a:ext cx="4500562" cy="2428891"/>
          </a:xfrm>
          <a:prstGeom prst="rect">
            <a:avLst/>
          </a:prstGeom>
          <a:noFill/>
        </p:spPr>
      </p:pic>
      <p:pic>
        <p:nvPicPr>
          <p:cNvPr id="63492" name="Picture 4" descr="F:\буклет\7.реализуемые проекты\IMG-20180826-WA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504"/>
            <a:ext cx="4500562" cy="2643182"/>
          </a:xfrm>
          <a:prstGeom prst="rect">
            <a:avLst/>
          </a:prstGeom>
          <a:noFill/>
        </p:spPr>
      </p:pic>
      <p:pic>
        <p:nvPicPr>
          <p:cNvPr id="63493" name="Picture 5" descr="F:\буклет\7.реализуемые проекты\IMG-20180826-WA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00504"/>
            <a:ext cx="4500562" cy="2643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700202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Фельдшерско-акушерский пункт в х.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Божковка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3286124"/>
            <a:ext cx="2743200" cy="29622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C:\Users\User\Desktop\IMG-20190806-WA0015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5050" y="2045494"/>
            <a:ext cx="511175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IMG-20191031-WA002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286124"/>
            <a:ext cx="3286148" cy="344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малозатратного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многофункционального спортивного зала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Горненском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городском поселении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C:\Users\User\Desktop\моя\сайт, Кр. вестник\картинки на сайт\горна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91619"/>
            <a:ext cx="4038600" cy="2692400"/>
          </a:xfrm>
          <a:prstGeom prst="rect">
            <a:avLst/>
          </a:prstGeom>
          <a:noFill/>
        </p:spPr>
      </p:pic>
      <p:pic>
        <p:nvPicPr>
          <p:cNvPr id="66563" name="Picture 3" descr="F:\буклет\6.фотохроника\orig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714488"/>
            <a:ext cx="4357718" cy="2571768"/>
          </a:xfrm>
          <a:prstGeom prst="rect">
            <a:avLst/>
          </a:prstGeom>
          <a:noFill/>
        </p:spPr>
      </p:pic>
      <p:pic>
        <p:nvPicPr>
          <p:cNvPr id="7" name="Picture 2" descr="C:\Users\User\Desktop\моя\совет по инвестициям постан 43\2019\информ из центра занятости\спорткомплекс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286256"/>
            <a:ext cx="435771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C:\Users\User\Desktop\моя\сайт, Кр. вестник\картинки на сайт\гардиан площад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5000628" cy="4762512"/>
          </a:xfrm>
          <a:prstGeom prst="rect">
            <a:avLst/>
          </a:prstGeom>
          <a:noFill/>
        </p:spPr>
      </p:pic>
      <p:sp>
        <p:nvSpPr>
          <p:cNvPr id="60422" name="AutoShape 6" descr="C:\Users\User\Desktop\%D0%BC%D0%BE%D1%8F\%D1%81%D0%B0%D0%B9%D1%82, %D0%9A%D1%80. %D0%B2%D0%B5%D1%81%D1%82%D0%BD%D0%B8%D0%BA\%D0%BA%D0%B0%D1%80%D1%82%D0%B8%D0%BD%D0%BA%D0%B8 %D0%BD%D0%B0 %D1%81%D0%B0%D0%B9%D1%82\%D0%B3%D0%B0%D1%80%D0%B4%D0%B8%D0%B0%D0%BD %D0%BF%D0%BB%D0%BE%D1%89%D0%B0%D0%B4%D0%BA%D0%B0 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4" name="AutoShape 8" descr="C:\Users\User\Desktop\%D0%BC%D0%BE%D1%8F\%D1%81%D0%B0%D0%B9%D1%82, %D0%9A%D1%80. %D0%B2%D0%B5%D1%81%D1%82%D0%BD%D0%B8%D0%BA\%D0%BA%D0%B0%D1%80%D1%82%D0%B8%D0%BD%D0%BA%D0%B8 %D0%BD%D0%B0 %D1%81%D0%B0%D0%B9%D1%82\%D0%B3%D0%B0%D1%80%D0%B4%D0%B8%D0%B0%D0%BD %D0%BF%D0%BB%D0%BE%D1%89%D0%B0%D0%B4%D0%BA%D0%B0 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6" name="Picture 10" descr="Состоялось открытие детской площадки в пос. Н-ГРЭ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0"/>
            <a:ext cx="4143372" cy="3810000"/>
          </a:xfrm>
          <a:prstGeom prst="rect">
            <a:avLst/>
          </a:prstGeom>
          <a:noFill/>
        </p:spPr>
      </p:pic>
      <p:pic>
        <p:nvPicPr>
          <p:cNvPr id="60428" name="Picture 12" descr="Состоялось открытие детской площадки в пос. Н-ГРЭ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214662"/>
            <a:ext cx="4143372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https://newsdelo.com/wp-content/uploads/2018/07/lEDA_hFEnM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6130</TotalTime>
  <Words>367</Words>
  <Application>Microsoft Office PowerPoint</Application>
  <PresentationFormat>Экран (4:3)</PresentationFormat>
  <Paragraphs>48</Paragraphs>
  <Slides>33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Поток</vt:lpstr>
      <vt:lpstr>Лист Microsoft Office Excel 97-2003</vt:lpstr>
      <vt:lpstr>Диаграмма</vt:lpstr>
      <vt:lpstr>Слайд 1</vt:lpstr>
      <vt:lpstr>         Уровень регистрируемой безработицы </vt:lpstr>
      <vt:lpstr>Строительство детского сада на 220 мест в г. Красный Сулин</vt:lpstr>
      <vt:lpstr>Капитальный ремонт школы в пос. Чичерино</vt:lpstr>
      <vt:lpstr>Строительство школы на 600 мест в г. Красный Сулин</vt:lpstr>
      <vt:lpstr>Фельдшерско-акушерский пункт в х. Божковка</vt:lpstr>
      <vt:lpstr>Строительство малозатратного многофункционального спортивного зала в Горненском городском поселении</vt:lpstr>
      <vt:lpstr>Слайд 8</vt:lpstr>
      <vt:lpstr>Слайд 9</vt:lpstr>
      <vt:lpstr>Слайд 10</vt:lpstr>
      <vt:lpstr>Строительство и капитальный ремонт автомобильных дорог </vt:lpstr>
      <vt:lpstr>Благоустройство общественной территории парк «Юность»  в г. Красный Сулин</vt:lpstr>
      <vt:lpstr>Слайд 13</vt:lpstr>
      <vt:lpstr>Слайд 14</vt:lpstr>
      <vt:lpstr>Слайд 15</vt:lpstr>
      <vt:lpstr>Слайд 16</vt:lpstr>
      <vt:lpstr>Оборот по крупным и средним организациям всех видов экономической деятельности</vt:lpstr>
      <vt:lpstr>                       Среднемесячная заработная плата </vt:lpstr>
      <vt:lpstr>Объем инвестиций  сельскохозяйственных организаций</vt:lpstr>
      <vt:lpstr>                              Распределение инвестиций в основной капитал в разрезе видов экономической деятельности на территории Красносулинского района</vt:lpstr>
      <vt:lpstr>ОАО «Новошахтинский завод нефтепродуктов»</vt:lpstr>
      <vt:lpstr>ООО «Гардиан Стекло Ростов» Темп роста объема производства в 2019 году составил 117,8 % к 2018 году. Объем инвестиций за 1 полугодие 2019 года составил  81,3 млн. рублей </vt:lpstr>
      <vt:lpstr>ООО «Завод ТЕХНО»</vt:lpstr>
      <vt:lpstr>ООО «Донской камень» Объем инвестиций за 1 полугодие 2019 года составил 119,0 млн. рублей.  60 млн. рублей предприятием направлено на приобретение техники и оборудования, 39,9 млн. рублей на расширение и модернизацию производства</vt:lpstr>
      <vt:lpstr>ОАО «Владимировский карьер тугоплавких глин» </vt:lpstr>
      <vt:lpstr>ОАО «Донуголь»</vt:lpstr>
      <vt:lpstr>ОАО «Донской Антрацит»  Производственные мощности предприятия на сегодняшний день составляют 1350 тыс. тонн в год. Объем инвестиций за 1 полугодие 2019 года составил порядка 130,8  млн. рублей</vt:lpstr>
      <vt:lpstr>ООО «Юг-Холдинг»  Продукция предприятия получила признание на федеральном уровне, удостоившись в 2016 году золотой медали на агропромышленной выставке «Золотая осень - 2016» (г. Москва)</vt:lpstr>
      <vt:lpstr>                                                       ООО «Красносулинхлеб»  производственные мощности предприятия составляют 8400 тонн в год. Предприятие является работодателем для 69 человек со средней заработной платой 18,7 тыс. рублей. </vt:lpstr>
      <vt:lpstr>                                     Строительство и эксплуатация Красносулинского Межмуниципального Экологического Отходоперерабатывающего Комплекса в Ростовской области мощностью до 250,0 тыс. тонн в год</vt:lpstr>
      <vt:lpstr>ООО «Ветропарки ФРВ»   Проектный объем инвестиций составит 10,2 млрд. рублей</vt:lpstr>
      <vt:lpstr>Слайд 32</vt:lpstr>
      <vt:lpstr>Слайд 33</vt:lpstr>
    </vt:vector>
  </TitlesOfParts>
  <Company>Администрация Ростовской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Правительство  Ростовской области</dc:title>
  <dc:creator>125</dc:creator>
  <cp:lastModifiedBy>User</cp:lastModifiedBy>
  <cp:revision>640</cp:revision>
  <dcterms:created xsi:type="dcterms:W3CDTF">2012-05-31T15:13:42Z</dcterms:created>
  <dcterms:modified xsi:type="dcterms:W3CDTF">2019-12-13T14:15:28Z</dcterms:modified>
</cp:coreProperties>
</file>