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61" r:id="rId4"/>
    <p:sldId id="272" r:id="rId5"/>
    <p:sldId id="262" r:id="rId6"/>
    <p:sldId id="263" r:id="rId7"/>
    <p:sldId id="273" r:id="rId8"/>
    <p:sldId id="264" r:id="rId9"/>
    <p:sldId id="265" r:id="rId10"/>
    <p:sldId id="274" r:id="rId11"/>
    <p:sldId id="276" r:id="rId12"/>
    <p:sldId id="266" r:id="rId13"/>
    <p:sldId id="267" r:id="rId14"/>
    <p:sldId id="277" r:id="rId15"/>
    <p:sldId id="268" r:id="rId16"/>
    <p:sldId id="279" r:id="rId17"/>
    <p:sldId id="269" r:id="rId18"/>
    <p:sldId id="282" r:id="rId19"/>
    <p:sldId id="270" r:id="rId20"/>
    <p:sldId id="283" r:id="rId21"/>
    <p:sldId id="271" r:id="rId2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1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14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6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" y="152400"/>
            <a:ext cx="8610600" cy="21336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«Сохраним память о Великой Отечественной войне в памятниках нашего города Красный Сулин» </a:t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(1946-1950 гг.) 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Memorial_Pobeda_say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438400"/>
            <a:ext cx="6764440" cy="381196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9200"/>
            <a:ext cx="8001000" cy="5410200"/>
          </a:xfrm>
        </p:spPr>
        <p:txBody>
          <a:bodyPr numCol="2">
            <a:normAutofit/>
          </a:bodyPr>
          <a:lstStyle/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Решили: 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1. Произвести строительство памятника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воинам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погибшим в Великой Отечественной войне. 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Установить памятник на улице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Новочеркасской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( район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Жилкооперация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) против Дворца Культуры.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2. Представленную смету на строительство памятника в 25 тыс. рублей и титульный список утвердить.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3.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обеспечения  строительства памятника: 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а) обязать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горкомхоз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( тов. Горбатова) обеспечить подготовительные работы, как-то: выписку материалов и оплату их, организацию доставки стройматериалов к месту постройки в срок до 1-го сентября 1947 года;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б) предложить начальнику строительства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Несветай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ГРЭС тов. Задорожному отпустить на постройку памятника 6 тонн цемента, 150 кг.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лебастра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 подвезти эти материалы к месту стройки;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в) обязать директора промкомбината тов. Махнова отпустить для строительства памятника 5000 штук красного  кирпича , 20 м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³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песку и подвезти эти материалы к месту стройки;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г)предложить начальнику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Щебзавода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тов.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Неграмотнову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отпустить для строительства памятника 7 м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³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щебня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10 м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³ камня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 подвезти эти материалы к месту стройки;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) предложить  начальнику каменного карьера «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Севкавзагоконторы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» отпустить для строительства памятника 15 м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³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камня и подвезти его к месту стройки;</a:t>
            </a:r>
          </a:p>
          <a:p>
            <a:pPr>
              <a:buNone/>
            </a:pP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0800000" flipV="1">
            <a:off x="762000" y="735687"/>
            <a:ext cx="7848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Из решения №898  к протоколу №38 от 19 августа 1947 года заседаний исполкома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Красносулинского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горсовета депутатов трудящихся Ростовской области  « О постройке памятника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воинам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погибшим в Великой Отечественной войне 1941-1945 гг.»</a:t>
            </a:r>
            <a:endParaRPr lang="ru-RU" sz="11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876800" y="1447800"/>
            <a:ext cx="3733800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е) предложить управляющему рудоуправления тов.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Овчинникову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отпустить круглого леса 1 м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³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досок   2 м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³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строительных гвоздей 15 кг и подвезти эти материалы к месту стройки.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ж) предложить директору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Сулинзавода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err="1" smtClean="0">
                <a:latin typeface="Times New Roman" pitchFamily="18" charset="0"/>
                <a:cs typeface="Times New Roman" pitchFamily="18" charset="0"/>
              </a:rPr>
              <a:t>тов</a:t>
            </a:r>
            <a:r>
              <a:rPr lang="ru-RU" sz="1100" smtClean="0">
                <a:latin typeface="Times New Roman" pitchFamily="18" charset="0"/>
                <a:cs typeface="Times New Roman" pitchFamily="18" charset="0"/>
              </a:rPr>
              <a:t>. Гранберг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изготовить  литье согласно чертежам, отпустить извести 2 тонны, строительных гвоздей  15 кг и подвезти эти материалы к месту стройки;</a:t>
            </a:r>
          </a:p>
          <a:p>
            <a:pPr>
              <a:buNone/>
            </a:pP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) предложить начальнику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автогаража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№3 рудоуправления подвезти из песочного карьера горпромкомбината к месту строительства 25 м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³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песку.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Нижепоименнованным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руководителям предприятий и организаций выделить в распоряжение инженера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ОКСа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Сулинзавода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тов. Иванова на срок с 20 августа по 15 сентября 1947 года следующее количество человек в качестве рабочей силы :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Горкоммунхоз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 чел.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Горпромкомбинат -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3. арт. им.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III-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го  Интернационала - 1 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Сулинзавод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5. Рудоуправление - 2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6. Артель  «Забойщик»  -  1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7. «Свободный путь»  - 1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8. 2-я пятилетка - 1 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9.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Горпищекомбинат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-  1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10.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Новобувь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-  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 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11. депо Сулин - 1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12. Станция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Сулин - 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 чел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13. 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Сулинторг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- 1 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838200"/>
            <a:ext cx="8534400" cy="5287963"/>
          </a:xfrm>
        </p:spPr>
        <p:txBody>
          <a:bodyPr numCol="2">
            <a:normAutofit/>
          </a:bodyPr>
          <a:lstStyle/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4. Техническое руководство строительством поручить  автору  проекта инженеру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ОКСа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«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Сулинзавода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»  Иванову П.Н.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5.  Контроль за производством строительных работ и технической документацией возложить на заведующего коммунального треста  тов. Бахтина.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Работы по строительству памятника начать 20 августа и закончить 1 октября 1947 года.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Контроль за исполнением данного решения возложить на зам. председателя исполкома горсовета тов. Левкович В.С.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685800" y="457200"/>
          <a:ext cx="3761106" cy="5915225"/>
        </p:xfrm>
        <a:graphic>
          <a:graphicData uri="http://schemas.openxmlformats.org/presentationml/2006/ole">
            <p:oleObj spid="_x0000_s6146" name="Acrobat Document" r:id="rId3" imgW="5668166" imgH="8009524" progId="AcroExch.Document.DC">
              <p:embed/>
            </p:oleObj>
          </a:graphicData>
        </a:graphic>
      </p:graphicFrame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4764671" y="533400"/>
          <a:ext cx="4150729" cy="5867400"/>
        </p:xfrm>
        <a:graphic>
          <a:graphicData uri="http://schemas.openxmlformats.org/presentationml/2006/ole">
            <p:oleObj spid="_x0000_s6147" name="Acrobat Document" r:id="rId4" imgW="5668166" imgH="8009524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990600" y="304800"/>
          <a:ext cx="3894312" cy="5638800"/>
        </p:xfrm>
        <a:graphic>
          <a:graphicData uri="http://schemas.openxmlformats.org/presentationml/2006/ole">
            <p:oleObj spid="_x0000_s7170" name="Acrobat Document" r:id="rId3" imgW="5048190" imgH="8010435" progId="AcroExch.Document.DC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38200" y="6019800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Архивный сектор Администрации</a:t>
            </a:r>
          </a:p>
          <a:p>
            <a:r>
              <a:rPr lang="ru-RU" sz="12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Красносулинского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района. </a:t>
            </a:r>
            <a:endParaRPr lang="ru-RU" sz="1200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Основание: Ф.Р.-1.Оп.1.Д.15.Л.231-231 об ;  Л.232</a:t>
            </a:r>
            <a:endParaRPr lang="ru-RU" sz="1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400" y="1295400"/>
            <a:ext cx="8839200" cy="4830763"/>
          </a:xfrm>
        </p:spPr>
        <p:txBody>
          <a:bodyPr numCol="2">
            <a:noAutofit/>
          </a:bodyPr>
          <a:lstStyle/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Решили: 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Предоставленный приемочной комиссией горисполкома акт на сдачу и прием выстроенного памятника на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дворцевой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площади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 сентябре-октябре 1947 года в память  погибшим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воинам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 период Отечественной войны 1941-1945 гг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-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утвердить.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2. Обязать управляющего трестом коммунального хозяйства тов. Бахтина В.В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..произвести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оплату счетов за материалы и выполненные работы по строительству памятника, согласно акта в сумме 70,0 тыс. рублей/ семьдесят тысяч рублей/.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3. Исполком горсовета отмечает, что начальник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ОКСа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инженер тов. Иванов П.Н. проявил большевистскую инициативу по сооружению памятника погибшим войнам в дни Великой Отечественной войны 1941-1945 гг. в городе Красный Сулин, составил в порядке патриотического почина всю техническую документацию бесплатно и во время строительства проявил настойчивость и вложил много энергии,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мобилизовал коллектив строителей на окончание памятника к 30-й годовщине Великой Октябрьской Социалистической революции.  В результате этой инициативы, энергии и мобилизации коллектива строителей, памятник был сооружен в установленный срок, чем самым добросовестно выполнил решение исполкома горсовета от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19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19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47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года по этому вопросу.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проявленную инициативу по сооружению памятника в городе  Красный Сулин погибшим войнам в дни Великой Отечественной  войны 1941-1945 гг., составление технической 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pPr>
              <a:buNone/>
            </a:pP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документации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  мобилизации рабочих строителей по сооружению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памятника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к  дню 30-й годовщины Великой Октябрьской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социалистической 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революции объявить     благодарность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00600" y="2057400"/>
            <a:ext cx="4114800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а) инженеру Иванову Павлу Николаевичу;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б) за добросовестную работу по строительству памятника рабочим-строителям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ОКСа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металлургического завода товарищам: монтажнику Лысенко Николаю Степановичу; каменщику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Касько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Андрею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Филипповичу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; каменщику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Комаричеву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Сергею Артемовичу; штукатуру Климовой Александре Федоровне, бетонщику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Трокай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Ивану Ефимовичу;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в) за организацию подготовительных работ и своевременное обеспечение строительными материалами, необходимых для сооружения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памятника -  управляющему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треста коммунальных предприятий тов. Бахтину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Василию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Викторовичу;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г) премировать  месячным окладом жалования инженера Иванова П.Н. из средств, предусмотренных на памятник. Обязать тов.Бахтина произвести выплату премии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тов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Иванову П.Н.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4. Обязать зав.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горФО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тов. Выборного произвести полное финансирование треста коммунального хозяйства по строительству памятника в 1947 году, согласно счетов и акта. </a:t>
            </a:r>
            <a:endParaRPr lang="ru-RU" sz="1100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762000"/>
            <a:ext cx="7162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Из решения №1088  к протоколу №54 от 18 декабря 1947 года заседаний исполкома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Красносулинского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горсовета депутатов трудящихся Ростовской области  «Об утверждении акта сдачи и приема памятника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воинам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погибшим в годы Великой Отечественной войны 1941-1945 гг.» 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312122" y="533400"/>
          <a:ext cx="3748772" cy="5299202"/>
        </p:xfrm>
        <a:graphic>
          <a:graphicData uri="http://schemas.openxmlformats.org/presentationml/2006/ole">
            <p:oleObj spid="_x0000_s8194" name="Acrobat Document" r:id="rId3" imgW="5667300" imgH="8010435" progId="AcroExch.Document.DC">
              <p:embed/>
            </p:oleObj>
          </a:graphicData>
        </a:graphic>
      </p:graphicFrame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4800599" y="567734"/>
          <a:ext cx="3695195" cy="5223466"/>
        </p:xfrm>
        <a:graphic>
          <a:graphicData uri="http://schemas.openxmlformats.org/presentationml/2006/ole">
            <p:oleObj spid="_x0000_s8195" name="Acrobat Document" r:id="rId4" imgW="5667300" imgH="8010435" progId="AcroExch.Document.DC">
              <p:embed/>
            </p:oleObj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257800" y="6019800"/>
            <a:ext cx="304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Архивный сектор Администрации </a:t>
            </a:r>
            <a:r>
              <a:rPr lang="ru-RU" sz="12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Красносулинского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района. </a:t>
            </a:r>
            <a:endParaRPr lang="ru-RU" sz="1200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Основание: Ф.Р.-1.Оп.1.Д.19.Л.274-274 об.</a:t>
            </a:r>
            <a:endParaRPr lang="ru-RU" sz="1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3400" y="1371600"/>
            <a:ext cx="3733800" cy="4754563"/>
          </a:xfrm>
        </p:spPr>
        <p:txBody>
          <a:bodyPr numCol="1">
            <a:normAutofit/>
          </a:bodyPr>
          <a:lstStyle/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1.Обязать Зав.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Горкоммунхозов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тов.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Казарьян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до 25 апреля 1948 года свезти все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останки,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захороненные в братских и  индивидуальных могилах и похоронить их в общую братскую могилу около памятника,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воздвинутого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в честь погибших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воинов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Советской Армии 1941-1945 гг., против Дворца Культуры, для чего создать комиссию по проведению данного мероприятия из следующих лиц: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Председатель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комиссии  -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зам. председателя  горисполкома т.  Бороздин П.Г.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Члены  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- Зав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горкоммунхозом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т.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Казарьян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М.Г.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- Военком города т.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Мармалевский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- Директор завода т.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Гранберг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- Управляющий рудоуправления т. Овчинников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-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нач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строительства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Несветай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ГРЭС т. Задорожный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- зав.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Горздравотделом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т. Галушкин.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2. Поручить указанной комиссии в двухдневный срок разработать план мероприятий по выполнению  данного решения, с привлечением хозяйственных организаций.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685800"/>
            <a:ext cx="7772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Из решения №144  к протоколу №10 от 6 апреля 1948 года заседаний исполкома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Красносулинского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горсовета депутатов трудящихся Ростовской области  «О приведении в порядок  могил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воинов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Советской Армии, погибших при освобождении города Красный Сулин во время Великой Отечественной войны в 1941-1945 гг.» </a:t>
            </a:r>
            <a:endParaRPr lang="ru-RU" sz="11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48200" y="1371600"/>
            <a:ext cx="3810000" cy="3384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3.  Обязать руководителей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нижепоименных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хоз.организаций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по требованию комиссии выделять рабочую силу и транспорт и изготовить гробы для перевозки трупов: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а)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Сулинзавод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- 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изготовить 3 гроба, выделить 2 подводы и 8 человек рабочих;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б)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Рудоуправление  -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2 гроба, 2 подводы и 8 чел. рабочих;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в)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Несветай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ГРЭС -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2 гроба, 2 подводы, 6 чел. рабочих;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г)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Горкоммунхоз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4 гроба, 1 подводу, 6 чел. рабочих;</a:t>
            </a:r>
          </a:p>
          <a:p>
            <a:pPr>
              <a:buNone/>
            </a:pP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) Арт. им.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III-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го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Интернационала  -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 гроб, 1 подводу, 3 чел. рабочих;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е) Арт. им. 2-й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пятилетки  -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транспорт и 3 чел. рабочих;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ж) «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Заготзерно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» -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транспорт и 3 чел. рабочих;</a:t>
            </a:r>
          </a:p>
          <a:p>
            <a:pPr>
              <a:buNone/>
            </a:pP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) 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Автошкола -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транспорт и 5 чел. рабочих;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и) Гараж №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транспорт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 3 чел. рабочих;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к) 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к-з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им.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Ильича -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транспорт и 3 чел. рабочих;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л)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Хлебокомбинат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 гроб, транспорт и 3 чел. рабочих;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м)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Сулинторг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 гроб, транспорт и 3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чел.рабочих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None/>
            </a:pP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) Арт. «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Новобувь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» – транспорт и 3 чел. рабочих.</a:t>
            </a:r>
          </a:p>
          <a:p>
            <a:pPr>
              <a:buNone/>
            </a:pP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48200" y="4419600"/>
            <a:ext cx="35814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3. Обязать зав.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Горкоммунхозом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тов.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Казарьян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в трехдневный срок уточнить адреса расположения братских могил.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4 . Обязать зав.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Горздравотделом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тов. Галушкина обеспечить каждую бригаду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саннадзором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и дезинфицирующими материалами.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5. Обязать руководителей бригад и представителей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санинспекции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после каждой откопки и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закопки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могилы составлять акт.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Для проведения мероприятий по организации общей братской могилы утвердить смету расхода денежных средств в сумме 19427 рублей.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1219200"/>
            <a:ext cx="1295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Решили: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366028" y="533400"/>
          <a:ext cx="3748772" cy="5299202"/>
        </p:xfrm>
        <a:graphic>
          <a:graphicData uri="http://schemas.openxmlformats.org/presentationml/2006/ole">
            <p:oleObj spid="_x0000_s9218" name="Acrobat Document" r:id="rId3" imgW="5667300" imgH="8010435" progId="AcroExch.Document.DC">
              <p:embed/>
            </p:oleObj>
          </a:graphicData>
        </a:graphic>
      </p:graphicFrame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4419600" y="554565"/>
          <a:ext cx="3733800" cy="5278037"/>
        </p:xfrm>
        <a:graphic>
          <a:graphicData uri="http://schemas.openxmlformats.org/presentationml/2006/ole">
            <p:oleObj spid="_x0000_s9219" name="Acrobat Document" r:id="rId4" imgW="5667300" imgH="8010435" progId="AcroExch.Document.DC">
              <p:embed/>
            </p:oleObj>
          </a:graphicData>
        </a:graphic>
      </p:graphicFrame>
      <p:sp>
        <p:nvSpPr>
          <p:cNvPr id="8" name="Прямоугольник 7"/>
          <p:cNvSpPr/>
          <p:nvPr/>
        </p:nvSpPr>
        <p:spPr>
          <a:xfrm rot="10800000" flipV="1">
            <a:off x="5867400" y="5894804"/>
            <a:ext cx="312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Архивный сектор Администрации </a:t>
            </a:r>
            <a:r>
              <a:rPr lang="ru-RU" sz="12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Красносулинского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района. </a:t>
            </a:r>
            <a:endParaRPr lang="ru-RU" sz="1200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Основание:Ф.Р.-1.Оп.1.Д.25.Л.146-147.</a:t>
            </a:r>
            <a:endParaRPr lang="ru-RU" sz="1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76400"/>
            <a:ext cx="8305800" cy="4297363"/>
          </a:xfrm>
        </p:spPr>
        <p:txBody>
          <a:bodyPr numCol="2">
            <a:normAutofit/>
          </a:bodyPr>
          <a:lstStyle/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1.Уход и содержание памятника погибшим войнам в дни Великой Отечественной войны на площади Дворца Культуры и войнам погибшим в дни гражданской войны в районе поселка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Раково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Исполком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возлагает на городской отдел коммунального хозяйства.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2.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Сулинскому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металлургическому заводу, директору тов. 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Гранберг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отремонтировать, покрасить, оградить братскую  могилу, расположенную в районе поселка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Раково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Установить новый надгробный памятник на братскую могилу погибшим участникам гражданской войны, расположенный на территории парка металлургического  завода, зацементировать тумбы братской могилы партизан-подпольщиков Великой Отечественной войны. Насадить цветы и поддерживать постоянную чистоту их территории.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3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Надзор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за состоянием памятников возложить на зав.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культпросветотделом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горисполкома тов. Цыганкова.</a:t>
            </a:r>
          </a:p>
          <a:p>
            <a:pPr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838200"/>
            <a:ext cx="8686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Из решения №325  к протоколу №24 от 26 июля 1949 года заседаний исполкома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Красносулинского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горсовета депутатов трудящихся Ростовской области  « О проведении учета паспортизации и проверки состояния исторических и археологических памятников культуры по городу Красный Сулин.»</a:t>
            </a:r>
            <a:endParaRPr lang="ru-RU" sz="1100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1447800"/>
            <a:ext cx="1295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Решили: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762000" y="152400"/>
          <a:ext cx="4114800" cy="5816615"/>
        </p:xfrm>
        <a:graphic>
          <a:graphicData uri="http://schemas.openxmlformats.org/presentationml/2006/ole">
            <p:oleObj spid="_x0000_s10242" name="Acrobat Document" r:id="rId3" imgW="5667300" imgH="8010435" progId="AcroExch.Document.DC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90600" y="6096000"/>
            <a:ext cx="3124200" cy="762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Архивный сектор Администрации </a:t>
            </a:r>
            <a:r>
              <a:rPr lang="ru-RU" sz="12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Красносулинского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района. </a:t>
            </a:r>
            <a:endParaRPr lang="ru-RU" sz="1200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Основание:Ф.Р.-1.Оп.1.Д.28.Л.378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724400"/>
          </a:xfrm>
        </p:spPr>
        <p:txBody>
          <a:bodyPr>
            <a:normAutofit/>
          </a:bodyPr>
          <a:lstStyle/>
          <a:p>
            <a:pPr marL="0" indent="450000" algn="just">
              <a:spcBef>
                <a:spcPts val="0"/>
              </a:spcBef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450000" algn="just">
              <a:spcBef>
                <a:spcPts val="0"/>
              </a:spcBef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450000" algn="just">
              <a:spcBef>
                <a:spcPts val="0"/>
              </a:spcBef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День Победы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который отмечается ежегодно 9 мая, 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увековечивает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подвиг 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советского народа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в Великой Отечественной войне 1941–1945 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годов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входит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число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важнейших 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государственных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праздников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450000" algn="just">
              <a:spcBef>
                <a:spcPts val="0"/>
              </a:spcBef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81-летию  Победы в Великой Отечественной войне 1941-1945 гг., архивом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Красносулинского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района подготовлена виртуальная выставка-презентация архивных документов, посвященная  актуальной теме  важности сохранения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исторической памяти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погибших  участников Великой Отечественной войны через памятники города Красный Сулин за период 1946-1950 гг.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447800"/>
            <a:ext cx="8839200" cy="5410200"/>
          </a:xfrm>
        </p:spPr>
        <p:txBody>
          <a:bodyPr numCol="2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Решили: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Образовать при городском отделе культурно-просветительной           работы комиссию по охране, изучению и  популяризации исторических и археологических памятников в следующем составе 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1. 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Сеидова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А.К. - зав. отделом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культпросветработы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председатель комиссии,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Аладиной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Т.Т  - пред. правления Дворца Культуры, член комиссии.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Салониной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С.И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-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директор дома пионеров, член комиссии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4. Толстого П.А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-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директора школы №12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Нежельской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П.Г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– депутат  городского Совета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6. Светличного П.И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-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председатель 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горвоенкомата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7. Семенова Г.В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-  депутат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городского Совета.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Обязать вышеуказанную комиссию разработать план мероприятий по  изучению, популяризации  и охране исторических памятников до 27 августа и предоставить исполкому на утверждение.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450000">
              <a:spcBef>
                <a:spcPts val="0"/>
              </a:spcBef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762000"/>
            <a:ext cx="6934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Из решения №365  к протоколу №31 от 8 августа 1950 года заседаний исполкома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Красносулинского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горсовета депутатов трудящихся Ростовской области  «Об образовании комиссии по охране исторических и археологических памятников.»</a:t>
            </a:r>
            <a:endParaRPr lang="ru-RU" sz="11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ownloads\2026-04-15_10-25-27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3200400"/>
            <a:ext cx="3505200" cy="2568773"/>
          </a:xfrm>
          <a:prstGeom prst="rect">
            <a:avLst/>
          </a:prstGeom>
          <a:noFill/>
        </p:spPr>
      </p:pic>
      <p:pic>
        <p:nvPicPr>
          <p:cNvPr id="5" name="Рисунок 4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3276600"/>
            <a:ext cx="4436477" cy="249450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5800" y="1066800"/>
            <a:ext cx="7543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Отмечая День Победы, важно понимать  то, что нынешнему поколению важно понимать какой ценой досталась Победа и нужно сохранять память о участниках ВОВ ( например, поддерживать памятники в надлежащем виде), о ее событиях и не допускать повторения войны в будущем.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57200" y="457200"/>
          <a:ext cx="3810000" cy="5385752"/>
        </p:xfrm>
        <a:graphic>
          <a:graphicData uri="http://schemas.openxmlformats.org/presentationml/2006/ole">
            <p:oleObj spid="_x0000_s1026" name="Acrobat Document" r:id="rId3" imgW="5667300" imgH="8010435" progId="AcroExch.Document.DC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952999" y="513160"/>
          <a:ext cx="3733801" cy="5278040"/>
        </p:xfrm>
        <a:graphic>
          <a:graphicData uri="http://schemas.openxmlformats.org/presentationml/2006/ole">
            <p:oleObj spid="_x0000_s1027" name="Acrobat Document" r:id="rId4" imgW="5667300" imgH="8010435" progId="AcroExch.Document.DC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57800" y="59436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Архивный сектор Администрации </a:t>
            </a:r>
          </a:p>
          <a:p>
            <a:r>
              <a:rPr lang="ru-RU" sz="12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Красносулинского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района. </a:t>
            </a:r>
            <a:endParaRPr lang="ru-RU" sz="1200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Основание: Ф.Р.-1.Оп.1.Д.11.Л.34-34 об.</a:t>
            </a:r>
            <a:endParaRPr lang="ru-RU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76400"/>
            <a:ext cx="9525000" cy="6248400"/>
          </a:xfrm>
        </p:spPr>
        <p:txBody>
          <a:bodyPr numCol="2"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1.В связи с приближением 10 февраля 1946 г. дня выборов в                                Верховный Совет СССР обязать всех руководителей предприятий, организаций и учреждений города до 10 февраля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1946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г. провести воскресники по сбору продуктов, одежды и обуви, денежных средств, починки обуви и одежды, завоза топлива, кормов для скота, ремонту квартир и т.д.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2. Из собранных средств организовать подарки остронуждающимся семьям погибших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воинов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демобилизованным и семьям военнослужащих, а также организовать подарки из имеющихся в хозяйствах ресурсов.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3.Взять под особый контроль нуждающиеся семьи военнослужащих и усилить над ними шефство.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838200"/>
            <a:ext cx="8001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Из решения №86 к протоколу №4 от 4 февраля 1946 года заседаний исполкома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Красносулинского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горсовета депутатов трудящихся Ростовской области  «Об организации и проведении воскресника по оказанию помощи семьям погибших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воинов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, инвалидам Отечественной войны, демобилизованным и семьям военнослужащих»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28600" y="457200"/>
          <a:ext cx="4042917" cy="5715001"/>
        </p:xfrm>
        <a:graphic>
          <a:graphicData uri="http://schemas.openxmlformats.org/presentationml/2006/ole">
            <p:oleObj spid="_x0000_s2050" name="Acrobat Document" r:id="rId3" imgW="5667300" imgH="8010435" progId="AcroExch.Document.DC">
              <p:embed/>
            </p:oleObj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4800600" y="457200"/>
          <a:ext cx="3810000" cy="5600210"/>
        </p:xfrm>
        <a:graphic>
          <a:graphicData uri="http://schemas.openxmlformats.org/presentationml/2006/ole">
            <p:oleObj spid="_x0000_s2052" name="Acrobat Document" r:id="rId4" imgW="5668166" imgH="8009524" progId="AcroExch.Document.DC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295400" y="533400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447800" y="6858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57200" y="152400"/>
          <a:ext cx="3886200" cy="5493468"/>
        </p:xfrm>
        <a:graphic>
          <a:graphicData uri="http://schemas.openxmlformats.org/presentationml/2006/ole">
            <p:oleObj spid="_x0000_s3074" name="Acrobat Document" r:id="rId3" imgW="5667300" imgH="8010435" progId="AcroExch.Document.DC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14400" y="5867400"/>
            <a:ext cx="723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Архивный сектор Администрации </a:t>
            </a:r>
          </a:p>
          <a:p>
            <a:r>
              <a:rPr lang="ru-RU" sz="12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Красносулинского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района. </a:t>
            </a:r>
            <a:endParaRPr lang="ru-RU" sz="1200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Основание: Ф.Р.-1.Оп.1.Д.14.Л.167, 185-185 об.</a:t>
            </a:r>
            <a:endParaRPr lang="ru-RU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447800"/>
            <a:ext cx="8534400" cy="5410200"/>
          </a:xfrm>
        </p:spPr>
        <p:txBody>
          <a:bodyPr numCol="2">
            <a:normAutofit/>
          </a:bodyPr>
          <a:lstStyle/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Исполком горсовета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решил:  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1. Обязать заведующего городским отделом Коммунального хозяйства тов.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Алексеенкова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до 25 апреля 1947 года привести   в надлежащий порядок братские и индивидуальные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могилы,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для этого: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а) устроить братское кладбище в парке культуры и отдыха из индивидуальных могил, находящихся в районе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юркина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Кута,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хут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Скелеватки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и других. Срок исполнения 25.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IV.1947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года.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б) устроить братское кладбище на Казачьем кладбище около братских могил, погибших в гражданскую войну, из индивидуальных могил, находящихся по Ростовской улице, в районе шахты 50-бис, в Раковой балке, ул. Кагановича,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к-за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им. Ильича и т.д. Срок 25.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.1947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года.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в) устроить братское кладбище в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хут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Раково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около памятника павших в 1918 году, из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индидуальных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могил, находящихся на дворе и огородах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хут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Раково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Срок исполнения 25.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VII-1947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года.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г) братские и индивидуальные могилы,  находящиеся в Заводском саду,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Несветай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ГРЭС, при клубе «Пионеров» привести их в культурный порядок, сделать ограду и посадку декоративных деревьев. Срок исполнения 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25.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IV.1947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года.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2.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проведения мероприятий по благоустройству братских и индивидуальных могил, утвердить смету расхода денежных средств на сумму рублей 20192 коп. 18.</a:t>
            </a:r>
          </a:p>
          <a:p>
            <a:pPr>
              <a:buNone/>
            </a:pP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3.Обязать руководителей хозяйственных организаций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Сулинзавода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., Рудоуправления,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Несветай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ГРЭС,  принять участие в оказании помощи по выделению лесоматериалов и гвоздей на поделку оград и другие надобности в количестве лесоматериала 8,5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м³,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гвоздей 50 к гр.</a:t>
            </a:r>
          </a:p>
          <a:p>
            <a:pPr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4. Обязать заведующего городским Коммунальным отделом тов.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Алексеенкова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установить надзор за содержанием братских и индивидуальных могил, путем закрепления их за отдельными предприятиями, учреждениями и отдельными лицами, которые бы за них несли ответственность. 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9600" y="762000"/>
            <a:ext cx="8001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Из решения №416 к протоколу №10 от 26 марта 1947 года заседаний исполкома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Красносулинского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горсовета депутатов трудящихся Ростовской области  « О приведении в порядок могил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воинов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Советской Армии и партизан»  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204312" y="381000"/>
          <a:ext cx="4139088" cy="6174094"/>
        </p:xfrm>
        <a:graphic>
          <a:graphicData uri="http://schemas.openxmlformats.org/presentationml/2006/ole">
            <p:oleObj spid="_x0000_s4098" name="Acrobat Document" r:id="rId3" imgW="5667300" imgH="8010435" progId="AcroExch.Document.DC">
              <p:embed/>
            </p:oleObj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4572000" y="365474"/>
          <a:ext cx="4343400" cy="6139758"/>
        </p:xfrm>
        <a:graphic>
          <a:graphicData uri="http://schemas.openxmlformats.org/presentationml/2006/ole">
            <p:oleObj spid="_x0000_s4099" name="Acrobat Document" r:id="rId4" imgW="5667300" imgH="8010435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685800" y="234702"/>
          <a:ext cx="3930789" cy="5556498"/>
        </p:xfrm>
        <a:graphic>
          <a:graphicData uri="http://schemas.openxmlformats.org/presentationml/2006/ole">
            <p:oleObj spid="_x0000_s5122" name="Acrobat Document" r:id="rId3" imgW="5667300" imgH="8010435" progId="AcroExch.Document.DC">
              <p:embed/>
            </p:oleObj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5105400" y="304799"/>
          <a:ext cx="3886200" cy="5493469"/>
        </p:xfrm>
        <a:graphic>
          <a:graphicData uri="http://schemas.openxmlformats.org/presentationml/2006/ole">
            <p:oleObj spid="_x0000_s5123" name="Acrobat Document" r:id="rId4" imgW="5667300" imgH="8010435" progId="AcroExch.Document.DC">
              <p:embed/>
            </p:oleObj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486400" y="5867400"/>
            <a:ext cx="365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Архивный сектор Администрации </a:t>
            </a:r>
          </a:p>
          <a:p>
            <a:r>
              <a:rPr lang="ru-RU" sz="12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Красносулинского</a:t>
            </a: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района. </a:t>
            </a:r>
            <a:endParaRPr lang="ru-RU" sz="1200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Основание: Ф.Р.-1.Оп.1.Д.15.Л.59, Л.67-67 об, Л.68.</a:t>
            </a:r>
            <a:endParaRPr lang="ru-RU" sz="12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1026</TotalTime>
  <Words>2287</Words>
  <PresentationFormat>Экран (4:3)</PresentationFormat>
  <Paragraphs>140</Paragraphs>
  <Slides>21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Поток</vt:lpstr>
      <vt:lpstr>Acrobat Document</vt:lpstr>
      <vt:lpstr>«Сохраним память о Великой Отечественной войне в памятниках нашего города Красный Сулин»  (1946-1950 гг.) </vt:lpstr>
      <vt:lpstr>Слайд 2</vt:lpstr>
      <vt:lpstr>Слайд 3</vt:lpstr>
      <vt:lpstr>Слайд 4</vt:lpstr>
      <vt:lpstr>Слайд 5</vt:lpstr>
      <vt:lpstr>Слайд 6</vt:lpstr>
      <vt:lpstr>Слайд 7</vt:lpstr>
      <vt:lpstr> 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159</cp:revision>
  <dcterms:created xsi:type="dcterms:W3CDTF">2026-04-15T06:17:18Z</dcterms:created>
  <dcterms:modified xsi:type="dcterms:W3CDTF">2026-04-21T07:39:31Z</dcterms:modified>
</cp:coreProperties>
</file>