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67" r:id="rId4"/>
    <p:sldId id="259" r:id="rId5"/>
    <p:sldId id="262" r:id="rId6"/>
    <p:sldId id="263" r:id="rId7"/>
    <p:sldId id="271" r:id="rId8"/>
    <p:sldId id="265" r:id="rId9"/>
    <p:sldId id="260" r:id="rId10"/>
    <p:sldId id="264" r:id="rId11"/>
    <p:sldId id="261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DCE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6896316910013673"/>
          <c:y val="4.689381001707775E-2"/>
          <c:w val="0.43342800061867265"/>
          <c:h val="0.4218445387431081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Какова Ваша оценка деятельности органов местного самоуправления Красносулинского района в сфере противодействия коррупции?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Положительная</c:v>
                </c:pt>
                <c:pt idx="1">
                  <c:v>Отрицательная</c:v>
                </c:pt>
                <c:pt idx="2">
                  <c:v>О такой деятельности мне известно</c:v>
                </c:pt>
                <c:pt idx="3">
                  <c:v>О такой деятельности мне неизвестно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0.24000000000000005</c:v>
                </c:pt>
                <c:pt idx="1">
                  <c:v>0.11000000000000003</c:v>
                </c:pt>
                <c:pt idx="2">
                  <c:v>0.31000000000000011</c:v>
                </c:pt>
                <c:pt idx="3">
                  <c:v>0.18000000000000005</c:v>
                </c:pt>
                <c:pt idx="4">
                  <c:v>0.16000000000000006</c:v>
                </c:pt>
              </c:numCache>
            </c:numRef>
          </c:val>
        </c:ser>
        <c:axId val="35653504"/>
        <c:axId val="35655040"/>
      </c:barChart>
      <c:catAx>
        <c:axId val="3565350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5655040"/>
        <c:crosses val="autoZero"/>
        <c:auto val="1"/>
        <c:lblAlgn val="ctr"/>
        <c:lblOffset val="100"/>
      </c:catAx>
      <c:valAx>
        <c:axId val="35655040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565350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723625530610291"/>
          <c:y val="2.142161679102804E-3"/>
          <c:w val="0.37487694247310188"/>
          <c:h val="0.50584256211513412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6866274514702259"/>
          <c:y val="3.6249746283490598E-2"/>
          <c:w val="0.4297274399123579"/>
          <c:h val="0.57428294465130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Удовлетворены ли Вы количеством информации и прозрачностью деятельности органов местного самоуправления Красносулинского района?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Удовлетворены</c:v>
                </c:pt>
                <c:pt idx="1">
                  <c:v>Частично удовлетворены</c:v>
                </c:pt>
                <c:pt idx="2">
                  <c:v>Не удовлетворены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0.29000000000000009</c:v>
                </c:pt>
                <c:pt idx="1">
                  <c:v>0.38000000000000012</c:v>
                </c:pt>
                <c:pt idx="2">
                  <c:v>0.18000000000000005</c:v>
                </c:pt>
                <c:pt idx="3">
                  <c:v>0.15000000000000005</c:v>
                </c:pt>
              </c:numCache>
            </c:numRef>
          </c:val>
        </c:ser>
        <c:shape val="cylinder"/>
        <c:axId val="94597888"/>
        <c:axId val="94599424"/>
        <c:axId val="0"/>
      </c:bar3DChart>
      <c:catAx>
        <c:axId val="9459788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4599424"/>
        <c:crosses val="autoZero"/>
        <c:auto val="1"/>
        <c:lblAlgn val="ctr"/>
        <c:lblOffset val="100"/>
      </c:catAx>
      <c:valAx>
        <c:axId val="94599424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4597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291854589948224"/>
          <c:y val="1.6019135474117431E-3"/>
          <c:w val="0.37668086828932057"/>
          <c:h val="0.49957743077913724"/>
        </c:manualLayout>
      </c:layout>
      <c:txPr>
        <a:bodyPr/>
        <a:lstStyle/>
        <a:p>
          <a:pPr>
            <a:defRPr sz="1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5393924898465133"/>
          <c:y val="2.420303470761533E-3"/>
        </c:manualLayout>
      </c:layout>
      <c:txPr>
        <a:bodyPr/>
        <a:lstStyle/>
        <a:p>
          <a:pPr>
            <a:defRPr sz="1600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6858119555804841E-2"/>
          <c:y val="0.17164468907100044"/>
          <c:w val="0.41637071386251839"/>
          <c:h val="0.534461156045434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Наиболее эффективные меры, которые способны повлиять  на снижение уровня коррупции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Ужесточение наказания за коррупцию </c:v>
                </c:pt>
                <c:pt idx="1">
                  <c:v>Усиление контроля за доходами и расходами чиновников, членов их семей</c:v>
                </c:pt>
                <c:pt idx="2">
                  <c:v>Создание многофункциональных центров предоставления услуг гражданам органами власти по принципу «единого окна»</c:v>
                </c:pt>
                <c:pt idx="3">
                  <c:v>Пропаганда нетерпимости к проявлениям коррупции в органах власти</c:v>
                </c:pt>
                <c:pt idx="4">
                  <c:v>Создание четкой регламентации административных процедур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0.33900000000000036</c:v>
                </c:pt>
                <c:pt idx="1">
                  <c:v>0.30700000000000022</c:v>
                </c:pt>
                <c:pt idx="2">
                  <c:v>0.20500000000000004</c:v>
                </c:pt>
                <c:pt idx="3">
                  <c:v>0.12300000000000005</c:v>
                </c:pt>
                <c:pt idx="4">
                  <c:v>0.10500000000000002</c:v>
                </c:pt>
              </c:numCache>
            </c:numRef>
          </c:val>
        </c:ser>
      </c:pie3DChart>
    </c:plotArea>
    <c:legend>
      <c:legendPos val="tr"/>
      <c:layout>
        <c:manualLayout>
          <c:xMode val="edge"/>
          <c:yMode val="edge"/>
          <c:x val="0.44651040545406639"/>
          <c:y val="0.13195645060097971"/>
          <c:w val="0.53509891866687431"/>
          <c:h val="0.76795612979086758"/>
        </c:manualLayout>
      </c:layout>
      <c:spPr>
        <a:effectLst>
          <a:outerShdw blurRad="50800" dist="50800" dir="5400000" algn="ctr" rotWithShape="0">
            <a:srgbClr val="000000"/>
          </a:outerShdw>
        </a:effectLst>
      </c:spPr>
      <c:txPr>
        <a:bodyPr/>
        <a:lstStyle/>
        <a:p>
          <a:pPr>
            <a:defRPr sz="1500" i="1" u="none" baseline="0">
              <a:solidFill>
                <a:srgbClr val="002060"/>
              </a:solidFill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ЭФФЕКТИВНОСТЬ РАБОТЫ "ТЕЛЕФОНА ДОВЕРИЯ"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0090704792315348"/>
          <c:y val="4.542291309767430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2561047641093616E-2"/>
          <c:y val="9.0826134393465262E-4"/>
          <c:w val="0.35300337849341135"/>
          <c:h val="0.51959063984199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Эффективность работы "телефона доверия"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Недостаточно эффективна, не каждый решится сообщить о коррупционном правонарушении, указав личные данные</c:v>
                </c:pt>
                <c:pt idx="1">
                  <c:v>Недостаточно эффективна, информация, поступившая по «телефону доверия», не всегда рассматривается</c:v>
                </c:pt>
                <c:pt idx="2">
                  <c:v>Неэффективна, люди не информированы о номерах телефонов</c:v>
                </c:pt>
                <c:pt idx="3">
                  <c:v>Система эффективна, но я не пользовался</c:v>
                </c:pt>
                <c:pt idx="4">
                  <c:v>Система эффективна, убедился на личном опыте</c:v>
                </c:pt>
                <c:pt idx="5">
                  <c:v>Затрудняюсь ответить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0.22</c:v>
                </c:pt>
                <c:pt idx="1">
                  <c:v>2.0000000000000004E-2</c:v>
                </c:pt>
                <c:pt idx="2">
                  <c:v>9.0000000000000011E-2</c:v>
                </c:pt>
                <c:pt idx="3">
                  <c:v>0.49000000000000005</c:v>
                </c:pt>
                <c:pt idx="4">
                  <c:v>2.0000000000000004E-2</c:v>
                </c:pt>
                <c:pt idx="5">
                  <c:v>0.16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42490325858279199"/>
          <c:y val="9.5308372050651374E-2"/>
          <c:w val="0.57269433809204828"/>
          <c:h val="0.90469162794934865"/>
        </c:manualLayout>
      </c:layout>
      <c:txPr>
        <a:bodyPr/>
        <a:lstStyle/>
        <a:p>
          <a:pPr>
            <a:defRPr sz="1300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28F5-FD5D-4E47-8A86-3A92EEEF0B72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48FA272-27AC-4C3B-9763-356CF2E3E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28F5-FD5D-4E47-8A86-3A92EEEF0B72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A272-27AC-4C3B-9763-356CF2E3E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28F5-FD5D-4E47-8A86-3A92EEEF0B72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A272-27AC-4C3B-9763-356CF2E3E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28F5-FD5D-4E47-8A86-3A92EEEF0B72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48FA272-27AC-4C3B-9763-356CF2E3E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28F5-FD5D-4E47-8A86-3A92EEEF0B72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A272-27AC-4C3B-9763-356CF2E3E3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28F5-FD5D-4E47-8A86-3A92EEEF0B72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A272-27AC-4C3B-9763-356CF2E3E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28F5-FD5D-4E47-8A86-3A92EEEF0B72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48FA272-27AC-4C3B-9763-356CF2E3E3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28F5-FD5D-4E47-8A86-3A92EEEF0B72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A272-27AC-4C3B-9763-356CF2E3E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28F5-FD5D-4E47-8A86-3A92EEEF0B72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A272-27AC-4C3B-9763-356CF2E3E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28F5-FD5D-4E47-8A86-3A92EEEF0B72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A272-27AC-4C3B-9763-356CF2E3E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28F5-FD5D-4E47-8A86-3A92EEEF0B72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A272-27AC-4C3B-9763-356CF2E3E3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69328F5-FD5D-4E47-8A86-3A92EEEF0B72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48FA272-27AC-4C3B-9763-356CF2E3E3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357166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Сектор по профилактике коррупционных и иных правонарушений Администрации Красносулинского района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2143116"/>
            <a:ext cx="81439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АНТИКОРРУПЦИОННЫЙ МОНИТОРИНГ </a:t>
            </a:r>
          </a:p>
          <a:p>
            <a:pPr algn="ctr"/>
            <a:endParaRPr lang="ru-RU" sz="4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142852"/>
            <a:ext cx="850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целях реализации основного мероприятия муниципальной программы Красносулинского района «Обеспечение общественного порядка и профилактика правонарушений» сектором по профилактике коррупционных и иных правонарушений Администрации района в 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квартале 2018 года проведен социологический опрос граждан. Опрос проводился по анкетным листам. Общее количество опрошенных граждан составило 300 человек.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42844" y="1428736"/>
          <a:ext cx="8644030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7158" y="5286388"/>
            <a:ext cx="8429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Результаты проведенных социологических опросов показали, что о коррупции сейчас знают все. Подавляющее большинство граждан считает, что коррупция – это негативное явление, для профилактики которого органами местного самоуправления Красносулинского района разработаны и используются на практике антикоррупционные программы, планы и другие мероприятия.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0"/>
            <a:ext cx="8286808" cy="15716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1643050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ТЕКУЩЕМ ГОДУ ОСУЩЕСТВЛЕН КОМПЛЕКС ОРГАНИЗАЦИОННЫХ И РАЗЪЯСНИТЕЛЬНЫХ МЕРОПРИЯТИЙ, НАПРАВЛЕННЫХ НА ФОРМИРОВАНИЕ У МУНИЦИПАЛЬНЫХ СЛУЖАЩИХ ОТРИЦАТЕЛЬНОГО ОТНОШЕНИЯ К КОРРУПЦИОННЫМ ПРОЯВЛЕНИЯМ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2786058"/>
            <a:ext cx="2571768" cy="385765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spc="-1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Проведено четыре инструктивно-методических </a:t>
            </a:r>
            <a:r>
              <a:rPr lang="ru-RU" sz="1600" spc="-1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семинара с должностными лицами, ответственными за работу по профилактике коррупционных и иных правонарушений в органах местного самоуправления, на которых были рассмотрены наиболее актуальные вопросы в области применения законодательства о противодействии коррупции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00364" y="2786058"/>
            <a:ext cx="3214710" cy="3857652"/>
          </a:xfrm>
          <a:prstGeom prst="roundRect">
            <a:avLst>
              <a:gd name="adj" fmla="val 1711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spc="-1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лиц, впервые поступающих на муниципальную службу, проводились вводные беседы по вопросам противодействия коррупции, указанные лица под роспись знакомились с перечнем документов федерального и регионального законодательства, нормативно-правовыми актами Администрации района, разъясняющими права муниципальных служащих, ограничения и запреты, требования к служебному поведению</a:t>
            </a:r>
            <a:endParaRPr lang="ru-RU" sz="1500" spc="-15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388" y="2786058"/>
            <a:ext cx="2500330" cy="385765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50" spc="-1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соответствие с планом Правительства Ростовской области в июне текущего года ведущий специалист сектора по профилактике коррупционных и иных правонарушений Администрации района прошел обучение на курсах повышения квалификации по теме: «Противодействие коррупции в органах государственного и муниципального управления</a:t>
            </a:r>
            <a:r>
              <a:rPr lang="ru-RU" sz="1550" spc="-1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550" spc="-15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214290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АНТИКОРРУПЦИОННЫЕ СТАНДАРТЫ В СФЕРАХ ДЕЯТЕЛЬНОСТИ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786578" y="3857628"/>
            <a:ext cx="2000264" cy="135732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Формирование, утверждение и исполнение бюджета района</a:t>
            </a:r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42844" y="142852"/>
            <a:ext cx="2786082" cy="164307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Управление и распоряжение муниципальным имуществом, в том числе приватизация имущества, совершение сделок с ним</a:t>
            </a:r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643174" y="4714884"/>
            <a:ext cx="3929090" cy="200026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Управление и распоряжение земельными участками, находящимися в муниципальной собственности, а также распоряжение земельными участками, государственная собственность на которые не разграничена</a:t>
            </a:r>
          </a:p>
        </p:txBody>
      </p:sp>
      <p:sp>
        <p:nvSpPr>
          <p:cNvPr id="6" name="Овал 5"/>
          <p:cNvSpPr/>
          <p:nvPr/>
        </p:nvSpPr>
        <p:spPr>
          <a:xfrm>
            <a:off x="428596" y="5429264"/>
            <a:ext cx="2000264" cy="114300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 закупок для муниципальных нужд</a:t>
            </a:r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286512" y="142852"/>
            <a:ext cx="2643206" cy="17145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Выдача гражданам и юридическим лицам разрешений, лицензий, согласований</a:t>
            </a:r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85720" y="2000240"/>
            <a:ext cx="2286016" cy="157163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Нормотворческая деятельность органов местного самоуправления района</a:t>
            </a:r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57158" y="3714752"/>
            <a:ext cx="2143140" cy="157163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муниципальных выборов, местного референдума</a:t>
            </a:r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572264" y="2000240"/>
            <a:ext cx="2357454" cy="17145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Подбор кадров муниципальной службы и замещение должностей муниципальной службы</a:t>
            </a:r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786578" y="5357826"/>
            <a:ext cx="1928826" cy="121444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Предоставление мер социальной поддержки</a:t>
            </a:r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28926" y="1071546"/>
            <a:ext cx="33575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Антикоррупционный стандарт представляет собой единую для определенной сферы деятельности органов местного самоуправления систему запретов, ограничений и дозволений, обеспечивающих предупреждение коррупции.</a:t>
            </a:r>
          </a:p>
          <a:p>
            <a:pPr algn="just"/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Обращений и заявлений муниципальных служащих Красносулинского района, граждан, общественных объединений и средств массовой информации о фактах или попытках нарушения антикоррупционных стандартов по итогам 2018 года не поступало.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0"/>
            <a:ext cx="7000924" cy="2928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Соблюдение ограничений, налагаемых на гражданина, замещавшего должность муниципальной службы, при заключении им трудового или гражданско-правового договора с организацией</a:t>
            </a:r>
          </a:p>
          <a:p>
            <a:pPr algn="just"/>
            <a:r>
              <a:rPr lang="ru-RU" sz="15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соответствии с частью 2 статьи 12 Федерального закона от 25.12.2008 № 273-ФЗ «О противодействии коррупции» (далее – Федеральный закон от 25.12.2008 № 273-ФЗ)  гражданин, замещавший должности государственной или муниципальной службы, перечень которых устанавливается нормативными правовыми актами Российской Федерации, в течение двух лет после увольнения с государственной или муниципальной службы обязан при заключении трудовых или гражданско-правовых договоров на выполнение работ (оказание</a:t>
            </a:r>
            <a:endParaRPr lang="ru-RU" sz="15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____201210261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28826" cy="28140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44" y="5143512"/>
            <a:ext cx="8858312" cy="128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текущем году с муниципальной службы в Администрации Красносулинского района уволились 6 муниципальных служащих. Уведомления от организаций о заключении трудового договора поступили в отношении 4 бывших муниципальных служащих. </a:t>
            </a:r>
          </a:p>
          <a:p>
            <a:pPr algn="just"/>
            <a:r>
              <a:rPr lang="ru-RU" sz="15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Фактов нарушения работодателем десятидневного срока направления сведений о заключении трудового договора с бывшим муниципальным служащим не установлено.</a:t>
            </a:r>
            <a:endParaRPr lang="ru-RU" sz="155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2786058"/>
            <a:ext cx="8858312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услуг) в течение месяца стоимостью более ста тысяч рублей, сообщать работодателю сведения о последнем месте своей службы.</a:t>
            </a:r>
          </a:p>
          <a:p>
            <a:pPr algn="just"/>
            <a:r>
              <a:rPr lang="ru-RU" sz="15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Часть 4 статьи 12 Федерального закона от 25.12.2008 № 273-ФЗ устанавливает обязанность работодателей при заключении трудового или гражданско-правового договора на выполнение работ (оказание услуг) с гражданином, замещавшим должности государственной или муниципальной службы, перечень которых устанавливается нормативными правовыми актами Российской Федерации, в течение двух лет после его увольнения с государственной или муниципальной службы в десятидневный срок сообщать о заключении такого договора представителю нанимателя </a:t>
            </a:r>
            <a:endParaRPr lang="ru-RU" sz="155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(работодателю) государственного или муниципального служащего по последнему месту его службы в порядке, устанавливаемом нормативными правовыми актами Российской Федерации.</a:t>
            </a:r>
            <a:endParaRPr lang="ru-RU" sz="155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33575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ФУНКЦИОНИРОВАНИЕ «ТЕЛЕФОНА ДОВЕРИЯ» И «ЯЩИКА ДОВЕРИЯ» ОБРАЩЕНИЙ ПО ФАКТАМ КОРРУПЦИИ</a:t>
            </a:r>
          </a:p>
        </p:txBody>
      </p:sp>
      <p:pic>
        <p:nvPicPr>
          <p:cNvPr id="3" name="Рисунок 2" descr="86649413076df5c34a87dfe2ce97c96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4500570"/>
            <a:ext cx="3038668" cy="2123575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/>
        </p:nvGraphicFramePr>
        <p:xfrm>
          <a:off x="3286116" y="0"/>
          <a:ext cx="5857884" cy="492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857364"/>
            <a:ext cx="5715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«Телефон доверия» и «ящик доверия» создан в целях:</a:t>
            </a:r>
          </a:p>
          <a:p>
            <a:pPr algn="just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1) предупреждения и пресечения коррупционных проявлений при осуществлении полномочий муниципальными служащими органов местного самоуправления и работниками муниципальных учреждений и муниципальных предприятий Красносулинского района;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286124"/>
            <a:ext cx="571500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2) содействия принятию мер, направленных на более эффективное и действенное предупреждение коррупционных проявлений и противодействие коррупции в деятельности органов местного самоуправления;</a:t>
            </a:r>
          </a:p>
          <a:p>
            <a:pPr algn="just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3) обеспечения оперативного реагирования на факты коррупционных проявлений со стороны муниципальных служащих, работников муниципальных учреждений и муниципальных предприятий Красносулинского района;</a:t>
            </a:r>
          </a:p>
          <a:p>
            <a:pPr algn="just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4) формирования нетерпимого отношения к проявлениям коррупции.</a:t>
            </a:r>
          </a:p>
          <a:p>
            <a:pPr algn="just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2018 году на «телефон доверия» звонков с сообщением о фактах коррупционных проявлений и письменных обращений по фактам коррупции в «ящик доверия» не поступало.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42852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РАЙОННЫЙ КОНКУРС СОЦИАЛЬНОЙ РЕКЛАМЫ «ЧИСТЫЕ РУКИ»</a:t>
            </a:r>
          </a:p>
        </p:txBody>
      </p:sp>
      <p:pic>
        <p:nvPicPr>
          <p:cNvPr id="1026" name="Picture 2" descr="Пахом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071942"/>
            <a:ext cx="4214842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Черны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571480"/>
            <a:ext cx="221499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Кропотов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071942"/>
            <a:ext cx="4080964" cy="264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2844" y="500042"/>
            <a:ext cx="671517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 октября 2018 года в Администрации Красносулинского района прошел районный конкурс социальной рекламы «Чистые руки».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конкурса – привлечение творческого потенциала молодежи к деятельности, направленной на снижение правового нигилизма среди населения, формирование антикоррупционного общественного мнения и нетерпимости к коррупционному поведению. На конкурс подали заявки 28 участников.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итогам конкурса членами экспертного совета были присуждены: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 номинации «Лучший плакат на тему противодействия коррупции»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1-е место – Пахомова Алина (МБОУ СОШ № 6);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2-е место – Кропотова Марина (МБОУ ОСОШ);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3-е место – Черных Мария (МБОУ ОСОШ).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 номинации «Лучший анимационный ролик на тему противодействия коррупции»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1-е место – Чумаченко Дарья (МБОУ Лицей № 7).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Победители и участники конкурса награждены дипломами и памятными подарками, а также приняли участие в областном конкурсе «Чистые руки».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901771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4290"/>
            <a:ext cx="2643186" cy="15716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2000240"/>
            <a:ext cx="8643998" cy="4913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25.12.2008 № 273-ФЗ «О ПРОТИВОДЕЙСТВИИ КОРРУПЦИИ»;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УКАЗ ПРЕЗИДЕНТА РОССИЙСКОЙ ФЕДЕРАЦИИ ОТ 29.06.2018 № 378 «О НАЦИОНАЛЬНОМ ПЛАНЕ ПРОТИВОДЕЙСТВИЯ КОРРУПЦИИ НА 2018 – 2020 ГОДЫ»;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ОБЛАСТНОЙ ЗАКОН РОСТОВСКОЙ ОБЛАСТИ ОТ № 218-ЗС «О ПРОТИВОДЕЙСТВИИ КОРРУПЦИИ В РОСТОВСКОЙ ОБЛАСТИ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ПОСТАНОВЛЕНИЕ АДМИНИСТРАЦИИ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КРАСНОСУЛИНСКОГО РАЙОНА                     ОТ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24.04.2018 № 417 «ОБ УТВЕРЖДЕНИИ ПЛАНА МЕРОПРИЯТИЙ ПО ПРОТИВОДЕЙСТВИЮ КОРРУПЦИИ В ОРГАНАХ МЕСТНОГО САМОУПРАВЛЕНИЯ КРАСНОСУЛИНСКОГО РАЙОНА НА 2018 – 2019 ГОДЫ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ПОСТАНОВЛЕНИЕ АДМИНИСТРАЦИИ КРАСНОСУЛИНСКОГО РАЙОНА                            ОТ 15.03.2016 № 160 «О КОМИССИИ ПО СОБЛЮДЕНИЮ ТРЕБОВАНИЙ К СЛУЖЕБНОМУ ПОВЕДЕНИЮ МУНИЦИПАЛЬНЫХ СЛУЖАЩИХ, ПРОХОДЯЩИХ МУНИЦИПАЛЬНУЮ СЛУЖБУ В АДМИНИСТРАЦИИ КРАСНОСУЛИНСКОГО РАЙОНА, И УРЕГУЛИРОВАНИЮ КОНФЛИКТА ИНТЕРЕСОВ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ПОСТАНОВЛЕНИЕ АДМИНИСТРАЦИИ КРАСНОСУЛИНСКОГО РАЙОНА                       ОТ 15.04.2016 № 273 «О КОМИССИИ ПО КООРДИНАЦИИ РАБОТЫ ПО ПРОТИВОДЕЙСТВИЮ КОРРУПЦИИ В КРАСНОСУЛИНСКОМ РАЙОНЕ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116" y="142852"/>
            <a:ext cx="52864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реализации антикоррупционной политики в Администрации Красносулинского района должностные лица, ответственные за работу по профилактике коррупционных и иных правонарушений, руководствовались следующими нормативными правовыми актами: </a:t>
            </a:r>
            <a:endParaRPr 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rrupciy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5" y="1"/>
            <a:ext cx="3000395" cy="2747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44" y="142852"/>
            <a:ext cx="55721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исполнение подпункта «б» пункта 3 Указа Президента Российской Федерации от 29.06.2018 № 378 «О Национальном плане противодействия коррупции на 2018 – 2020 годы» (далее – Национальный план) в части, касающейся внесения изменений в муниципальные антикоррупционные программы, планы противодействия коррупции, Администрацией Красносулинского района проведена следующая работа.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Постановлением Администрации Красносулинского района от 13.09.2018 № 995 утверждены следующие изменения: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Срок  реализации мероприятий плана продлен до 2020 года.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Добавлены мероприятия, предусмотренные Национальным планом: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рассмотрение   на   заседании   комиссии   по   координации   работы</a:t>
            </a:r>
          </a:p>
          <a:p>
            <a:pPr algn="just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2714620"/>
            <a:ext cx="885831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противодействию коррупции в Красносулинском районе отчета о выполнении плана;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размещение отчета о выполнении плана в информационно-телекоммуникационной сети «Интернет» на официальном сайте Администрации Красносулинского района в разделе «Противодействие коррупции»;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принятие мер по повышению эффективности контроля за соблюдением лицами, замещающими должности муниципальной службы в Администрации Красносулинского района, требований законодательства о противодействии коррупции, касающихся предотвращения и урегулирования конфликта интересов, в том числе за привлечением таких лиц к ответственности в случае их несоблюдения;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принятие мер по повышению эффективности кадровой работы в части, касающейся ведения личных дел лиц, замещающих должности муниципальной службы в Администрации Красносулинского района, в том числе контроля за актуализацией сведений, содержащихся в анкетах, представляемых при назначении на указанные должности и поступлении на такую службу, об их родственниках и свойственниках в целях выявления возможного конфликта интересов;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повышения квалификации муниципальных служащих Администрации Красносулинского района, в должностные обязанности которых входит участие в противодействии коррупции;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обучения муниципальных служащих Администрации Красносулинского района, впервые поступивших на муниципальную службу для замещения должностей, включенных в перечень, утвержденный постановлением Администрации Красносулинского района от 03.12.2015 № 705, по программам в области противодействия коррупции.</a:t>
            </a:r>
          </a:p>
          <a:p>
            <a:pPr algn="just"/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12_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0" y="428604"/>
            <a:ext cx="2540000" cy="33575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62865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Юридическим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отделом Администрации Красносулинского района на постоянной основе в соответствии с Федеральным законом от 25.12.2008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273-ФЗ «О противодействии коррупции», Федеральным законом от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17.07.2009 №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172-ФЗ «Об антикоррупционной экспертизе нормативных правовых актов и проектов нормативных правовых актов»,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также Методикой проведения антикоррупционной экспертизы нормативных правовых актов и проектов нормативных правовых актов, утвержденной постановлением Правительства Российской Федерации от 26.02.2010 № 96 «Об антикоррупционной экспертизе нормативных правовых актов и проектов нормативных правовых актов», проводится правовая и антикоррупционная экспертиза проектов нормативных правовых актов Администрации Красносулинского района на предмет выявления в них коррупциогенных факторов и их последующего устранения, а также  соответствия их действующему законодательству.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4143380"/>
            <a:ext cx="8715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состоянию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15.12.2018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юридическим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отделом Администрации Красносулинского района проведена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правовая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антикоррупционная 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экспертиза </a:t>
            </a:r>
            <a:r>
              <a:rPr lang="ru-RU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353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проектов нормативных правовых актов Администрации района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По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состоянию на отчетную дату положений проектов нормативных правовых актов Администрации Красносулинского района, устанавливающих для правоприменителя необоснованно широкие пределы усмотрения или возможность необоснованного применения исключений из общих правил, а также положений, содержащих неопределенные, трудновыполнимые и (или) обременительные требования к гражданам и организациям и тем самым создающие условия для проявления коррупции, не выявлено.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чанные файлы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571612"/>
            <a:ext cx="3786214" cy="2286016"/>
          </a:xfrm>
          <a:prstGeom prst="rect">
            <a:avLst/>
          </a:prstGeom>
        </p:spPr>
      </p:pic>
      <p:pic>
        <p:nvPicPr>
          <p:cNvPr id="3" name="Рисунок 2" descr="image002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214818"/>
            <a:ext cx="3714776" cy="23025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214290"/>
            <a:ext cx="3786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КОМИССИЯ ПО КООРДИНАЦИИ РАБОТЫ ПО ПРОТИВОДЕЙСТВИЮ КОРРУПЦИИ В КРАСНОСУЛИНСКОМ РАЙОНЕ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1934" y="214290"/>
            <a:ext cx="4857784" cy="6532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5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истекшем году в соответствии с планом работы комиссии на 2018 год было проведено 3 заседания комиссии, посвященных рассмотрению наиболее актуальных вопросов, в том числе: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5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 обеспечении соблюдения ограничений и запретов, требований к служебному поведению, предусмотренных антикоррупционным законодательством, в отраслевых (функциональных) органах Администрации Красносулинского района.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5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приоритетных направлениях работы правоохранительных органов в сфере противодействия коррупции.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5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состоянии работы по профилактике коррупционных и иных правонарушений в Управлении социальной защиты населения Красносулинского района и мерах, принимаемых для повышения ее эффективности.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5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 организации работы по противодействию коррупции в муниципальных образованиях Красносулинского района.</a:t>
            </a:r>
          </a:p>
          <a:p>
            <a:pPr algn="just"/>
            <a:r>
              <a:rPr lang="ru-RU" sz="155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 заседания комиссии проведены с участием руководителей правоохранительных органов, органов прокуратуры, представителей средств массовой информации Красносулинского района. </a:t>
            </a:r>
          </a:p>
          <a:p>
            <a:pPr algn="just"/>
            <a:r>
              <a:rPr lang="ru-RU" sz="155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итогам проведенных заседаний дано 40 поручений с конкретными сроками исполнения мероприятий и ответственными исполнителями.</a:t>
            </a:r>
            <a:endParaRPr lang="ru-RU" sz="155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5572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КОМИССИЯ ПО СОБЛЮДЕНИЮ ТРЕБОВАНИЙ </a:t>
            </a:r>
            <a:b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СЛУЖЕБНОМУ ПОВЕДЕНИЮ МУНИЦИПАЛЬНЫХ СЛУЖАЩИХ, ПРОХОДЯЩИХ МУНИЦИПАЛЬНУЮ СЛУЖБУ В АДМИНИСТРАЦИИ КРАСНОСУЛИНСКОГО РАЙОНА, И УРЕГУЛИРОВАНИЮ КОНФЛИКТА ИНТЕРЕСОВ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748909"/>
            <a:ext cx="87868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2018 году было проведено 11 заседаний комиссии, из них:</a:t>
            </a:r>
          </a:p>
          <a:p>
            <a:pPr algn="just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 заседаний были посвящены рассмотрению материалов о заключении трудового договора с муниципальными служащими, ранее замещавшими должности муниципальной службы в Администрации района и отраслевых (функциональных) органах Администрации района;</a:t>
            </a:r>
          </a:p>
          <a:p>
            <a:pPr algn="just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– о рассмотрении методических рекомендаций 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2018 году.;</a:t>
            </a:r>
          </a:p>
          <a:p>
            <a:pPr algn="just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– о мерах, направленных на недопущение возникновения ситуаций, которые приводят или могут привести к конфликту интересов;</a:t>
            </a:r>
          </a:p>
          <a:p>
            <a:pPr algn="just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– об анализе сведений о доходах, расходах, об имуществе и обязательствах имущественного характера муниципальных служащих и членов их семей за период с 1 января по 31 декабря 2017 года;</a:t>
            </a:r>
          </a:p>
          <a:p>
            <a:pPr algn="just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– об утверждении перечня коррупционно-опасных функций в Администрации Красносулинского района и отраслевых (функциональных) органах Администрации Красносулинского района.</a:t>
            </a:r>
          </a:p>
          <a:p>
            <a:pPr algn="just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целях реализации подпункта «а» пункта 14 Национального плана противодействия коррупции на 2018 – 2020 годы постановлением Администрации Красносулинского района от 20.11.2018                    № 1308 утверждено новое положение о комиссии по соблюдению требований </a:t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служебному поведению муниципальных служащих, проходящих муниципальную службу в администрации Красносулинского района, и урегулированию конфликта интересов.</a:t>
            </a:r>
          </a:p>
        </p:txBody>
      </p:sp>
      <p:pic>
        <p:nvPicPr>
          <p:cNvPr id="4" name="Рисунок 3" descr="protivodejstvie-korrupts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214290"/>
            <a:ext cx="2857520" cy="1762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ПРАВОПРИМЕНИТЕЛЬНАЯ ПРАКТИКА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fips-26.02.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500042"/>
            <a:ext cx="3655482" cy="24288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44" y="500042"/>
            <a:ext cx="50720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целях реализации пункта 2.1 статьи 6 Федерального закона от 25.12.2008 № 273-ФЗ «О противодействии коррупции», а также профилактики коррупции в органах местного самоуправления Красносулинского района, издано распоряжение Администрации Красносулинского района от 09.04.2018 № 85 «О рассмотрении вопросов правоприменительной практики по результатам вступивших в законную силу решений судов, арбитражных судов».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3214686"/>
            <a:ext cx="87868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2018 году рабочей группой проведен мониторинг вступивших в законную силу решений судов, арбитражных судов о признании недействительными ненормативных правовых актов, незаконными решений и действий (бездействия) федеральных органов государственной власти, органов государственной власти субъектов Российской Федерации, органов местного самоуправления, других органов, организаций, наделенных федеральным законом отдельными государственными или иными публичными полномочиями и их должностных лиц.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текущем году вступившие в силу решения судов, арбитражных судов о признании недействительными ненормативных правовых актов Администрации Красносулинского района, незаконными решений и действий (бездействия) Администрации Красносулинского района, а также должностных лиц Администрации Красносулинского района отсутствуют.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14290"/>
            <a:ext cx="3181951" cy="2071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4744" y="142852"/>
            <a:ext cx="52149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ДЕКЛАРАЦИОННАЯ КАМПАНИЯ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 ГОДА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целях реализации статьи 8 Федерального закона от 25.12.2008 № 273-ФЗ «О противодействии коррупции» и статьи 15 Федерального закона от 02.03.2007 № 25-ФЗ «О муниципальной службе в Российской Федерации» постановлением Администрации Красносулинского района     от     03.12.2015    №    705   утвержден перечень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2143116"/>
            <a:ext cx="87154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должностей, при замещении которых муниципальные служащие обязаны представлять сведения о своих доходах, расходах, об имуществе и обязательствах имущественного характера, а также сведения о доходах, расходах, об имуществе и обязательствах имущественного характера своих супруги (супруга) и несовершеннолетних детей.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 в период декларационной кампании в организационный отдел Администрации района сведения о доходах, расходах, об имуществе и обязательствах имущественного характера (своих супругов (супруг) и несовершеннолетних детей) представили 59 работников, из них, 47 – муниципальные служащие Администрации района, 6 – руководители отраслевых (функциональных) органов, 6 - руководители муниципальных учреждений района. Заполнение сведений осуществлялось работниками с использованием специального программного обеспечения «Справки БК». Была проверена правильность и полнота оформления представленных сведений в соответствии с методическими рекомендациями Министерства труда РФ и Правительства Ростовской области.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доходах, расходах, об имуществе и обязательствах имущественного характера муниципальных служащих Красносулинского района, руководителей муниципальных учреждений, подведомственных Администрации Красносулинского района, размещены в течение 14 рабочих дней со дня истечения срока, установленного для их подачи, на официальном сайте Администрации Красносулинского района.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214290"/>
            <a:ext cx="857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целях реализации подпрограммы «Противодействие коррупции в Красносулинском районе» муниципальной программы «Обеспечение общественного порядка и профилактика правонарушений», утвержденной постановлением Администрации Красносулинского района от 31.10.2013 № 1297, в период с 23.05.2018 по 30.05.2018 года на территории Красносулинского района проводился социологический опрос по изучению отношения граждан к коррупции в органах местного самоуправления. В опросе приняли участие 45 респондентов.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0" y="2071678"/>
          <a:ext cx="4500562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572000" y="2000240"/>
          <a:ext cx="457200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582</TotalTime>
  <Words>2020</Words>
  <Application>Microsoft Office PowerPoint</Application>
  <PresentationFormat>Экран (4:3)</PresentationFormat>
  <Paragraphs>97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Администрация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Дарья</dc:creator>
  <cp:lastModifiedBy>Дарья</cp:lastModifiedBy>
  <cp:revision>83</cp:revision>
  <dcterms:created xsi:type="dcterms:W3CDTF">2018-12-20T11:10:38Z</dcterms:created>
  <dcterms:modified xsi:type="dcterms:W3CDTF">2018-12-25T07:57:40Z</dcterms:modified>
</cp:coreProperties>
</file>