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8" r:id="rId3"/>
    <p:sldId id="401" r:id="rId4"/>
    <p:sldId id="403" r:id="rId5"/>
    <p:sldId id="402" r:id="rId6"/>
    <p:sldId id="404" r:id="rId7"/>
    <p:sldId id="412" r:id="rId8"/>
    <p:sldId id="409" r:id="rId9"/>
    <p:sldId id="407" r:id="rId10"/>
    <p:sldId id="410" r:id="rId11"/>
    <p:sldId id="316" r:id="rId12"/>
  </p:sldIdLst>
  <p:sldSz cx="12195175" cy="6859588"/>
  <p:notesSz cx="6858000" cy="9144000"/>
  <p:defaultTextStyle>
    <a:defPPr>
      <a:defRPr lang="ru-RU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FDC7E"/>
    <a:srgbClr val="FBCB19"/>
    <a:srgbClr val="D5A804"/>
    <a:srgbClr val="CCCC00"/>
    <a:srgbClr val="FFCC00"/>
    <a:srgbClr val="E9EFF7"/>
    <a:srgbClr val="DCDCDC"/>
    <a:srgbClr val="DCE6F2"/>
    <a:srgbClr val="D8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4" autoAdjust="0"/>
    <p:restoredTop sz="95088" autoAdjust="0"/>
  </p:normalViewPr>
  <p:slideViewPr>
    <p:cSldViewPr>
      <p:cViewPr varScale="1">
        <p:scale>
          <a:sx n="97" d="100"/>
          <a:sy n="97" d="100"/>
        </p:scale>
        <p:origin x="114" y="72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5027-022B-474B-B3DD-E574953E3AC1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9DBC-AD57-462B-BD4A-2E893E9D8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19DBC-AD57-462B-BD4A-2E893E9D85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5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92903" y="274702"/>
            <a:ext cx="3658553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012" y="274702"/>
            <a:ext cx="10776639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0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8739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6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2392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01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8739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5566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2392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331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5556109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5567" y="1972132"/>
            <a:ext cx="5556106" cy="445396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1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4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2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5566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361091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5" y="1972132"/>
            <a:ext cx="3610912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1015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1019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6936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940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502" y="3991900"/>
            <a:ext cx="11328174" cy="243578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3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459224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5565" y="1972132"/>
            <a:ext cx="267563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2392" y="1972132"/>
            <a:ext cx="2669281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54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3610915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81015" y="1972132"/>
            <a:ext cx="7480660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4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266610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8739" y="1972132"/>
            <a:ext cx="8442936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9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1972132"/>
            <a:ext cx="1132817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4010954"/>
            <a:ext cx="11328175" cy="241514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2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7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0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502" y="4179267"/>
            <a:ext cx="11328173" cy="2303996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012" y="1600571"/>
            <a:ext cx="7217596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33862" y="1600571"/>
            <a:ext cx="721759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6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759" y="6357829"/>
            <a:ext cx="2845541" cy="365210"/>
          </a:xfrm>
          <a:prstGeom prst="rect">
            <a:avLst/>
          </a:prstGeom>
        </p:spPr>
        <p:txBody>
          <a:bodyPr/>
          <a:lstStyle/>
          <a:p>
            <a:fld id="{7C201869-AB1F-49AB-8DBB-8F6BDD519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1CD6-9E12-471C-9204-608D0C6627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8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7011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1BB4-902D-4353-B3FB-D063A28DBB2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87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91" indent="-408291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1" y="1107762"/>
            <a:ext cx="11328174" cy="6071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267" y="1976110"/>
            <a:ext cx="11323408" cy="2762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8052" y="431900"/>
            <a:ext cx="8441348" cy="3240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943" y="431901"/>
            <a:ext cx="744731" cy="3240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502" y="866976"/>
            <a:ext cx="1132817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38288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80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91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583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874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9166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3filatovrn\Desktop\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4" y="-1"/>
            <a:ext cx="1220169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158" y="4365898"/>
            <a:ext cx="6473855" cy="1800200"/>
          </a:xfrm>
        </p:spPr>
        <p:txBody>
          <a:bodyPr>
            <a:normAutofit fontScale="85000" lnSpcReduction="10000"/>
          </a:bodyPr>
          <a:lstStyle/>
          <a:p>
            <a:r>
              <a:rPr lang="ru-RU" sz="45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в платежных системах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03filatovrn\Desktop\лого в работ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333450"/>
            <a:ext cx="3168352" cy="7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3filatovrn\Desktop\На яндекс\4_landsca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6672"/>
          <a:stretch/>
        </p:blipFill>
        <p:spPr bwMode="auto">
          <a:xfrm>
            <a:off x="7026827" y="6676"/>
            <a:ext cx="5168348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КТ и cash out: как снимать наличные средства на кассе">
            <a:extLst>
              <a:ext uri="{FF2B5EF4-FFF2-40B4-BE49-F238E27FC236}">
                <a16:creationId xmlns:a16="http://schemas.microsoft.com/office/drawing/2014/main" id="{15EE04A6-5F29-4692-928F-5BCC06DA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25844"/>
          <a:stretch/>
        </p:blipFill>
        <p:spPr bwMode="auto">
          <a:xfrm>
            <a:off x="7010756" y="3439018"/>
            <a:ext cx="5184419" cy="34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52F469-34FD-47B8-87DC-9B2C1DACE5C1}"/>
              </a:ext>
            </a:extLst>
          </p:cNvPr>
          <p:cNvSpPr/>
          <p:nvPr/>
        </p:nvSpPr>
        <p:spPr>
          <a:xfrm>
            <a:off x="7010755" y="0"/>
            <a:ext cx="5184419" cy="34390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C45C3999-68BE-4369-B620-711803274D69}"/>
              </a:ext>
            </a:extLst>
          </p:cNvPr>
          <p:cNvSpPr txBox="1">
            <a:spLocks/>
          </p:cNvSpPr>
          <p:nvPr/>
        </p:nvSpPr>
        <p:spPr>
          <a:xfrm>
            <a:off x="8185819" y="1053530"/>
            <a:ext cx="3240360" cy="1006542"/>
          </a:xfrm>
          <a:prstGeom prst="rect">
            <a:avLst/>
          </a:prstGeom>
        </p:spPr>
        <p:txBody>
          <a:bodyPr vert="horz" lIns="108878" tIns="54439" rIns="108878" bIns="54439" rtlCol="0" anchor="b" anchorCtr="0">
            <a:normAutofit/>
          </a:bodyPr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cap="none" spc="3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84631" indent="-340243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CASH-OUT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9833334-3A0A-4824-B5F3-AFAE18DC64F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881688" y="3614738"/>
            <a:ext cx="555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15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A9322009-09DC-4B61-A128-84D51673A3DC}"/>
              </a:ext>
            </a:extLst>
          </p:cNvPr>
          <p:cNvGrpSpPr>
            <a:grpSpLocks/>
          </p:cNvGrpSpPr>
          <p:nvPr/>
        </p:nvGrpSpPr>
        <p:grpSpPr bwMode="auto">
          <a:xfrm>
            <a:off x="3814379" y="4737320"/>
            <a:ext cx="5844939" cy="630384"/>
            <a:chOff x="1440" y="1405"/>
            <a:chExt cx="3681" cy="397"/>
          </a:xfrm>
        </p:grpSpPr>
        <p:sp>
          <p:nvSpPr>
            <p:cNvPr id="14" name="Line 3">
              <a:extLst>
                <a:ext uri="{FF2B5EF4-FFF2-40B4-BE49-F238E27FC236}">
                  <a16:creationId xmlns:a16="http://schemas.microsoft.com/office/drawing/2014/main" id="{94325056-88A7-4BD4-859F-B717443F823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681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37A3EB1F-2BB0-48BF-94B0-C7CD983FEA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7" y="140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D823FB8D-660C-401A-84E1-5C6BCFE2BF86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2277666"/>
            <a:ext cx="6226029" cy="568457"/>
            <a:chOff x="1248" y="2030"/>
            <a:chExt cx="3921" cy="3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2E73437-6F9B-47A4-BD9E-26AB818951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729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8BD6E783-5F7C-4A5C-8CBA-F4B66B359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FF67313F-942E-484D-B842-A2055D97D9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4" y="2043"/>
              <a:ext cx="2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Cash-out</a:t>
              </a:r>
              <a:r>
                <a:rPr lang="ru-RU" sz="2400" dirty="0" smtClean="0"/>
                <a:t>: общая информация</a:t>
              </a:r>
              <a:endParaRPr lang="ru-RU" sz="2400" dirty="0"/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BAC9A75-82EE-42B3-9A66-4E7D6F3A8E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EF44055C-6634-4B9E-9784-D55C8052A5EE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3048945"/>
            <a:ext cx="6226028" cy="617682"/>
            <a:chOff x="1248" y="2601"/>
            <a:chExt cx="3921" cy="389"/>
          </a:xfrm>
        </p:grpSpPr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5639162-13E2-4B3D-918A-7BC30DE09EE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76"/>
              <a:ext cx="3729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031F0BD7-4389-4F3E-AB2B-4183B2A343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/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3E68B163-FDF4-4D5E-BD2E-02AE50156B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3" y="2601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A705A61F-31FE-488D-8458-20729D81C7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F37F3518-A7B3-4D35-8E93-C810779E047D}"/>
              </a:ext>
            </a:extLst>
          </p:cNvPr>
          <p:cNvGrpSpPr>
            <a:grpSpLocks/>
          </p:cNvGrpSpPr>
          <p:nvPr/>
        </p:nvGrpSpPr>
        <p:grpSpPr bwMode="auto">
          <a:xfrm>
            <a:off x="3389164" y="3891031"/>
            <a:ext cx="6270489" cy="617681"/>
            <a:chOff x="1248" y="3190"/>
            <a:chExt cx="3949" cy="389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57AF4848-0AD6-4CCA-A7CD-DFB18AE3B97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34"/>
              <a:ext cx="3756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EBEFABF0-E4AF-47DF-AD59-92A1470D75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34AAA172-AA14-49B1-BD4A-131D0FD1E4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3" y="319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0D6E3399-E431-4C8A-A959-029F7CC5A8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1E98C90-763F-4786-AF84-33F439A5F4DA}"/>
              </a:ext>
            </a:extLst>
          </p:cNvPr>
          <p:cNvGrpSpPr>
            <a:grpSpLocks/>
          </p:cNvGrpSpPr>
          <p:nvPr/>
        </p:nvGrpSpPr>
        <p:grpSpPr bwMode="auto">
          <a:xfrm>
            <a:off x="3829207" y="5658291"/>
            <a:ext cx="5830649" cy="558930"/>
            <a:chOff x="1296" y="3228"/>
            <a:chExt cx="3672" cy="352"/>
          </a:xfrm>
        </p:grpSpPr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48B51B9D-7BD0-4542-A80F-1EF129F2E48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68"/>
              <a:ext cx="3528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53AA0F08-9A33-4839-A18E-643917D2CD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48" y="322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5F5A23C5-EC8F-4136-A6C2-CBED5206BB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18BAC38-03FC-4F74-B9F8-DEC9299F054E}"/>
              </a:ext>
            </a:extLst>
          </p:cNvPr>
          <p:cNvSpPr txBox="1">
            <a:spLocks/>
          </p:cNvSpPr>
          <p:nvPr/>
        </p:nvSpPr>
        <p:spPr>
          <a:xfrm>
            <a:off x="2401253" y="814885"/>
            <a:ext cx="7929683" cy="104474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>
            <a:lvl1pPr algn="ctr" defTabSz="108877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/>
              <a:t>СОДЕРЖАНИЕ </a:t>
            </a:r>
            <a:endParaRPr lang="en-US" b="1" dirty="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E2F7A78-FFFE-42D3-B3B4-B9CD5A9436F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53934" y="4753293"/>
            <a:ext cx="479537" cy="520821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B6401262-7BE3-42F8-ADD2-07742B83BF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478287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015ABD4-13D7-4AF7-BF91-59FB801E16D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39642" y="5618447"/>
            <a:ext cx="479536" cy="52082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D54971BA-0794-4A4D-99A6-95643E6A68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567570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5793" y="3796011"/>
            <a:ext cx="5066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Динамика развития сервиса </a:t>
            </a:r>
            <a:r>
              <a:rPr lang="en-US" sz="2400" dirty="0" smtClean="0"/>
              <a:t>Cash-out</a:t>
            </a:r>
            <a:endParaRPr lang="ru-RU" sz="2400" dirty="0"/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8136" y="3041723"/>
            <a:ext cx="4017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Нормативное регулирование</a:t>
            </a:r>
            <a:endParaRPr lang="ru-RU" sz="2400" dirty="0"/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06245" y="4830814"/>
            <a:ext cx="4347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Cash-out</a:t>
            </a:r>
            <a:r>
              <a:rPr lang="ru-RU" sz="2400" dirty="0" smtClean="0"/>
              <a:t>: информация для БПА </a:t>
            </a:r>
            <a:endParaRPr lang="ru-RU" sz="2400" dirty="0"/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3356" y="5683899"/>
            <a:ext cx="564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Cash-out</a:t>
            </a:r>
            <a:r>
              <a:rPr lang="ru-RU" sz="2400" dirty="0" smtClean="0"/>
              <a:t>: информация для потребителей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57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37059" y="338921"/>
            <a:ext cx="5756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ОБЩАЯ ИНФОРМАЦИЯ</a:t>
            </a:r>
            <a:endParaRPr lang="ru-RU" dirty="0"/>
          </a:p>
        </p:txBody>
      </p:sp>
      <p:pic>
        <p:nvPicPr>
          <p:cNvPr id="2054" name="Picture 6" descr="Средняя булка белого хлеба">
            <a:extLst>
              <a:ext uri="{FF2B5EF4-FFF2-40B4-BE49-F238E27FC236}">
                <a16:creationId xmlns:a16="http://schemas.microsoft.com/office/drawing/2014/main" id="{3BE38D82-728F-4F39-90DF-28E92FD2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44">
            <a:off x="879008" y="3707796"/>
            <a:ext cx="1556499" cy="10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пить Банкомат с функцией выдачи наличных серия H22N / H22NL в Москве  недорого">
            <a:extLst>
              <a:ext uri="{FF2B5EF4-FFF2-40B4-BE49-F238E27FC236}">
                <a16:creationId xmlns:a16="http://schemas.microsoft.com/office/drawing/2014/main" id="{5649D513-DB58-49AE-8A2E-29ABF5D9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95" y="4324477"/>
            <a:ext cx="2433318" cy="24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втономная касса Атол 91Ф Lite, простая, супер бюджетная. Купить, вкусная  цена, ценная информация">
            <a:extLst>
              <a:ext uri="{FF2B5EF4-FFF2-40B4-BE49-F238E27FC236}">
                <a16:creationId xmlns:a16="http://schemas.microsoft.com/office/drawing/2014/main" id="{36FA8CCF-221F-41CB-87CF-D6964880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82" y="2237394"/>
            <a:ext cx="1603444" cy="16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0009E-11C5-44B3-A888-7F7868AA6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812" y="3886610"/>
            <a:ext cx="449487" cy="4476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896128-D6CA-4DE1-84E8-A6FD9B5B9DA2}"/>
              </a:ext>
            </a:extLst>
          </p:cNvPr>
          <p:cNvSpPr/>
          <p:nvPr/>
        </p:nvSpPr>
        <p:spPr>
          <a:xfrm>
            <a:off x="6796621" y="1053530"/>
            <a:ext cx="5061606" cy="1944216"/>
          </a:xfrm>
          <a:prstGeom prst="roundRect">
            <a:avLst/>
          </a:prstGeom>
          <a:solidFill>
            <a:srgbClr val="FBCB1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Cash-out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услуга, позволяющая держателям платежных карт получать наличные денежные средства на кассе в торгово-сервисных предприятиях.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7472" y="3513418"/>
            <a:ext cx="4704383" cy="2939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создания сервиса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развитость платежной инфраструктуры, особенно в отдаленных и малонаселенных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территориях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возможности у населения снятия наличных денежных средств с платежной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карты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689478" y="2558577"/>
            <a:ext cx="3600400" cy="3777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54951" y="1705091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Cash-out</a:t>
            </a:r>
            <a:endParaRPr lang="ru-RU" dirty="0"/>
          </a:p>
        </p:txBody>
      </p:sp>
      <p:pic>
        <p:nvPicPr>
          <p:cNvPr id="2056" name="Picture 8" descr="Банкноты | Банк России">
            <a:extLst>
              <a:ext uri="{FF2B5EF4-FFF2-40B4-BE49-F238E27FC236}">
                <a16:creationId xmlns:a16="http://schemas.microsoft.com/office/drawing/2014/main" id="{A4AC7817-FA06-4E73-B77B-B9F4F230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76">
            <a:off x="2292852" y="3982369"/>
            <a:ext cx="1165909" cy="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271261" y="3687014"/>
            <a:ext cx="1955387" cy="53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банкомат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8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ПРЕИМУЩЕСТВА</a:t>
            </a: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A9BA6983-EC46-42D1-B022-E613B534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34" y="3566214"/>
            <a:ext cx="1145311" cy="108503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6348BC-162B-4D2B-AAC8-8D8CBBD19A6E}"/>
              </a:ext>
            </a:extLst>
          </p:cNvPr>
          <p:cNvCxnSpPr/>
          <p:nvPr/>
        </p:nvCxnSpPr>
        <p:spPr>
          <a:xfrm>
            <a:off x="2636594" y="320617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CDE891-3A91-4CD6-963A-692B875078E8}"/>
              </a:ext>
            </a:extLst>
          </p:cNvPr>
          <p:cNvCxnSpPr/>
          <p:nvPr/>
        </p:nvCxnSpPr>
        <p:spPr>
          <a:xfrm flipH="1">
            <a:off x="4141946" y="315840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D32C70-1E30-4CFD-A905-C35655BE0341}"/>
              </a:ext>
            </a:extLst>
          </p:cNvPr>
          <p:cNvSpPr/>
          <p:nvPr/>
        </p:nvSpPr>
        <p:spPr>
          <a:xfrm>
            <a:off x="1453263" y="2131093"/>
            <a:ext cx="18713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увеличение потока клиентов - рост продаж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F0509-2655-4D4D-99B6-0B84841DDC98}"/>
              </a:ext>
            </a:extLst>
          </p:cNvPr>
          <p:cNvSpPr txBox="1"/>
          <p:nvPr/>
        </p:nvSpPr>
        <p:spPr>
          <a:xfrm>
            <a:off x="503344" y="3805125"/>
            <a:ext cx="2304967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/>
              <a:t>Агент Банка (предприниматель)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017C6-C113-466D-9D8B-02EC391802EF}"/>
              </a:ext>
            </a:extLst>
          </p:cNvPr>
          <p:cNvSpPr/>
          <p:nvPr/>
        </p:nvSpPr>
        <p:spPr>
          <a:xfrm>
            <a:off x="3779475" y="1965217"/>
            <a:ext cx="22482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снижение ставки по договору на прием банковских карт к оплате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22B3767-4276-4E6E-AA5D-C2C48255DA87}"/>
              </a:ext>
            </a:extLst>
          </p:cNvPr>
          <p:cNvCxnSpPr>
            <a:stCxn id="11" idx="3"/>
          </p:cNvCxnSpPr>
          <p:nvPr/>
        </p:nvCxnSpPr>
        <p:spPr>
          <a:xfrm flipV="1">
            <a:off x="4141945" y="410872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96140B-A6FC-4E07-BD91-493A704D94BC}"/>
              </a:ext>
            </a:extLst>
          </p:cNvPr>
          <p:cNvSpPr/>
          <p:nvPr/>
        </p:nvSpPr>
        <p:spPr>
          <a:xfrm>
            <a:off x="4749378" y="3600832"/>
            <a:ext cx="16060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комиссии и бонусы за проведение операций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BD0621E-7752-46C1-B373-3846F653D2F4}"/>
              </a:ext>
            </a:extLst>
          </p:cNvPr>
          <p:cNvCxnSpPr/>
          <p:nvPr/>
        </p:nvCxnSpPr>
        <p:spPr>
          <a:xfrm>
            <a:off x="4089089" y="472904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88480BC-5BE3-4A2E-B6B3-E7A67A0C1CDD}"/>
              </a:ext>
            </a:extLst>
          </p:cNvPr>
          <p:cNvCxnSpPr/>
          <p:nvPr/>
        </p:nvCxnSpPr>
        <p:spPr>
          <a:xfrm flipH="1">
            <a:off x="2708602" y="473537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07134F2-21F2-4E12-8699-EE1E5EEE1E14}"/>
              </a:ext>
            </a:extLst>
          </p:cNvPr>
          <p:cNvSpPr/>
          <p:nvPr/>
        </p:nvSpPr>
        <p:spPr>
          <a:xfrm>
            <a:off x="1664130" y="5138271"/>
            <a:ext cx="23049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уникальный сервис - конкурентное преимущество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5F36AC-5843-4C1C-AFC5-0AB2F8F38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51" y="3511657"/>
            <a:ext cx="1134568" cy="11205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C757D7-3B2E-43BB-AFBD-5763C41F5819}"/>
              </a:ext>
            </a:extLst>
          </p:cNvPr>
          <p:cNvSpPr txBox="1"/>
          <p:nvPr/>
        </p:nvSpPr>
        <p:spPr>
          <a:xfrm>
            <a:off x="9263462" y="3769527"/>
            <a:ext cx="2162718" cy="38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Население</a:t>
            </a:r>
            <a:endParaRPr lang="ru-RU" sz="19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ED44EFC-6801-4361-90B3-A95BA3C41C20}"/>
              </a:ext>
            </a:extLst>
          </p:cNvPr>
          <p:cNvCxnSpPr/>
          <p:nvPr/>
        </p:nvCxnSpPr>
        <p:spPr>
          <a:xfrm>
            <a:off x="8590223" y="3043604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4A7EF1-C1B1-47E7-8FA7-A21108202D3D}"/>
              </a:ext>
            </a:extLst>
          </p:cNvPr>
          <p:cNvSpPr/>
          <p:nvPr/>
        </p:nvSpPr>
        <p:spPr>
          <a:xfrm>
            <a:off x="8937447" y="4865562"/>
            <a:ext cx="16060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знакомство с новыми технологиями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4491CA1-6F1C-4E8D-9276-C28AA4D0468E}"/>
              </a:ext>
            </a:extLst>
          </p:cNvPr>
          <p:cNvSpPr/>
          <p:nvPr/>
        </p:nvSpPr>
        <p:spPr>
          <a:xfrm>
            <a:off x="7121254" y="2381268"/>
            <a:ext cx="28650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Повышение доступности основных банковских услуг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1A839BF-2CEE-40EE-96A6-C3E7736B60E9}"/>
              </a:ext>
            </a:extLst>
          </p:cNvPr>
          <p:cNvSpPr/>
          <p:nvPr/>
        </p:nvSpPr>
        <p:spPr>
          <a:xfrm>
            <a:off x="6947708" y="4865562"/>
            <a:ext cx="16060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повышение финансовой грамотности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6CAA915-8BAF-4AE9-A18D-62FEC3D5E6D2}"/>
              </a:ext>
            </a:extLst>
          </p:cNvPr>
          <p:cNvSpPr/>
          <p:nvPr/>
        </p:nvSpPr>
        <p:spPr>
          <a:xfrm>
            <a:off x="4050076" y="5123632"/>
            <a:ext cx="22029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зачисление денег на расчетный счет в режиме 24/7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3CA41D0-D7AF-4D65-B378-4A69A891420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7750750" y="4587248"/>
            <a:ext cx="342269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1238CA4-3F62-46CF-B3C8-DA20686EF116}"/>
              </a:ext>
            </a:extLst>
          </p:cNvPr>
          <p:cNvCxnSpPr/>
          <p:nvPr/>
        </p:nvCxnSpPr>
        <p:spPr>
          <a:xfrm>
            <a:off x="8937448" y="4587248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FB6F9E-5AE5-429A-9460-0C98F06C53EB}"/>
              </a:ext>
            </a:extLst>
          </p:cNvPr>
          <p:cNvSpPr/>
          <p:nvPr/>
        </p:nvSpPr>
        <p:spPr>
          <a:xfrm>
            <a:off x="4278488" y="958505"/>
            <a:ext cx="4142493" cy="493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ПРЕИМУЩЕСТВА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F5411AB-44B7-4587-89C7-B07E267812D1}"/>
              </a:ext>
            </a:extLst>
          </p:cNvPr>
          <p:cNvGrpSpPr/>
          <p:nvPr/>
        </p:nvGrpSpPr>
        <p:grpSpPr>
          <a:xfrm>
            <a:off x="0" y="5627643"/>
            <a:ext cx="1207538" cy="1235720"/>
            <a:chOff x="9554" y="5276644"/>
            <a:chExt cx="1702090" cy="1559385"/>
          </a:xfrm>
        </p:grpSpPr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B06FB392-2487-4E49-B859-C160A4DCFF44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иагональная полоса 34">
              <a:extLst>
                <a:ext uri="{FF2B5EF4-FFF2-40B4-BE49-F238E27FC236}">
                  <a16:creationId xmlns:a16="http://schemas.microsoft.com/office/drawing/2014/main" id="{B3CAC052-D920-4D1E-B805-65F3D12CE86B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126244-BA72-4C2C-859C-FFAB6CB25440}"/>
              </a:ext>
            </a:extLst>
          </p:cNvPr>
          <p:cNvGrpSpPr/>
          <p:nvPr/>
        </p:nvGrpSpPr>
        <p:grpSpPr>
          <a:xfrm rot="16200000">
            <a:off x="10963938" y="5628151"/>
            <a:ext cx="1207538" cy="1254937"/>
            <a:chOff x="9554" y="5276644"/>
            <a:chExt cx="1702090" cy="1559385"/>
          </a:xfrm>
        </p:grpSpPr>
        <p:sp>
          <p:nvSpPr>
            <p:cNvPr id="37" name="Прямоугольный треугольник 36">
              <a:extLst>
                <a:ext uri="{FF2B5EF4-FFF2-40B4-BE49-F238E27FC236}">
                  <a16:creationId xmlns:a16="http://schemas.microsoft.com/office/drawing/2014/main" id="{3E11D672-FAF0-461A-9D9E-03FD3A78892C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иагональная полоса 37">
              <a:extLst>
                <a:ext uri="{FF2B5EF4-FFF2-40B4-BE49-F238E27FC236}">
                  <a16:creationId xmlns:a16="http://schemas.microsoft.com/office/drawing/2014/main" id="{A1484B8B-B3BC-4971-853A-0C9751DA87AD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НОРМАТИВНОЕ РЕГУЛИРОВАНИЕ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EA90D-83D0-4E0E-88C7-09D4A488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6" y="1341562"/>
            <a:ext cx="3879343" cy="504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B997C-6953-436E-BAB3-81AFCC7864FA}"/>
              </a:ext>
            </a:extLst>
          </p:cNvPr>
          <p:cNvSpPr/>
          <p:nvPr/>
        </p:nvSpPr>
        <p:spPr>
          <a:xfrm>
            <a:off x="624979" y="2602120"/>
            <a:ext cx="3338991" cy="415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ИН-06-59/157 от 03.11.2020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F625A2C-4C04-4363-9196-4DADE7DFCA72}"/>
              </a:ext>
            </a:extLst>
          </p:cNvPr>
          <p:cNvSpPr/>
          <p:nvPr/>
        </p:nvSpPr>
        <p:spPr>
          <a:xfrm>
            <a:off x="4446924" y="1557586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6341A-1714-470F-A7CB-5F24640AFED9}"/>
              </a:ext>
            </a:extLst>
          </p:cNvPr>
          <p:cNvSpPr txBox="1"/>
          <p:nvPr/>
        </p:nvSpPr>
        <p:spPr>
          <a:xfrm>
            <a:off x="5335883" y="145953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Ежедневный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5 тыс. рублей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858C11D-C6E5-420D-AAE1-F954BB31FD1C}"/>
              </a:ext>
            </a:extLst>
          </p:cNvPr>
          <p:cNvSpPr/>
          <p:nvPr/>
        </p:nvSpPr>
        <p:spPr>
          <a:xfrm>
            <a:off x="4446924" y="242168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A265F-0FFA-4C78-B271-A27598165652}"/>
              </a:ext>
            </a:extLst>
          </p:cNvPr>
          <p:cNvSpPr txBox="1"/>
          <p:nvPr/>
        </p:nvSpPr>
        <p:spPr>
          <a:xfrm>
            <a:off x="5335883" y="234038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Ежемесячный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30 тыс.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6037A0-60E8-468A-939A-A73B810F5949}"/>
              </a:ext>
            </a:extLst>
          </p:cNvPr>
          <p:cNvSpPr/>
          <p:nvPr/>
        </p:nvSpPr>
        <p:spPr>
          <a:xfrm>
            <a:off x="5335883" y="3221232"/>
            <a:ext cx="6594352" cy="10618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выдача наличных денег производится при условии покупки держателем платежной карты товара или услуги в ТСП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350180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5883" y="4509082"/>
            <a:ext cx="6594352" cy="4639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Услуга предоставляется только физическим </a:t>
            </a:r>
            <a:r>
              <a:rPr lang="ru-RU" dirty="0" smtClean="0"/>
              <a:t>лицам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5883" y="5163986"/>
            <a:ext cx="6594352" cy="13849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/>
              <a:t>При совершении операции cash-out не требуется предоставление физическим лицом - держателем платежной карты дополнительных документов и информации.</a:t>
            </a:r>
          </a:p>
        </p:txBody>
      </p:sp>
      <p:sp>
        <p:nvSpPr>
          <p:cNvPr id="13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4478821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1403" y="545584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" y="126955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99433" y="332843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БПА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51" y="3349186"/>
            <a:ext cx="3913754" cy="3011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9526" y="809897"/>
            <a:ext cx="3097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БПА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979" y="4243347"/>
            <a:ext cx="2979456" cy="1347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Форма налогообложения предприятия: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УСН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 ОСН (необходимо согласование с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КО)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691" y="2254347"/>
            <a:ext cx="2938782" cy="1633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расчетного счета в банке,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котором планируется подключиться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сервису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Cash-out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0570" y="1612122"/>
            <a:ext cx="2982621" cy="1685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эквайрингового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обслуживания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банке,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котором планируется подключиться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 сервису Cash-out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8208" y="2256709"/>
            <a:ext cx="2982621" cy="1666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Кассовое оборудование должно соответствовать требованиям кредитной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9875" y="4439147"/>
            <a:ext cx="2841419" cy="1029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Устойчивая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связь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Интернет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523" y="6407446"/>
            <a:ext cx="8340328" cy="481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*Список требований является примерным и может меняться в зависимости от кредитной организации.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требований необходимо уточнить в КО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2353172" y="1333115"/>
            <a:ext cx="2136357" cy="921231"/>
          </a:xfrm>
          <a:prstGeom prst="bentConnector3">
            <a:avLst>
              <a:gd name="adj1" fmla="val 10015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841004" y="1333113"/>
            <a:ext cx="3145049" cy="2910233"/>
          </a:xfrm>
          <a:prstGeom prst="bentConnector3">
            <a:avLst>
              <a:gd name="adj1" fmla="val 9992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9" idx="0"/>
          </p:cNvCxnSpPr>
          <p:nvPr/>
        </p:nvCxnSpPr>
        <p:spPr>
          <a:xfrm>
            <a:off x="7443961" y="1345905"/>
            <a:ext cx="2075558" cy="91080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7467445" y="1341526"/>
            <a:ext cx="3814718" cy="3097621"/>
          </a:xfrm>
          <a:prstGeom prst="bentConnector3">
            <a:avLst>
              <a:gd name="adj1" fmla="val 9987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0"/>
          </p:cNvCxnSpPr>
          <p:nvPr/>
        </p:nvCxnSpPr>
        <p:spPr>
          <a:xfrm>
            <a:off x="5931880" y="1333113"/>
            <a:ext cx="1" cy="279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</a:t>
            </a:r>
            <a:r>
              <a:rPr lang="ru-RU" dirty="0" smtClean="0"/>
              <a:t>БПА (ПРОДОЛЖЕНИЕ)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168" y="1387215"/>
            <a:ext cx="10873208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 подключить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ТСП необходимо заключить с кредитной организацией дополнительное соглашение к договору эквайринга, регулирующее услугу выдачи наличных денежных средств при совершении покупки.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68" y="3387363"/>
            <a:ext cx="10874815" cy="254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Учет выданных средств с использованием сервиса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операции «Наличные с покупкой» представляет собой денежный перевод, то есть банковскую операцию, в связи с чем данная сумма не должна включаться в состав доходов/расходов по налогу на прибыль у ТСП и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эквайрера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и на эту сумму не начисляется НДС (Пункт 1 статьи 38, подпункт 1 пункта 3 статьи 39, пункт 1 статьи 41, подпункт 1 пункта1, пункт 2 статьи 146 НК РФ, пункт 1 статьи 247 НК РФ).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" y="1902090"/>
            <a:ext cx="3213647" cy="291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ИНФОРМАЦИЯ ДЛЯ ПОТРЕБИТЕЛЯ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1403" y="2120409"/>
            <a:ext cx="6848798" cy="1047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 торговые точки с Cash-out размещают специальные информационные наклейки на кассах. Если </a:t>
            </a:r>
            <a:r>
              <a:rPr lang="ru-RU" sz="18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стикера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нет, можно спросить у продавца, выдают ли они на руки деньги с карты.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7022" y="1038330"/>
            <a:ext cx="6096000" cy="916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узнать, что в торговой точке действует сервис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7347" y="3317552"/>
            <a:ext cx="471552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Cash-out действует для всех карт?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3190476" y="330175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7512" y="4140893"/>
            <a:ext cx="8560234" cy="2131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Многие кредитные организации уже настроили такую опцию для своих дебетовых карт, однако для кредитных карт в настоящее время сервис не доступен.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Торговые точки не берут с покупателей комиссию за выдачу наличных, однако кредитной организацией может быть установлен тариф за использование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услуги.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Соответствующую информацию можно получить по телефону горячей линии, на официальном сайте или в чате мобильного приложения банка.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2941702" y="1125373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8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ИНФОРМАЦИЯ ДЛЯ ПОТРЕБИТЕЛЯ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134" y="1197546"/>
            <a:ext cx="11554905" cy="4753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снять деньги с карты через кассу магазина?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Уточните у работника, предоставляется ли в торговой точке услуга по выдаче наличных денежных средств из кассы магазина. Если сервис доступен, выполните следующие действия: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	Перед оплатой покупки сообщите кассиру о том, что хотели бы снять определенную сумму с карты наличными.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	Продавец проверит, есть ли в кассе нужная сумма денежных средств необходимых номиналов. Если таковая имеется, в чек будет добавлена сумма, которую вы хотите получить на руки.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	Расплатитесь платежной картой как обычно или воспользуйтесь цифровой картой в смартфоне (токенизированным образом карты ) — такая возможность сервисом тоже предусмотрена. С вашего счета одновременно спишутся стоимость товаров и сумма наличных.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	Кассир выдаст вам деньги.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Покупателю необходимо заранее удостовериться, что на банковском счете достаточно средств. В магазине, в отличие от банкомата, проверить баланс карты не получится.</a:t>
            </a:r>
            <a:endParaRPr lang="ru-RU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1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12038</TotalTime>
  <Words>708</Words>
  <Application>Microsoft Office PowerPoint</Application>
  <PresentationFormat>Произвольный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Роман Николаевич</dc:creator>
  <cp:lastModifiedBy>Полищук Татьяна Николаевна</cp:lastModifiedBy>
  <cp:revision>128</cp:revision>
  <dcterms:created xsi:type="dcterms:W3CDTF">2019-02-11T13:19:41Z</dcterms:created>
  <dcterms:modified xsi:type="dcterms:W3CDTF">2022-01-18T13:13:43Z</dcterms:modified>
</cp:coreProperties>
</file>