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  <p:sldMasterId id="2147483672" r:id="rId3"/>
  </p:sldMasterIdLst>
  <p:notesMasterIdLst>
    <p:notesMasterId r:id="rId20"/>
  </p:notesMasterIdLst>
  <p:sldIdLst>
    <p:sldId id="256" r:id="rId4"/>
    <p:sldId id="569" r:id="rId5"/>
    <p:sldId id="567" r:id="rId6"/>
    <p:sldId id="568" r:id="rId7"/>
    <p:sldId id="570" r:id="rId8"/>
    <p:sldId id="550" r:id="rId9"/>
    <p:sldId id="563" r:id="rId10"/>
    <p:sldId id="551" r:id="rId11"/>
    <p:sldId id="554" r:id="rId12"/>
    <p:sldId id="555" r:id="rId13"/>
    <p:sldId id="556" r:id="rId14"/>
    <p:sldId id="543" r:id="rId15"/>
    <p:sldId id="552" r:id="rId16"/>
    <p:sldId id="549" r:id="rId17"/>
    <p:sldId id="553" r:id="rId18"/>
    <p:sldId id="54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A49A"/>
    <a:srgbClr val="D7EEED"/>
    <a:srgbClr val="BD6AF3"/>
    <a:srgbClr val="D7EDEC"/>
    <a:srgbClr val="71EB5D"/>
    <a:srgbClr val="99EB56"/>
    <a:srgbClr val="76EB5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1"/>
    <p:restoredTop sz="96327"/>
  </p:normalViewPr>
  <p:slideViewPr>
    <p:cSldViewPr snapToGrid="0" snapToObjects="1">
      <p:cViewPr varScale="1">
        <p:scale>
          <a:sx n="74" d="100"/>
          <a:sy n="74" d="100"/>
        </p:scale>
        <p:origin x="-33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7B952-7882-BC44-9BE7-D2DADD7173F1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B19E1-6707-3242-9636-F4A79F16C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980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020904-EB89-134D-87AC-95A08A93B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637F7C2-8DEC-7A4F-9D05-B62B1A596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8F01BF-4AEE-4E4E-BF15-ED75253E6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30A3-46BF-CA44-AAE7-F00853664395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1ABB205-76E1-CE45-BE7B-DCA5EBEB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042AF3-D206-2C4C-95B9-942A26E01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0BFA-1D50-1D45-9CF6-A50E9558CA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833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3FC446-8FD7-5D45-909F-1A8100C3F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3BB1F12-8731-0644-AD7C-A1C0124C3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8A5B21-CFA5-504C-8D77-EE0719695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30A3-46BF-CA44-AAE7-F00853664395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2AB000-E30A-5D4F-BFCC-FF5240FD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90EE95-C9C0-F54F-91BE-9F113BEC7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0BFA-1D50-1D45-9CF6-A50E9558CA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243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8D07BF8-9040-5048-A13B-030532A3FD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21FB0CC-9129-334A-B601-CD84E316B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179F07-4BF5-9841-9348-12D46A96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30A3-46BF-CA44-AAE7-F00853664395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B7B847-8A33-3D46-9A1D-AEF394FAF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D34492-E188-8C4F-BE61-834E73DB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0BFA-1D50-1D45-9CF6-A50E9558CA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5127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7751468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3975100" y="552450"/>
            <a:ext cx="8629651" cy="5753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8014795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5151030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822459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3900412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362586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7840670" y="3517900"/>
            <a:ext cx="4198339" cy="28003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645400" y="565150"/>
            <a:ext cx="4165600" cy="2777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152400" y="565150"/>
            <a:ext cx="8601075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9010645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193800" y="4476750"/>
            <a:ext cx="9810750" cy="34881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193800" y="3008888"/>
            <a:ext cx="9810750" cy="4719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728255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F91A36-1479-FC44-8774-B6F346FF6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F6B5BC-BD86-DF4B-9795-9D47EF701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E6225E-9C3B-D24C-88CB-4E95C059C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30A3-46BF-CA44-AAE7-F00853664395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9F8C04-5C44-EB42-9837-FDA547C9F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C2FD27-BB6E-A048-B532-683CAF712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0BFA-1D50-1D45-9CF6-A50E9558CA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7929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8132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8988779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AC2DD6-0016-A74B-AAFC-0771603FF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180B201-C76F-8E45-800F-2762DF035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8BE722-1DF6-CF49-8399-FC75D6FF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CD86-B03F-4848-8087-DF1DFED6D192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38D92A-B286-F248-B875-A02C2A5B8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231366-93E9-2E46-9487-E68081F7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D84D6-43CB-9B47-8CB0-FC5A34F417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937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6660022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1562100" y="-19050"/>
            <a:ext cx="9067800" cy="604834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9663369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1265221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idx="13"/>
          </p:nvPr>
        </p:nvSpPr>
        <p:spPr>
          <a:xfrm>
            <a:off x="3975100" y="552450"/>
            <a:ext cx="8629651" cy="5753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939359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0468364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9172336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5995388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7867687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DE2F3F-CCB6-4241-90DA-94EB19AD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5D96E41-F3E0-4143-8A53-0AE56C807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93E109-5839-5E48-BD52-BE2389B8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30A3-46BF-CA44-AAE7-F00853664395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D96388-F509-D94F-A4AD-4A42F577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2D05C3-F5A8-2F41-8D2D-95B8D563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0BFA-1D50-1D45-9CF6-A50E9558CA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9320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7840670" y="3517900"/>
            <a:ext cx="4198339" cy="28003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7645400" y="565150"/>
            <a:ext cx="4165600" cy="2777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idx="15"/>
          </p:nvPr>
        </p:nvSpPr>
        <p:spPr>
          <a:xfrm>
            <a:off x="-152400" y="565150"/>
            <a:ext cx="8601075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7665320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193800" y="4476750"/>
            <a:ext cx="9810750" cy="34881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193800" y="3008888"/>
            <a:ext cx="9810750" cy="4719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4998713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8132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3909791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111ED7-B5E9-AA41-85C3-D90C92660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75AE5A-1C8D-154E-9928-7AE249F4A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54FC0E1-5304-5F44-A04B-FE0812DAD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FEFDCD4-497F-6645-A8AD-2060EC44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30A3-46BF-CA44-AAE7-F00853664395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119A7EB-8A46-F845-BDB3-F9DA8BEE9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8BE7CAD-C217-A840-97C7-4671939A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0BFA-1D50-1D45-9CF6-A50E9558CA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87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9FD569-1AA1-AC49-86BF-952A1A3BA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C9C477C-E6E9-3447-B1D3-4717D63A6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B92EBF6-7198-4E4F-9E00-D88D73CE9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06FF914-53A5-4548-9CBA-7F469F196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FF1D0A6-C672-B34E-ABE7-0AEF7E23B4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D518567-B9A6-F942-8953-8C3930E51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30A3-46BF-CA44-AAE7-F00853664395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4DEE10A-3318-2E44-BFC7-94331D626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DD932EC-59CF-1B44-88CA-3091A25B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0BFA-1D50-1D45-9CF6-A50E9558CA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294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8B19F2-5A3E-5F44-AA1C-232AED809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CDA250C-003F-B44D-A6A5-BE27B584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30A3-46BF-CA44-AAE7-F00853664395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3998BD2-00EE-0843-9D47-0342C6EC5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839673E-A638-464C-B0C2-BB018DB0A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0BFA-1D50-1D45-9CF6-A50E9558CA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587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A9FACD0-E6F7-894D-85AC-A2959AAA3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30A3-46BF-CA44-AAE7-F00853664395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C3F167C-D82C-8E41-8E7D-C5ECC419D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C68F012-49EA-1C4B-8FF0-4A8A9DB64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0BFA-1D50-1D45-9CF6-A50E9558CA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416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A64C7A-A19B-C84D-B36F-8018CE2D8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E52BC3-C734-1E42-B327-96EF4D77B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805E027-1CAE-3E4A-A0B9-0D8B43EC2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338F503-6906-1844-A29E-59834017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30A3-46BF-CA44-AAE7-F00853664395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FBE4964-539C-6C48-B774-16A9007A7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CCF0351-BF74-BC48-AC8C-7D99A677A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0BFA-1D50-1D45-9CF6-A50E9558CA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536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10A999-2E89-C04E-9E3B-2240B8E50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CD015E7-6F4A-DE4B-A2CE-734E1DE67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E08BFB7-8C33-C94E-9AAD-1101C297C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379C961-00AE-4244-A810-E53401A5A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30A3-46BF-CA44-AAE7-F00853664395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7A500F-BA80-4A4F-A4FD-C5EC41AD9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CD0245B-8649-864B-9AF9-533327D0C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0BFA-1D50-1D45-9CF6-A50E9558CA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875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B7F2DC-8C5F-4747-A394-977CDE66B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B9A00FE-5D94-A142-BC79-3A450B75C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A988A8-FB89-FF4C-87B6-2313A1976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630A3-46BF-CA44-AAE7-F00853664395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86575C-CB18-8B4E-A0AB-BC82070A6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FBCA8B-464B-B34C-ABE9-32F07B799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60BFA-1D50-1D45-9CF6-A50E9558CA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624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67702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6795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67702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95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%22&#1057;&#1089;&#1099;&#1083;&#1082;&#1072;%20&#1085;&#1072;%20&#1088;&#1077;&#1075;&#1080;&#1089;&#1090;&#1088;&#1072;&#1094;&#1080;&#1102;:%20https:/www.bitrix24.ru/create.php?reg=sbcrm&amp;p=9409443%20&#1057;&#1089;&#1099;&#1083;&#1082;&#1072;%20&#1085;&#1072;%20&#1083;&#1077;&#1085;&#1076;&#1080;&#1085;&#1075;:%20https://sbcrm.ru/?utm_source=rabotaizdoma%20%22" TargetMode="External"/><Relationship Id="rId3" Type="http://schemas.openxmlformats.org/officeDocument/2006/relationships/hyperlink" Target="%22https:/vk.com/sberbusiness%20https:/www.facebook.com/pg/sberbusiness/posts/%22" TargetMode="External"/><Relationship Id="rId7" Type="http://schemas.openxmlformats.org/officeDocument/2006/relationships/hyperlink" Target="https://dasreda.ru/learn/courses/120-sekund-sekretnyj-opyt-millionerov?utm_medium=sber&amp;utm_source=special&amp;utm_campaign=integration_23_03_20&amp;_ga=2.42748844.820950846.1586766416-611888314.1579594879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hyperlink" Target="sberbank.napolke.ru" TargetMode="External"/><Relationship Id="rId5" Type="http://schemas.openxmlformats.org/officeDocument/2006/relationships/hyperlink" Target="https://www.rabota.ru/articles/hr/rabotaem-vakansii-llya-malogo-biznesa-i-budjetnyh-uchrezhdeniy-za-1-rubl-5555?utm_source=facebook&amp;utm_medium=dark_post_tbwa&amp;utm_campaign=rabota_0304" TargetMode="External"/><Relationship Id="rId10" Type="http://schemas.openxmlformats.org/officeDocument/2006/relationships/hyperlink" Target="https://wilstream.ru/sberbank/" TargetMode="External"/><Relationship Id="rId4" Type="http://schemas.openxmlformats.org/officeDocument/2006/relationships/image" Target="../media/image6.emf"/><Relationship Id="rId9" Type="http://schemas.openxmlformats.org/officeDocument/2006/relationships/hyperlink" Target="https://order.megafon.ru/ml_catalog/webinarvks?utm_source=zayavka&amp;utm_medium=vebinar&amp;utm_campaign=sber_stayonlin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bota.ru/articles/hr/rabotaem-vakansii-llya-malogo-biznesa-i-budjetnyh-uchrezhdeniy-za-1-rubl-5555?utm_source=facebook&amp;utm_medium=dark_post_tbwa&amp;utm_campaign=rabota_0304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hyperlink" Target="https://www.sberbank.ru/promo/stayonline/" TargetMode="External"/><Relationship Id="rId7" Type="http://schemas.openxmlformats.org/officeDocument/2006/relationships/hyperlink" Target="%22https:/vk.com/sberbusiness%20https:/www.facebook.com/pg/sberbusiness/posts/%22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berbank.ru/ru/s_m_business/bankingservice/cards/business-cashback" TargetMode="External"/><Relationship Id="rId5" Type="http://schemas.openxmlformats.org/officeDocument/2006/relationships/hyperlink" Target="https://www.sberbank.ru/ru/s_m_business/open-accounts" TargetMode="Externa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erbank.ru/promo/eco/covid/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berbank.ru/ru/person/credits/pkp" TargetMode="External"/><Relationship Id="rId5" Type="http://schemas.openxmlformats.org/officeDocument/2006/relationships/hyperlink" Target="https://tm.docdoc.ru/coronavirusinfo?_ga=2.169329121.1104075659.1586785133-1187239633.1584623187" TargetMode="Externa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--yYkaU2ZY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urse.sberbank-school.ru/" TargetMode="External"/><Relationship Id="rId5" Type="http://schemas.openxmlformats.org/officeDocument/2006/relationships/hyperlink" Target="https://www.sberbank.ru/ru/s_m_business/hotnews" TargetMode="Externa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berbank.ru/ru/s_m_business/pro_business/business2020/" TargetMode="External"/><Relationship Id="rId3" Type="http://schemas.openxmlformats.org/officeDocument/2006/relationships/hyperlink" Target="%22https:/vk.com/sberbusiness%20https:/www.facebook.com/pg/sberbusiness/posts/%22" TargetMode="External"/><Relationship Id="rId7" Type="http://schemas.openxmlformats.org/officeDocument/2006/relationships/hyperlink" Target="https://pro.dasreda.ru/derjis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berbank.ru/promo/svoedelo_home/" TargetMode="External"/><Relationship Id="rId5" Type="http://schemas.openxmlformats.org/officeDocument/2006/relationships/hyperlink" Target="http://www.svoedelo.blog/" TargetMode="External"/><Relationship Id="rId10" Type="http://schemas.openxmlformats.org/officeDocument/2006/relationships/hyperlink" Target="https://business-class.pro/" TargetMode="External"/><Relationship Id="rId4" Type="http://schemas.openxmlformats.org/officeDocument/2006/relationships/image" Target="../media/image6.emf"/><Relationship Id="rId9" Type="http://schemas.openxmlformats.org/officeDocument/2006/relationships/hyperlink" Target="https://dasreda.ru/learn/courses/120-sekund-sekretnyj-opyt-millionerov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erbank.ru/ru/s_m_business/credits/restr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erbank.ru/ru/press_center/all/article?newsID=2c120d70-38b4-4e97-bbd0-3fa8427a285a&amp;blockID=1303&amp;&amp;regionID=77&amp;lang=ru&amp;type=NEWS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berbank.ru/ru/s_m_business/hotnews/article?newsID=0636eb6e-24b4-43cc-9506-f1ad17998616&amp;blockID=05016366-2da5-47cf-8807-52ee80288da1&amp;regionID=77&amp;lang=ru&amp;type=NEWS" TargetMode="Externa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erbank.ru/ru/s_m_business/open-accounts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koronavirus.pravocard.ru/" TargetMode="External"/><Relationship Id="rId3" Type="http://schemas.openxmlformats.org/officeDocument/2006/relationships/hyperlink" Target="%22https:/vk.com/sberbusiness%20https:/www.facebook.com/pg/sberbusiness/posts/%22" TargetMode="External"/><Relationship Id="rId7" Type="http://schemas.openxmlformats.org/officeDocument/2006/relationships/hyperlink" Target="https://sberbank-bs.ru/edo_sber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m.docdoc.ru/cortest" TargetMode="External"/><Relationship Id="rId5" Type="http://schemas.openxmlformats.org/officeDocument/2006/relationships/hyperlink" Target="https://docdoc.ru/coronavirus?utm_source=sber&amp;utm_medium=lp&amp;utm_campaign=koronasbermmb&amp;_ga=2.240314890.820950846.1586766416-611888314.1579594879" TargetMode="External"/><Relationship Id="rId10" Type="http://schemas.openxmlformats.org/officeDocument/2006/relationships/hyperlink" Target="https://www.sberbank.ru/ru/s_m_business/bankingservice/moya_torgovlya" TargetMode="External"/><Relationship Id="rId4" Type="http://schemas.openxmlformats.org/officeDocument/2006/relationships/image" Target="../media/image6.emf"/><Relationship Id="rId9" Type="http://schemas.openxmlformats.org/officeDocument/2006/relationships/hyperlink" Target="8-800-700-94-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Изображение" descr="Изображение"/>
          <p:cNvPicPr>
            <a:picLocks noChangeAspect="1"/>
          </p:cNvPicPr>
          <p:nvPr/>
        </p:nvPicPr>
        <p:blipFill>
          <a:blip r:embed="rId2"/>
          <a:srcRect l="48686" t="3017" r="17405"/>
          <a:stretch>
            <a:fillRect/>
          </a:stretch>
        </p:blipFill>
        <p:spPr>
          <a:xfrm>
            <a:off x="8331176" y="809526"/>
            <a:ext cx="3071852" cy="3003735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Меры по поддержке малого бизнеса"/>
          <p:cNvSpPr txBox="1"/>
          <p:nvPr/>
        </p:nvSpPr>
        <p:spPr>
          <a:xfrm>
            <a:off x="1264979" y="2151720"/>
            <a:ext cx="5596228" cy="1128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7000" b="0"/>
            </a:lvl1pPr>
          </a:lstStyle>
          <a:p>
            <a:pPr defTabSz="412750" hangingPunct="0"/>
            <a:r>
              <a:rPr sz="35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Меры</a:t>
            </a:r>
            <a:r>
              <a:rPr sz="35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35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</a:t>
            </a:r>
            <a:r>
              <a:rPr sz="35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35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поддержке</a:t>
            </a:r>
            <a:r>
              <a:rPr sz="35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35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малого</a:t>
            </a:r>
            <a:r>
              <a:rPr sz="35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35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бизнеса</a:t>
            </a:r>
            <a:endParaRPr sz="35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1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979" y="936154"/>
            <a:ext cx="163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Линия"/>
          <p:cNvSpPr/>
          <p:nvPr/>
        </p:nvSpPr>
        <p:spPr>
          <a:xfrm>
            <a:off x="1301302" y="3937000"/>
            <a:ext cx="9915404" cy="0"/>
          </a:xfrm>
          <a:prstGeom prst="lin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3" name="31.03.2020"/>
          <p:cNvSpPr txBox="1"/>
          <p:nvPr/>
        </p:nvSpPr>
        <p:spPr>
          <a:xfrm>
            <a:off x="1345302" y="6157425"/>
            <a:ext cx="2145030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3600" b="0">
                <a:solidFill>
                  <a:srgbClr val="929292"/>
                </a:solidFill>
              </a:defRPr>
            </a:lvl1pPr>
          </a:lstStyle>
          <a:p>
            <a:pPr defTabSz="412750" hangingPunct="0"/>
            <a:r>
              <a:rPr lang="ru-RU" sz="1800" kern="0" dirty="0">
                <a:latin typeface="Helvetica Neue"/>
                <a:ea typeface="Helvetica Neue"/>
                <a:cs typeface="Helvetica Neue"/>
                <a:sym typeface="Helvetica Neue"/>
              </a:rPr>
              <a:t>Май </a:t>
            </a:r>
            <a:r>
              <a:rPr sz="1800" kern="0" dirty="0">
                <a:latin typeface="Helvetica Neue"/>
                <a:ea typeface="Helvetica Neue"/>
                <a:cs typeface="Helvetica Neue"/>
                <a:sym typeface="Helvetica Neue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xmlns="" val="144594092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Изображение" descr="Изображение">
            <a:extLst>
              <a:ext uri="{FF2B5EF4-FFF2-40B4-BE49-F238E27FC236}">
                <a16:creationId xmlns:a16="http://schemas.microsoft.com/office/drawing/2014/main" xmlns="" id="{C788C8E4-6D30-B646-A889-435D14928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79" y="420521"/>
            <a:ext cx="163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Линия">
            <a:extLst>
              <a:ext uri="{FF2B5EF4-FFF2-40B4-BE49-F238E27FC236}">
                <a16:creationId xmlns:a16="http://schemas.microsoft.com/office/drawing/2014/main" xmlns="" id="{9132F815-CCBC-0B4F-B046-5925D5559193}"/>
              </a:ext>
            </a:extLst>
          </p:cNvPr>
          <p:cNvSpPr/>
          <p:nvPr/>
        </p:nvSpPr>
        <p:spPr>
          <a:xfrm>
            <a:off x="1301302" y="1182769"/>
            <a:ext cx="9915404" cy="1"/>
          </a:xfrm>
          <a:prstGeom prst="lin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Реструктуризация кредитов для клиентов">
            <a:extLst>
              <a:ext uri="{FF2B5EF4-FFF2-40B4-BE49-F238E27FC236}">
                <a16:creationId xmlns:a16="http://schemas.microsoft.com/office/drawing/2014/main" xmlns="" id="{563AFB65-2ACF-2441-8E8F-1F63DFFD9D1B}"/>
              </a:ext>
            </a:extLst>
          </p:cNvPr>
          <p:cNvSpPr txBox="1"/>
          <p:nvPr/>
        </p:nvSpPr>
        <p:spPr>
          <a:xfrm>
            <a:off x="1244691" y="1442605"/>
            <a:ext cx="7912957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/>
            </a:pPr>
            <a:r>
              <a:rPr kumimoji="0" lang="ru-RU" sz="3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Экосистема</a:t>
            </a:r>
          </a:p>
        </p:txBody>
      </p:sp>
      <p:sp>
        <p:nvSpPr>
          <p:cNvPr id="26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D9CFF6FB-D5D7-6A4F-A212-390930B3A91A}"/>
              </a:ext>
            </a:extLst>
          </p:cNvPr>
          <p:cNvSpPr txBox="1"/>
          <p:nvPr/>
        </p:nvSpPr>
        <p:spPr>
          <a:xfrm>
            <a:off x="1569700" y="2143429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" sz="11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Rabota.ru</a:t>
            </a:r>
            <a:endParaRPr lang="ru-RU" sz="11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"/>
            </a:endParaRPr>
          </a:p>
        </p:txBody>
      </p:sp>
      <p:sp>
        <p:nvSpPr>
          <p:cNvPr id="27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8F0FCF66-42A2-F249-9CC0-F5CC50E01C4F}"/>
              </a:ext>
            </a:extLst>
          </p:cNvPr>
          <p:cNvSpPr txBox="1"/>
          <p:nvPr/>
        </p:nvSpPr>
        <p:spPr>
          <a:xfrm>
            <a:off x="1569700" y="2328833"/>
            <a:ext cx="9479388" cy="4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600" kern="0" dirty="0">
                <a:solidFill>
                  <a:srgbClr val="03A49A"/>
                </a:solidFill>
                <a:latin typeface="Helvetica"/>
                <a:sym typeface="Helvetica Neue"/>
              </a:rPr>
              <a:t>Вакансии для малого бизнеса и государственных бюджетных учреждений за 1 рубль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Длительность лицензии 30 дней. Активировать лицензию можно после оплаты в срок до 30 июня 2020 года включительно.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3EC0CDF1-04B5-8740-915B-E211EF2AD7AD}"/>
              </a:ext>
            </a:extLst>
          </p:cNvPr>
          <p:cNvGrpSpPr/>
          <p:nvPr/>
        </p:nvGrpSpPr>
        <p:grpSpPr>
          <a:xfrm>
            <a:off x="1286119" y="2178623"/>
            <a:ext cx="221570" cy="221570"/>
            <a:chOff x="828531" y="5659562"/>
            <a:chExt cx="347666" cy="347666"/>
          </a:xfrm>
        </p:grpSpPr>
        <p:pic>
          <p:nvPicPr>
            <p:cNvPr id="29" name="Рисунок 28">
              <a:hlinkClick r:id="rId3"/>
              <a:extLst>
                <a:ext uri="{FF2B5EF4-FFF2-40B4-BE49-F238E27FC236}">
                  <a16:creationId xmlns:a16="http://schemas.microsoft.com/office/drawing/2014/main" xmlns="" id="{BDF4496B-620C-BE4B-B765-0ADF50B1B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30" name="Скругленный прямоугольник 29">
              <a:hlinkClick r:id="rId5"/>
              <a:extLst>
                <a:ext uri="{FF2B5EF4-FFF2-40B4-BE49-F238E27FC236}">
                  <a16:creationId xmlns:a16="http://schemas.microsoft.com/office/drawing/2014/main" xmlns="" id="{EBA98ECA-9E83-2846-AA41-6A6F8633CF86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0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D2997A48-BF63-D148-82AB-B1EA31EC6E7E}"/>
              </a:ext>
            </a:extLst>
          </p:cNvPr>
          <p:cNvSpPr txBox="1"/>
          <p:nvPr/>
        </p:nvSpPr>
        <p:spPr>
          <a:xfrm>
            <a:off x="1569700" y="2856123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На_полке</a:t>
            </a:r>
            <a:endParaRPr lang="ru-RU" sz="11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"/>
            </a:endParaRPr>
          </a:p>
        </p:txBody>
      </p:sp>
      <p:sp>
        <p:nvSpPr>
          <p:cNvPr id="42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48E3FC20-F765-F641-87A3-D13FDC9B4F48}"/>
              </a:ext>
            </a:extLst>
          </p:cNvPr>
          <p:cNvSpPr txBox="1"/>
          <p:nvPr/>
        </p:nvSpPr>
        <p:spPr>
          <a:xfrm>
            <a:off x="1569700" y="3030376"/>
            <a:ext cx="9479388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600" kern="0" dirty="0" err="1">
                <a:solidFill>
                  <a:srgbClr val="03A49A"/>
                </a:solidFill>
                <a:latin typeface="Helvetica"/>
                <a:sym typeface="Helvetica Neue"/>
              </a:rPr>
              <a:t>Промокод</a:t>
            </a:r>
            <a:r>
              <a:rPr lang="ru-RU" sz="1600" kern="0" dirty="0">
                <a:solidFill>
                  <a:srgbClr val="03A49A"/>
                </a:solidFill>
                <a:latin typeface="Helvetica"/>
                <a:sym typeface="Helvetica Neue"/>
              </a:rPr>
              <a:t> "</a:t>
            </a:r>
            <a:r>
              <a:rPr lang="en" sz="1600" kern="0" dirty="0">
                <a:solidFill>
                  <a:srgbClr val="03A49A"/>
                </a:solidFill>
                <a:latin typeface="Helvetica"/>
                <a:sym typeface="Helvetica Neue"/>
              </a:rPr>
              <a:t>STAYONLINE"  </a:t>
            </a:r>
            <a:r>
              <a:rPr lang="ru-RU" sz="1600" kern="0" dirty="0">
                <a:solidFill>
                  <a:srgbClr val="03A49A"/>
                </a:solidFill>
                <a:latin typeface="Helvetica"/>
                <a:sym typeface="Helvetica Neue"/>
              </a:rPr>
              <a:t>на первую покупку 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 сумма 1200 </a:t>
            </a:r>
            <a:r>
              <a:rPr lang="ru-RU" sz="11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руб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при заказе от 10 000 </a:t>
            </a:r>
            <a:r>
              <a:rPr lang="ru-RU" sz="11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руб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C295A67B-3139-5A4B-B586-DBB126BCD49C}"/>
              </a:ext>
            </a:extLst>
          </p:cNvPr>
          <p:cNvGrpSpPr/>
          <p:nvPr/>
        </p:nvGrpSpPr>
        <p:grpSpPr>
          <a:xfrm>
            <a:off x="1286119" y="2891317"/>
            <a:ext cx="221570" cy="221570"/>
            <a:chOff x="828531" y="5659562"/>
            <a:chExt cx="347666" cy="347666"/>
          </a:xfrm>
        </p:grpSpPr>
        <p:pic>
          <p:nvPicPr>
            <p:cNvPr id="44" name="Рисунок 43">
              <a:hlinkClick r:id="rId3"/>
              <a:extLst>
                <a:ext uri="{FF2B5EF4-FFF2-40B4-BE49-F238E27FC236}">
                  <a16:creationId xmlns:a16="http://schemas.microsoft.com/office/drawing/2014/main" xmlns="" id="{F57F26DB-0526-1045-9300-70D9C3382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45" name="Скругленный прямоугольник 44">
              <a:hlinkClick r:id="rId6"/>
              <a:extLst>
                <a:ext uri="{FF2B5EF4-FFF2-40B4-BE49-F238E27FC236}">
                  <a16:creationId xmlns:a16="http://schemas.microsoft.com/office/drawing/2014/main" xmlns="" id="{1F91861B-E957-2F4D-AFAA-60D1A60E19C6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8AED4700-828C-2B4A-8260-D180949DE51A}"/>
              </a:ext>
            </a:extLst>
          </p:cNvPr>
          <p:cNvSpPr txBox="1"/>
          <p:nvPr/>
        </p:nvSpPr>
        <p:spPr>
          <a:xfrm>
            <a:off x="1569700" y="3394006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Деловая среда</a:t>
            </a:r>
          </a:p>
        </p:txBody>
      </p:sp>
      <p:sp>
        <p:nvSpPr>
          <p:cNvPr id="48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2E559E24-D46A-3A41-AEA3-670B3EE50ED4}"/>
              </a:ext>
            </a:extLst>
          </p:cNvPr>
          <p:cNvSpPr txBox="1"/>
          <p:nvPr/>
        </p:nvSpPr>
        <p:spPr>
          <a:xfrm>
            <a:off x="1569700" y="3579410"/>
            <a:ext cx="9479388" cy="4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600" kern="0" dirty="0">
                <a:solidFill>
                  <a:srgbClr val="03A49A"/>
                </a:solidFill>
                <a:latin typeface="Helvetica"/>
                <a:sym typeface="Helvetica Neue"/>
              </a:rPr>
              <a:t>Бесплатный доступ к платформе «Деловая среда» 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Полезные материалы про удаленную работу и эффективную работу из дома. Бесплатные видео из курса «120 секунд. Секретный опыт миллионеров».</a:t>
            </a: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920BCE90-CF26-DB49-BAB1-933B12982C3D}"/>
              </a:ext>
            </a:extLst>
          </p:cNvPr>
          <p:cNvGrpSpPr/>
          <p:nvPr/>
        </p:nvGrpSpPr>
        <p:grpSpPr>
          <a:xfrm>
            <a:off x="1286119" y="3429200"/>
            <a:ext cx="221570" cy="221570"/>
            <a:chOff x="828531" y="5659562"/>
            <a:chExt cx="347666" cy="347666"/>
          </a:xfrm>
        </p:grpSpPr>
        <p:pic>
          <p:nvPicPr>
            <p:cNvPr id="52" name="Рисунок 51">
              <a:hlinkClick r:id="rId3"/>
              <a:extLst>
                <a:ext uri="{FF2B5EF4-FFF2-40B4-BE49-F238E27FC236}">
                  <a16:creationId xmlns:a16="http://schemas.microsoft.com/office/drawing/2014/main" xmlns="" id="{BBD60858-40AB-6048-B87B-48B782C95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53" name="Скругленный прямоугольник 52">
              <a:hlinkClick r:id="rId7"/>
              <a:extLst>
                <a:ext uri="{FF2B5EF4-FFF2-40B4-BE49-F238E27FC236}">
                  <a16:creationId xmlns:a16="http://schemas.microsoft.com/office/drawing/2014/main" xmlns="" id="{005E46DF-BE77-DA4A-BD57-68C0A765DA4B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5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8382C9A7-E562-204B-A5B0-4B51241CE000}"/>
              </a:ext>
            </a:extLst>
          </p:cNvPr>
          <p:cNvSpPr txBox="1"/>
          <p:nvPr/>
        </p:nvSpPr>
        <p:spPr>
          <a:xfrm>
            <a:off x="1569700" y="4093253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CRM24</a:t>
            </a:r>
            <a:endParaRPr lang="ru-RU" sz="11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"/>
            </a:endParaRPr>
          </a:p>
        </p:txBody>
      </p:sp>
      <p:sp>
        <p:nvSpPr>
          <p:cNvPr id="56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B189E0C5-2B3D-2543-8AAE-A12DE5CD005B}"/>
              </a:ext>
            </a:extLst>
          </p:cNvPr>
          <p:cNvSpPr txBox="1"/>
          <p:nvPr/>
        </p:nvSpPr>
        <p:spPr>
          <a:xfrm>
            <a:off x="1569700" y="4256355"/>
            <a:ext cx="9479388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600" kern="0" dirty="0">
                <a:solidFill>
                  <a:srgbClr val="03A49A"/>
                </a:solidFill>
                <a:latin typeface="Helvetica"/>
                <a:sym typeface="Helvetica Neue"/>
              </a:rPr>
              <a:t>Единое онлайн-пространство для дистанционной работы</a:t>
            </a: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9A152323-1BA2-CD4D-A857-F9683B9479E5}"/>
              </a:ext>
            </a:extLst>
          </p:cNvPr>
          <p:cNvGrpSpPr/>
          <p:nvPr/>
        </p:nvGrpSpPr>
        <p:grpSpPr>
          <a:xfrm>
            <a:off x="1286119" y="4128447"/>
            <a:ext cx="221570" cy="221570"/>
            <a:chOff x="828531" y="5659562"/>
            <a:chExt cx="347666" cy="347666"/>
          </a:xfrm>
        </p:grpSpPr>
        <p:pic>
          <p:nvPicPr>
            <p:cNvPr id="64" name="Рисунок 63">
              <a:hlinkClick r:id="rId3"/>
              <a:extLst>
                <a:ext uri="{FF2B5EF4-FFF2-40B4-BE49-F238E27FC236}">
                  <a16:creationId xmlns:a16="http://schemas.microsoft.com/office/drawing/2014/main" xmlns="" id="{F85ACE6F-F970-2348-B46B-204B0287D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65" name="Скругленный прямоугольник 64">
              <a:hlinkClick r:id="rId8"/>
              <a:extLst>
                <a:ext uri="{FF2B5EF4-FFF2-40B4-BE49-F238E27FC236}">
                  <a16:creationId xmlns:a16="http://schemas.microsoft.com/office/drawing/2014/main" xmlns="" id="{2B668A93-55BF-A647-9480-C4AD4A68A8CC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D286C3F5-C14D-EC4B-9CC8-BE8885E0EA93}"/>
              </a:ext>
            </a:extLst>
          </p:cNvPr>
          <p:cNvSpPr txBox="1"/>
          <p:nvPr/>
        </p:nvSpPr>
        <p:spPr>
          <a:xfrm>
            <a:off x="1569700" y="4631136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Мегафон</a:t>
            </a:r>
          </a:p>
        </p:txBody>
      </p:sp>
      <p:sp>
        <p:nvSpPr>
          <p:cNvPr id="80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3046F4BC-9312-B543-901B-B2340087DA2D}"/>
              </a:ext>
            </a:extLst>
          </p:cNvPr>
          <p:cNvSpPr txBox="1"/>
          <p:nvPr/>
        </p:nvSpPr>
        <p:spPr>
          <a:xfrm>
            <a:off x="1569700" y="4803051"/>
            <a:ext cx="9479388" cy="636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600" kern="0" dirty="0">
                <a:solidFill>
                  <a:srgbClr val="03A49A"/>
                </a:solidFill>
                <a:latin typeface="Helvetica"/>
                <a:sym typeface="Helvetica Neue"/>
              </a:rPr>
              <a:t>Бесплатные услуги Мегафон 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до 18.04.2020:</a:t>
            </a:r>
            <a:b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</a:t>
            </a:r>
            <a:r>
              <a:rPr lang="ru-RU" sz="11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видеоконференции 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25</a:t>
            </a:r>
            <a:b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</a:t>
            </a:r>
            <a:r>
              <a:rPr lang="ru-RU" sz="1100" kern="0" dirty="0" err="1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вебинары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100</a:t>
            </a:r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7DA3B8F9-431B-DD4F-9CD4-88C6E58080D5}"/>
              </a:ext>
            </a:extLst>
          </p:cNvPr>
          <p:cNvGrpSpPr/>
          <p:nvPr/>
        </p:nvGrpSpPr>
        <p:grpSpPr>
          <a:xfrm>
            <a:off x="1286119" y="4666330"/>
            <a:ext cx="221570" cy="221570"/>
            <a:chOff x="828531" y="5659562"/>
            <a:chExt cx="347666" cy="347666"/>
          </a:xfrm>
        </p:grpSpPr>
        <p:pic>
          <p:nvPicPr>
            <p:cNvPr id="82" name="Рисунок 81">
              <a:hlinkClick r:id="rId3"/>
              <a:extLst>
                <a:ext uri="{FF2B5EF4-FFF2-40B4-BE49-F238E27FC236}">
                  <a16:creationId xmlns:a16="http://schemas.microsoft.com/office/drawing/2014/main" xmlns="" id="{438AF1B0-8ACB-4744-A488-20BC8C091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83" name="Скругленный прямоугольник 82">
              <a:hlinkClick r:id="rId9"/>
              <a:extLst>
                <a:ext uri="{FF2B5EF4-FFF2-40B4-BE49-F238E27FC236}">
                  <a16:creationId xmlns:a16="http://schemas.microsoft.com/office/drawing/2014/main" xmlns="" id="{B1E8EADB-BB36-C045-AE32-8D8B7B06D759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4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C5D14A3B-752D-FD4D-8C17-51D9F782034C}"/>
              </a:ext>
            </a:extLst>
          </p:cNvPr>
          <p:cNvSpPr txBox="1"/>
          <p:nvPr/>
        </p:nvSpPr>
        <p:spPr>
          <a:xfrm>
            <a:off x="1569700" y="5491748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DOCZILLA</a:t>
            </a:r>
            <a:endParaRPr lang="ru-RU" sz="11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"/>
            </a:endParaRPr>
          </a:p>
        </p:txBody>
      </p:sp>
      <p:sp>
        <p:nvSpPr>
          <p:cNvPr id="88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0D406969-867B-D641-AB7F-8BA1935C2138}"/>
              </a:ext>
            </a:extLst>
          </p:cNvPr>
          <p:cNvSpPr txBox="1"/>
          <p:nvPr/>
        </p:nvSpPr>
        <p:spPr>
          <a:xfrm>
            <a:off x="1569700" y="5666001"/>
            <a:ext cx="9479388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600" kern="0" dirty="0">
                <a:solidFill>
                  <a:srgbClr val="03A49A"/>
                </a:solidFill>
                <a:latin typeface="Helvetica"/>
                <a:sym typeface="Helvetica Neue"/>
              </a:rPr>
              <a:t>Бесплатный </a:t>
            </a:r>
            <a:r>
              <a:rPr lang="ru-RU" sz="1600" kern="0" dirty="0" err="1">
                <a:solidFill>
                  <a:srgbClr val="03A49A"/>
                </a:solidFill>
                <a:latin typeface="Helvetica"/>
                <a:sym typeface="Helvetica Neue"/>
              </a:rPr>
              <a:t>промокод</a:t>
            </a:r>
            <a:r>
              <a:rPr lang="ru-RU" sz="1600" kern="0" dirty="0">
                <a:solidFill>
                  <a:srgbClr val="03A49A"/>
                </a:solidFill>
                <a:latin typeface="Helvetica"/>
                <a:sym typeface="Helvetica Neue"/>
              </a:rPr>
              <a:t> "</a:t>
            </a:r>
            <a:r>
              <a:rPr lang="en" sz="1600" kern="0" dirty="0">
                <a:solidFill>
                  <a:srgbClr val="03A49A"/>
                </a:solidFill>
                <a:latin typeface="Helvetica"/>
                <a:sym typeface="Helvetica Neue"/>
              </a:rPr>
              <a:t>DOCZILLA2020</a:t>
            </a:r>
            <a:r>
              <a:rPr lang="ru-RU" sz="1600" kern="0" dirty="0">
                <a:solidFill>
                  <a:srgbClr val="03A49A"/>
                </a:solidFill>
                <a:latin typeface="Helvetica"/>
                <a:sym typeface="Helvetica Neue"/>
              </a:rPr>
              <a:t>"</a:t>
            </a:r>
            <a:r>
              <a:rPr lang="ru-RU" sz="1100" kern="0" dirty="0">
                <a:solidFill>
                  <a:srgbClr val="03A49A"/>
                </a:solidFill>
                <a:latin typeface="Helvetica"/>
                <a:sym typeface="Helvetica Neue"/>
              </a:rPr>
              <a:t> 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 пользование услугой</a:t>
            </a:r>
          </a:p>
        </p:txBody>
      </p:sp>
      <p:sp>
        <p:nvSpPr>
          <p:cNvPr id="92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20033CAF-B381-BD41-BCCD-7AA02E9C0FFD}"/>
              </a:ext>
            </a:extLst>
          </p:cNvPr>
          <p:cNvSpPr txBox="1"/>
          <p:nvPr/>
        </p:nvSpPr>
        <p:spPr>
          <a:xfrm>
            <a:off x="1569700" y="6029630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" sz="11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Wilstream</a:t>
            </a:r>
            <a:endParaRPr lang="ru-RU" sz="11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"/>
            </a:endParaRPr>
          </a:p>
        </p:txBody>
      </p:sp>
      <p:sp>
        <p:nvSpPr>
          <p:cNvPr id="93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DB654D4D-1797-7A48-AB49-BC1974B93E82}"/>
              </a:ext>
            </a:extLst>
          </p:cNvPr>
          <p:cNvSpPr txBox="1"/>
          <p:nvPr/>
        </p:nvSpPr>
        <p:spPr>
          <a:xfrm>
            <a:off x="1569700" y="6213856"/>
            <a:ext cx="9479388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600" kern="0" dirty="0">
                <a:solidFill>
                  <a:srgbClr val="03A49A"/>
                </a:solidFill>
                <a:latin typeface="Helvetica"/>
                <a:sym typeface="Helvetica Neue"/>
              </a:rPr>
              <a:t>Пакетное решение на прием и обработку входящих звонков с бесплатным и быстрым запуском</a:t>
            </a:r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xmlns="" id="{F24F11C1-189D-B342-BA7D-8598C4D987B2}"/>
              </a:ext>
            </a:extLst>
          </p:cNvPr>
          <p:cNvGrpSpPr/>
          <p:nvPr/>
        </p:nvGrpSpPr>
        <p:grpSpPr>
          <a:xfrm>
            <a:off x="1286119" y="6064824"/>
            <a:ext cx="221570" cy="221570"/>
            <a:chOff x="828531" y="5659562"/>
            <a:chExt cx="347666" cy="347666"/>
          </a:xfrm>
        </p:grpSpPr>
        <p:pic>
          <p:nvPicPr>
            <p:cNvPr id="95" name="Рисунок 94">
              <a:hlinkClick r:id="rId3"/>
              <a:extLst>
                <a:ext uri="{FF2B5EF4-FFF2-40B4-BE49-F238E27FC236}">
                  <a16:creationId xmlns:a16="http://schemas.microsoft.com/office/drawing/2014/main" xmlns="" id="{4ACDD08B-9EF0-6D42-889D-EF3FC6CD6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96" name="Скругленный прямоугольник 95">
              <a:hlinkClick r:id="rId10"/>
              <a:extLst>
                <a:ext uri="{FF2B5EF4-FFF2-40B4-BE49-F238E27FC236}">
                  <a16:creationId xmlns:a16="http://schemas.microsoft.com/office/drawing/2014/main" xmlns="" id="{48912E0A-0AB4-E240-9E70-A5E2AEFFA0E7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Скругленный прямоугольник 36">
            <a:hlinkClick r:id="rId5"/>
            <a:extLst>
              <a:ext uri="{FF2B5EF4-FFF2-40B4-BE49-F238E27FC236}">
                <a16:creationId xmlns:a16="http://schemas.microsoft.com/office/drawing/2014/main" xmlns="" id="{42B84643-9C5E-804F-9C6A-5014F301CFC7}"/>
              </a:ext>
            </a:extLst>
          </p:cNvPr>
          <p:cNvSpPr/>
          <p:nvPr/>
        </p:nvSpPr>
        <p:spPr>
          <a:xfrm>
            <a:off x="1301302" y="5492246"/>
            <a:ext cx="221570" cy="22157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180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Изображение" descr="Изображение">
            <a:extLst>
              <a:ext uri="{FF2B5EF4-FFF2-40B4-BE49-F238E27FC236}">
                <a16:creationId xmlns:a16="http://schemas.microsoft.com/office/drawing/2014/main" xmlns="" id="{C788C8E4-6D30-B646-A889-435D14928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79" y="420521"/>
            <a:ext cx="163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Линия">
            <a:extLst>
              <a:ext uri="{FF2B5EF4-FFF2-40B4-BE49-F238E27FC236}">
                <a16:creationId xmlns:a16="http://schemas.microsoft.com/office/drawing/2014/main" xmlns="" id="{9132F815-CCBC-0B4F-B046-5925D5559193}"/>
              </a:ext>
            </a:extLst>
          </p:cNvPr>
          <p:cNvSpPr/>
          <p:nvPr/>
        </p:nvSpPr>
        <p:spPr>
          <a:xfrm>
            <a:off x="1301302" y="1182769"/>
            <a:ext cx="9915404" cy="1"/>
          </a:xfrm>
          <a:prstGeom prst="lin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Реструктуризация кредитов для клиентов">
            <a:extLst>
              <a:ext uri="{FF2B5EF4-FFF2-40B4-BE49-F238E27FC236}">
                <a16:creationId xmlns:a16="http://schemas.microsoft.com/office/drawing/2014/main" xmlns="" id="{563AFB65-2ACF-2441-8E8F-1F63DFFD9D1B}"/>
              </a:ext>
            </a:extLst>
          </p:cNvPr>
          <p:cNvSpPr txBox="1"/>
          <p:nvPr/>
        </p:nvSpPr>
        <p:spPr>
          <a:xfrm>
            <a:off x="1244691" y="1442605"/>
            <a:ext cx="7912957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/>
            </a:pPr>
            <a:r>
              <a:rPr kumimoji="0" lang="ru-RU" sz="3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Экосистема</a:t>
            </a:r>
          </a:p>
        </p:txBody>
      </p:sp>
      <p:sp>
        <p:nvSpPr>
          <p:cNvPr id="26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D9CFF6FB-D5D7-6A4F-A212-390930B3A91A}"/>
              </a:ext>
            </a:extLst>
          </p:cNvPr>
          <p:cNvSpPr txBox="1"/>
          <p:nvPr/>
        </p:nvSpPr>
        <p:spPr>
          <a:xfrm>
            <a:off x="1569700" y="2143429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kern="0" dirty="0">
                <a:solidFill>
                  <a:srgbClr val="262626"/>
                </a:solidFill>
                <a:latin typeface="Helvetica"/>
                <a:sym typeface="Helvetica"/>
              </a:rPr>
              <a:t>1 С</a:t>
            </a:r>
            <a:endParaRPr kumimoji="0" lang="ru-RU" sz="110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Helvetica"/>
              <a:sym typeface="Helvetica"/>
            </a:endParaRPr>
          </a:p>
        </p:txBody>
      </p:sp>
      <p:sp>
        <p:nvSpPr>
          <p:cNvPr id="27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8F0FCF66-42A2-F249-9CC0-F5CC50E01C4F}"/>
              </a:ext>
            </a:extLst>
          </p:cNvPr>
          <p:cNvSpPr txBox="1"/>
          <p:nvPr/>
        </p:nvSpPr>
        <p:spPr>
          <a:xfrm>
            <a:off x="1569700" y="2300280"/>
            <a:ext cx="9479388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Антикризисный пакет решений "1С-Просто" 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для малых розничных предприятий. Бесплатно до лета 2020</a:t>
            </a:r>
          </a:p>
        </p:txBody>
      </p:sp>
      <p:sp>
        <p:nvSpPr>
          <p:cNvPr id="41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0FC34960-D5E9-BB48-B53A-FF3C1CDAE7BC}"/>
              </a:ext>
            </a:extLst>
          </p:cNvPr>
          <p:cNvSpPr txBox="1"/>
          <p:nvPr/>
        </p:nvSpPr>
        <p:spPr>
          <a:xfrm>
            <a:off x="1569700" y="2742165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kern="0" dirty="0" err="1">
                <a:solidFill>
                  <a:srgbClr val="262626"/>
                </a:solidFill>
                <a:latin typeface="Helvetica"/>
                <a:sym typeface="Helvetica"/>
              </a:rPr>
              <a:t>Вконтакте</a:t>
            </a:r>
            <a:endParaRPr kumimoji="0" lang="ru-RU" sz="110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Helvetica"/>
              <a:sym typeface="Helvetica"/>
            </a:endParaRPr>
          </a:p>
        </p:txBody>
      </p:sp>
      <p:sp>
        <p:nvSpPr>
          <p:cNvPr id="47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3B336210-D897-264B-B4B1-D142D73E7633}"/>
              </a:ext>
            </a:extLst>
          </p:cNvPr>
          <p:cNvSpPr txBox="1"/>
          <p:nvPr/>
        </p:nvSpPr>
        <p:spPr>
          <a:xfrm>
            <a:off x="1569700" y="2900789"/>
            <a:ext cx="9479388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Акция в поддержку малого бизнеса — удваивает бюджет на рекламу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Срок  действия акции до 30.06.2020.</a:t>
            </a:r>
          </a:p>
        </p:txBody>
      </p:sp>
      <p:sp>
        <p:nvSpPr>
          <p:cNvPr id="58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2769D8C4-3DE2-D946-85B3-6B60A3F2C438}"/>
              </a:ext>
            </a:extLst>
          </p:cNvPr>
          <p:cNvSpPr txBox="1"/>
          <p:nvPr/>
        </p:nvSpPr>
        <p:spPr>
          <a:xfrm>
            <a:off x="1569700" y="3340901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" sz="1100" kern="0" dirty="0" err="1">
                <a:solidFill>
                  <a:srgbClr val="262626"/>
                </a:solidFill>
                <a:latin typeface="Helvetica"/>
                <a:sym typeface="Helvetica"/>
              </a:rPr>
              <a:t>SberUnity</a:t>
            </a:r>
            <a:endParaRPr kumimoji="0" lang="ru-RU" sz="110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Helvetica"/>
              <a:sym typeface="Helvetica"/>
            </a:endParaRPr>
          </a:p>
        </p:txBody>
      </p:sp>
      <p:sp>
        <p:nvSpPr>
          <p:cNvPr id="59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E840C8BD-DEE5-6A4A-BD6F-22DAE0D61429}"/>
              </a:ext>
            </a:extLst>
          </p:cNvPr>
          <p:cNvSpPr txBox="1"/>
          <p:nvPr/>
        </p:nvSpPr>
        <p:spPr>
          <a:xfrm>
            <a:off x="1569700" y="3537456"/>
            <a:ext cx="9479388" cy="713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Онлайн ресурс, для трансформации бизнеса , корректировки бизнес-модели предприятия, перевода бизнеса в онлайн режим, поиска новых каналов продаж </a:t>
            </a:r>
          </a:p>
          <a:p>
            <a:pPr lvl="0" defTabSz="412750" hangingPunct="0"/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 помощи известных бизнес </a:t>
            </a:r>
            <a:r>
              <a:rPr lang="ru-RU" sz="11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трекеров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России и </a:t>
            </a:r>
            <a:r>
              <a:rPr lang="ru-RU" sz="11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экпертов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Сбербанка </a:t>
            </a:r>
          </a:p>
        </p:txBody>
      </p:sp>
      <p:sp>
        <p:nvSpPr>
          <p:cNvPr id="11" name="Скругленный прямоугольник 10">
            <a:hlinkClick r:id="rId3"/>
            <a:extLst>
              <a:ext uri="{FF2B5EF4-FFF2-40B4-BE49-F238E27FC236}">
                <a16:creationId xmlns:a16="http://schemas.microsoft.com/office/drawing/2014/main" xmlns="" id="{B96E0146-2D58-3D4B-8A41-7EE05465FCF3}"/>
              </a:ext>
            </a:extLst>
          </p:cNvPr>
          <p:cNvSpPr/>
          <p:nvPr/>
        </p:nvSpPr>
        <p:spPr>
          <a:xfrm>
            <a:off x="1286119" y="2178623"/>
            <a:ext cx="221570" cy="22157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>
            <a:hlinkClick r:id="rId3"/>
            <a:extLst>
              <a:ext uri="{FF2B5EF4-FFF2-40B4-BE49-F238E27FC236}">
                <a16:creationId xmlns:a16="http://schemas.microsoft.com/office/drawing/2014/main" xmlns="" id="{882E75AC-6C45-1C4E-A9B8-48134FD4E5B3}"/>
              </a:ext>
            </a:extLst>
          </p:cNvPr>
          <p:cNvSpPr/>
          <p:nvPr/>
        </p:nvSpPr>
        <p:spPr>
          <a:xfrm>
            <a:off x="1286454" y="2784056"/>
            <a:ext cx="221570" cy="22157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>
            <a:hlinkClick r:id="rId3"/>
            <a:extLst>
              <a:ext uri="{FF2B5EF4-FFF2-40B4-BE49-F238E27FC236}">
                <a16:creationId xmlns:a16="http://schemas.microsoft.com/office/drawing/2014/main" xmlns="" id="{B267588C-400E-9E4B-B2F3-F83839615468}"/>
              </a:ext>
            </a:extLst>
          </p:cNvPr>
          <p:cNvSpPr/>
          <p:nvPr/>
        </p:nvSpPr>
        <p:spPr>
          <a:xfrm>
            <a:off x="1286119" y="3412247"/>
            <a:ext cx="221570" cy="22157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1510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877DD5B3-ED83-EA49-87B4-7FFFCA445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79" y="420521"/>
            <a:ext cx="163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Линия">
            <a:extLst>
              <a:ext uri="{FF2B5EF4-FFF2-40B4-BE49-F238E27FC236}">
                <a16:creationId xmlns:a16="http://schemas.microsoft.com/office/drawing/2014/main" xmlns="" id="{4E58D5E4-A2A8-FB47-8986-4E1E8436FE17}"/>
              </a:ext>
            </a:extLst>
          </p:cNvPr>
          <p:cNvSpPr/>
          <p:nvPr/>
        </p:nvSpPr>
        <p:spPr>
          <a:xfrm>
            <a:off x="1301302" y="1182769"/>
            <a:ext cx="9915404" cy="1"/>
          </a:xfrm>
          <a:prstGeom prst="lin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Реструктуризация кредитов для клиентов">
            <a:extLst>
              <a:ext uri="{FF2B5EF4-FFF2-40B4-BE49-F238E27FC236}">
                <a16:creationId xmlns:a16="http://schemas.microsoft.com/office/drawing/2014/main" xmlns="" id="{980010FF-2D71-0C45-9C1A-4D881A83F5C6}"/>
              </a:ext>
            </a:extLst>
          </p:cNvPr>
          <p:cNvSpPr txBox="1"/>
          <p:nvPr/>
        </p:nvSpPr>
        <p:spPr>
          <a:xfrm>
            <a:off x="1244691" y="1442605"/>
            <a:ext cx="2937565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412750" hangingPunct="0">
              <a:defRPr sz="7000" b="0"/>
            </a:pPr>
            <a:r>
              <a:rPr lang="ru-RU" sz="35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Маркетинг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D516F101-2C7E-FE4E-B8D7-EAD53981880D}"/>
              </a:ext>
            </a:extLst>
          </p:cNvPr>
          <p:cNvSpPr/>
          <p:nvPr/>
        </p:nvSpPr>
        <p:spPr>
          <a:xfrm>
            <a:off x="1264979" y="2350695"/>
            <a:ext cx="2649365" cy="2649365"/>
          </a:xfrm>
          <a:prstGeom prst="roundRect">
            <a:avLst/>
          </a:prstGeom>
          <a:solidFill>
            <a:srgbClr val="03A4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BE37C809-527A-5941-BE65-50F2319A0442}"/>
              </a:ext>
            </a:extLst>
          </p:cNvPr>
          <p:cNvSpPr/>
          <p:nvPr/>
        </p:nvSpPr>
        <p:spPr>
          <a:xfrm>
            <a:off x="1444186" y="2548197"/>
            <a:ext cx="2649365" cy="26493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EFC29722-7330-C14B-B3E5-52C9A2FCFACD}"/>
              </a:ext>
            </a:extLst>
          </p:cNvPr>
          <p:cNvSpPr txBox="1"/>
          <p:nvPr/>
        </p:nvSpPr>
        <p:spPr>
          <a:xfrm>
            <a:off x="1507689" y="2779098"/>
            <a:ext cx="2330995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Фокусные продукты банка и экосистемы</a:t>
            </a:r>
          </a:p>
        </p:txBody>
      </p:sp>
      <p:sp>
        <p:nvSpPr>
          <p:cNvPr id="29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2BE482A1-DAEC-9340-A0B4-F8F24C73725B}"/>
              </a:ext>
            </a:extLst>
          </p:cNvPr>
          <p:cNvSpPr txBox="1"/>
          <p:nvPr/>
        </p:nvSpPr>
        <p:spPr>
          <a:xfrm>
            <a:off x="1507689" y="4196129"/>
            <a:ext cx="2184207" cy="559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2700"/>
            </a:lvl1pPr>
          </a:lstStyle>
          <a:p>
            <a:pPr defTabSz="412750" hangingPunct="0"/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предложения, скидки и полезные сервисы для бизнеса в текущей ситуации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24B4FC07-EDF4-0B4B-B8C2-2B18739B8432}"/>
              </a:ext>
            </a:extLst>
          </p:cNvPr>
          <p:cNvSpPr/>
          <p:nvPr/>
        </p:nvSpPr>
        <p:spPr>
          <a:xfrm>
            <a:off x="4764521" y="2350695"/>
            <a:ext cx="2649365" cy="2649365"/>
          </a:xfrm>
          <a:prstGeom prst="roundRect">
            <a:avLst/>
          </a:prstGeom>
          <a:solidFill>
            <a:srgbClr val="BD6A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68270869-9D6C-4C44-9E32-443BCFD9BAB5}"/>
              </a:ext>
            </a:extLst>
          </p:cNvPr>
          <p:cNvSpPr/>
          <p:nvPr/>
        </p:nvSpPr>
        <p:spPr>
          <a:xfrm>
            <a:off x="4943728" y="2548197"/>
            <a:ext cx="2649365" cy="26493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5E8ADB56-CBE7-C545-BF93-D7813C79DE23}"/>
              </a:ext>
            </a:extLst>
          </p:cNvPr>
          <p:cNvSpPr txBox="1"/>
          <p:nvPr/>
        </p:nvSpPr>
        <p:spPr>
          <a:xfrm>
            <a:off x="5030257" y="2779098"/>
            <a:ext cx="179376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Пакеты услуг</a:t>
            </a:r>
          </a:p>
        </p:txBody>
      </p:sp>
      <p:sp>
        <p:nvSpPr>
          <p:cNvPr id="35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A9BD1E2B-7427-ED47-B143-0FD8F8B9CDDB}"/>
              </a:ext>
            </a:extLst>
          </p:cNvPr>
          <p:cNvSpPr txBox="1"/>
          <p:nvPr/>
        </p:nvSpPr>
        <p:spPr>
          <a:xfrm>
            <a:off x="5030257" y="4226387"/>
            <a:ext cx="2587130" cy="728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2700"/>
            </a:lvl1pPr>
          </a:lstStyle>
          <a:p>
            <a:pPr defTabSz="412750" hangingPunct="0"/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все платные ПУ (кроме "Больших возможностей") за 1 р. в течении </a:t>
            </a:r>
          </a:p>
          <a:p>
            <a:pPr defTabSz="412750" hangingPunct="0"/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2-х месяцев, открытие счета не выходя из дома</a:t>
            </a: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xmlns="" id="{4D428656-DA1E-6146-939E-C59D7292F55E}"/>
              </a:ext>
            </a:extLst>
          </p:cNvPr>
          <p:cNvSpPr/>
          <p:nvPr/>
        </p:nvSpPr>
        <p:spPr>
          <a:xfrm>
            <a:off x="8264063" y="2350695"/>
            <a:ext cx="2649365" cy="2649365"/>
          </a:xfrm>
          <a:prstGeom prst="roundRect">
            <a:avLst/>
          </a:prstGeom>
          <a:solidFill>
            <a:srgbClr val="71EB5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xmlns="" id="{5D9545EE-5E98-D34D-81E6-96F9DF328955}"/>
              </a:ext>
            </a:extLst>
          </p:cNvPr>
          <p:cNvSpPr/>
          <p:nvPr/>
        </p:nvSpPr>
        <p:spPr>
          <a:xfrm>
            <a:off x="8443270" y="2548197"/>
            <a:ext cx="2649365" cy="26493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E200CC95-38D4-BE4B-871B-B5A827C2D8CF}"/>
              </a:ext>
            </a:extLst>
          </p:cNvPr>
          <p:cNvSpPr txBox="1"/>
          <p:nvPr/>
        </p:nvSpPr>
        <p:spPr>
          <a:xfrm>
            <a:off x="8505506" y="2779098"/>
            <a:ext cx="2006048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Бизнес-</a:t>
            </a:r>
            <a:r>
              <a:rPr lang="ru-RU" sz="1100" b="1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кешбэк</a:t>
            </a:r>
            <a:endParaRPr lang="ru-RU" sz="1100" b="1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"/>
            </a:endParaRPr>
          </a:p>
        </p:txBody>
      </p:sp>
      <p:sp>
        <p:nvSpPr>
          <p:cNvPr id="44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5162DDD9-03FD-2045-8C9B-F22F72C7322B}"/>
              </a:ext>
            </a:extLst>
          </p:cNvPr>
          <p:cNvSpPr txBox="1"/>
          <p:nvPr/>
        </p:nvSpPr>
        <p:spPr>
          <a:xfrm>
            <a:off x="8505506" y="4282581"/>
            <a:ext cx="2345788" cy="559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2700"/>
            </a:lvl1pPr>
          </a:lstStyle>
          <a:p>
            <a:pPr defTabSz="412750" hangingPunct="0"/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возврат до 5% с каждой покупки по бизнес-карте </a:t>
            </a:r>
            <a:r>
              <a:rPr lang="en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Visa </a:t>
            </a: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Сбербанка</a:t>
            </a:r>
          </a:p>
        </p:txBody>
      </p:sp>
      <p:sp>
        <p:nvSpPr>
          <p:cNvPr id="57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200CF30E-8D9A-5443-BE2E-1E0FF4EB676F}"/>
              </a:ext>
            </a:extLst>
          </p:cNvPr>
          <p:cNvSpPr txBox="1"/>
          <p:nvPr/>
        </p:nvSpPr>
        <p:spPr>
          <a:xfrm>
            <a:off x="1600988" y="5835431"/>
            <a:ext cx="5502806" cy="259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35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Сбербанк для бизнеса</a:t>
            </a:r>
          </a:p>
        </p:txBody>
      </p:sp>
      <p:sp>
        <p:nvSpPr>
          <p:cNvPr id="58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04FB24C7-229F-3A42-85BE-28F3048C1379}"/>
              </a:ext>
            </a:extLst>
          </p:cNvPr>
          <p:cNvSpPr txBox="1"/>
          <p:nvPr/>
        </p:nvSpPr>
        <p:spPr>
          <a:xfrm>
            <a:off x="1600988" y="6017692"/>
            <a:ext cx="8616053" cy="566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2700"/>
            </a:lvl1pPr>
          </a:lstStyle>
          <a:p>
            <a:pPr defTabSz="412750" hangingPunct="0"/>
            <a:r>
              <a:rPr lang="ru-RU" sz="2000" b="1" kern="0" dirty="0">
                <a:solidFill>
                  <a:srgbClr val="262626"/>
                </a:solidFill>
                <a:latin typeface="Helvetica"/>
                <a:sym typeface="Helvetica Neue"/>
              </a:rPr>
              <a:t>Актуальные посты, новые проекты и полезная информация </a:t>
            </a:r>
          </a:p>
          <a:p>
            <a:pPr defTabSz="412750" hangingPunct="0"/>
            <a:r>
              <a:rPr lang="ru-RU" sz="135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для клиентов в период кризиса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807B323-B4FC-EA49-AFD1-0D622DDB39CA}"/>
              </a:ext>
            </a:extLst>
          </p:cNvPr>
          <p:cNvGrpSpPr/>
          <p:nvPr/>
        </p:nvGrpSpPr>
        <p:grpSpPr>
          <a:xfrm>
            <a:off x="2414594" y="4921255"/>
            <a:ext cx="583572" cy="549170"/>
            <a:chOff x="2414594" y="4841252"/>
            <a:chExt cx="583572" cy="549170"/>
          </a:xfrm>
        </p:grpSpPr>
        <p:sp>
          <p:nvSpPr>
            <p:cNvPr id="60" name="Скругленный прямоугольник 59">
              <a:hlinkClick r:id="rId3"/>
              <a:extLst>
                <a:ext uri="{FF2B5EF4-FFF2-40B4-BE49-F238E27FC236}">
                  <a16:creationId xmlns:a16="http://schemas.microsoft.com/office/drawing/2014/main" xmlns="" id="{33AF17DA-9215-EC4B-AE76-4979CC79156E}"/>
                </a:ext>
              </a:extLst>
            </p:cNvPr>
            <p:cNvSpPr/>
            <p:nvPr/>
          </p:nvSpPr>
          <p:spPr>
            <a:xfrm>
              <a:off x="2414594" y="4841252"/>
              <a:ext cx="583572" cy="549170"/>
            </a:xfrm>
            <a:prstGeom prst="roundRect">
              <a:avLst>
                <a:gd name="adj" fmla="val 50000"/>
              </a:avLst>
            </a:prstGeom>
            <a:solidFill>
              <a:srgbClr val="03A4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pic>
          <p:nvPicPr>
            <p:cNvPr id="11" name="Рисунок 10">
              <a:hlinkClick r:id="rId3"/>
              <a:extLst>
                <a:ext uri="{FF2B5EF4-FFF2-40B4-BE49-F238E27FC236}">
                  <a16:creationId xmlns:a16="http://schemas.microsoft.com/office/drawing/2014/main" xmlns="" id="{39EC034C-1EB0-1B44-87C6-18B87B6F5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5312" y="4917677"/>
              <a:ext cx="262259" cy="377857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BAADF650-BA53-D14A-989E-3A2AC6B664A7}"/>
              </a:ext>
            </a:extLst>
          </p:cNvPr>
          <p:cNvGrpSpPr/>
          <p:nvPr/>
        </p:nvGrpSpPr>
        <p:grpSpPr>
          <a:xfrm>
            <a:off x="5940219" y="4921255"/>
            <a:ext cx="583572" cy="549170"/>
            <a:chOff x="2414594" y="4841252"/>
            <a:chExt cx="583572" cy="549170"/>
          </a:xfrm>
        </p:grpSpPr>
        <p:sp>
          <p:nvSpPr>
            <p:cNvPr id="63" name="Скругленный прямоугольник 62">
              <a:hlinkClick r:id="rId5"/>
              <a:extLst>
                <a:ext uri="{FF2B5EF4-FFF2-40B4-BE49-F238E27FC236}">
                  <a16:creationId xmlns:a16="http://schemas.microsoft.com/office/drawing/2014/main" xmlns="" id="{C3AC40BB-E55C-C54B-9B9A-C05BEDA399D9}"/>
                </a:ext>
              </a:extLst>
            </p:cNvPr>
            <p:cNvSpPr/>
            <p:nvPr/>
          </p:nvSpPr>
          <p:spPr>
            <a:xfrm>
              <a:off x="2414594" y="4841252"/>
              <a:ext cx="583572" cy="549170"/>
            </a:xfrm>
            <a:prstGeom prst="roundRect">
              <a:avLst>
                <a:gd name="adj" fmla="val 50000"/>
              </a:avLst>
            </a:prstGeom>
            <a:solidFill>
              <a:srgbClr val="BD6AF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pic>
          <p:nvPicPr>
            <p:cNvPr id="64" name="Рисунок 63">
              <a:hlinkClick r:id="rId5"/>
              <a:extLst>
                <a:ext uri="{FF2B5EF4-FFF2-40B4-BE49-F238E27FC236}">
                  <a16:creationId xmlns:a16="http://schemas.microsoft.com/office/drawing/2014/main" xmlns="" id="{868F74BE-C5CB-6242-A510-EF690E7BC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5312" y="4917677"/>
              <a:ext cx="262259" cy="377857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xmlns="" id="{617F1794-BBB1-1440-97A2-7DB63EE192C5}"/>
              </a:ext>
            </a:extLst>
          </p:cNvPr>
          <p:cNvGrpSpPr/>
          <p:nvPr/>
        </p:nvGrpSpPr>
        <p:grpSpPr>
          <a:xfrm>
            <a:off x="9511762" y="4921255"/>
            <a:ext cx="583572" cy="549170"/>
            <a:chOff x="2414594" y="4841252"/>
            <a:chExt cx="583572" cy="549170"/>
          </a:xfrm>
        </p:grpSpPr>
        <p:sp>
          <p:nvSpPr>
            <p:cNvPr id="66" name="Скругленный прямоугольник 65">
              <a:hlinkClick r:id="rId6"/>
              <a:extLst>
                <a:ext uri="{FF2B5EF4-FFF2-40B4-BE49-F238E27FC236}">
                  <a16:creationId xmlns:a16="http://schemas.microsoft.com/office/drawing/2014/main" xmlns="" id="{029A4325-51DA-6D43-975F-986651EB12F3}"/>
                </a:ext>
              </a:extLst>
            </p:cNvPr>
            <p:cNvSpPr/>
            <p:nvPr/>
          </p:nvSpPr>
          <p:spPr>
            <a:xfrm>
              <a:off x="2414594" y="4841252"/>
              <a:ext cx="583572" cy="549170"/>
            </a:xfrm>
            <a:prstGeom prst="roundRect">
              <a:avLst>
                <a:gd name="adj" fmla="val 50000"/>
              </a:avLst>
            </a:prstGeom>
            <a:solidFill>
              <a:srgbClr val="71EB5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pic>
          <p:nvPicPr>
            <p:cNvPr id="67" name="Рисунок 66">
              <a:hlinkClick r:id="rId6"/>
              <a:extLst>
                <a:ext uri="{FF2B5EF4-FFF2-40B4-BE49-F238E27FC236}">
                  <a16:creationId xmlns:a16="http://schemas.microsoft.com/office/drawing/2014/main" xmlns="" id="{7D16B232-C9DC-344C-B5C7-5EA94DB9B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5312" y="4917677"/>
              <a:ext cx="262259" cy="377857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698867B9-CF3C-7349-BF8C-2A42766BBC0A}"/>
              </a:ext>
            </a:extLst>
          </p:cNvPr>
          <p:cNvGrpSpPr/>
          <p:nvPr/>
        </p:nvGrpSpPr>
        <p:grpSpPr>
          <a:xfrm>
            <a:off x="1286119" y="5901671"/>
            <a:ext cx="221570" cy="221570"/>
            <a:chOff x="828531" y="5659562"/>
            <a:chExt cx="347666" cy="347666"/>
          </a:xfrm>
        </p:grpSpPr>
        <p:pic>
          <p:nvPicPr>
            <p:cNvPr id="2" name="Рисунок 1">
              <a:hlinkClick r:id="rId7"/>
              <a:extLst>
                <a:ext uri="{FF2B5EF4-FFF2-40B4-BE49-F238E27FC236}">
                  <a16:creationId xmlns:a16="http://schemas.microsoft.com/office/drawing/2014/main" xmlns="" id="{EAA8740C-04DB-D844-85BE-F6E5BA9C2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5" name="Скругленный прямоугольник 4">
              <a:hlinkClick r:id="rId7"/>
              <a:extLst>
                <a:ext uri="{FF2B5EF4-FFF2-40B4-BE49-F238E27FC236}">
                  <a16:creationId xmlns:a16="http://schemas.microsoft.com/office/drawing/2014/main" xmlns="" id="{6292E4BC-C4B8-BB42-A50C-D77EFE2AA8E1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E728596-5E94-7A46-B3BA-F6A5631D8627}"/>
              </a:ext>
            </a:extLst>
          </p:cNvPr>
          <p:cNvSpPr/>
          <p:nvPr/>
        </p:nvSpPr>
        <p:spPr>
          <a:xfrm>
            <a:off x="1507689" y="3201483"/>
            <a:ext cx="25858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>
                <a:solidFill>
                  <a:srgbClr val="262626"/>
                </a:solidFill>
                <a:latin typeface="Helvetica"/>
              </a:rPr>
              <a:t>Кампания "Бизнес на </a:t>
            </a:r>
            <a:r>
              <a:rPr lang="ru-RU" sz="2000" b="1" kern="0" dirty="0" err="1">
                <a:solidFill>
                  <a:srgbClr val="262626"/>
                </a:solidFill>
                <a:latin typeface="Helvetica"/>
              </a:rPr>
              <a:t>удалёнке</a:t>
            </a:r>
            <a:r>
              <a:rPr lang="ru-RU" sz="2000" b="1" kern="0" dirty="0">
                <a:solidFill>
                  <a:srgbClr val="262626"/>
                </a:solidFill>
                <a:latin typeface="Helvetica"/>
              </a:rPr>
              <a:t>" в Интернете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8E7A022-C9A2-0E4F-A3ED-7946E058ED82}"/>
              </a:ext>
            </a:extLst>
          </p:cNvPr>
          <p:cNvSpPr/>
          <p:nvPr/>
        </p:nvSpPr>
        <p:spPr>
          <a:xfrm>
            <a:off x="5030257" y="2980671"/>
            <a:ext cx="2808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>
                <a:solidFill>
                  <a:srgbClr val="262626"/>
                </a:solidFill>
                <a:latin typeface="Helvetica"/>
              </a:rPr>
              <a:t>Продвижение антикризисного счёта для бизнеса от 0 ₽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76E18F4-F7ED-BA48-9395-39F4E5A9205F}"/>
              </a:ext>
            </a:extLst>
          </p:cNvPr>
          <p:cNvSpPr/>
          <p:nvPr/>
        </p:nvSpPr>
        <p:spPr>
          <a:xfrm>
            <a:off x="8505506" y="3019551"/>
            <a:ext cx="25871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>
                <a:solidFill>
                  <a:srgbClr val="262626"/>
                </a:solidFill>
                <a:latin typeface="Helvetica"/>
              </a:rPr>
              <a:t>Рекламная кампания Бизнес-</a:t>
            </a:r>
            <a:r>
              <a:rPr lang="ru-RU" sz="2000" b="1" kern="0" dirty="0" err="1">
                <a:solidFill>
                  <a:srgbClr val="262626"/>
                </a:solidFill>
                <a:latin typeface="Helvetica"/>
              </a:rPr>
              <a:t>кешбэк</a:t>
            </a:r>
            <a:r>
              <a:rPr lang="ru-RU" sz="2000" b="1" kern="0" dirty="0">
                <a:solidFill>
                  <a:srgbClr val="262626"/>
                </a:solidFill>
                <a:latin typeface="Helvetica"/>
              </a:rPr>
              <a:t> 5% даже на </a:t>
            </a:r>
            <a:r>
              <a:rPr lang="ru-RU" sz="2000" b="1" kern="0" dirty="0" err="1">
                <a:solidFill>
                  <a:srgbClr val="262626"/>
                </a:solidFill>
                <a:latin typeface="Helvetica"/>
              </a:rPr>
              <a:t>удалёнке</a:t>
            </a:r>
            <a:endParaRPr lang="ru-RU" sz="2000" b="1" kern="0" dirty="0">
              <a:solidFill>
                <a:srgbClr val="262626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471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877DD5B3-ED83-EA49-87B4-7FFFCA445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79" y="420521"/>
            <a:ext cx="163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Линия">
            <a:extLst>
              <a:ext uri="{FF2B5EF4-FFF2-40B4-BE49-F238E27FC236}">
                <a16:creationId xmlns:a16="http://schemas.microsoft.com/office/drawing/2014/main" xmlns="" id="{4E58D5E4-A2A8-FB47-8986-4E1E8436FE17}"/>
              </a:ext>
            </a:extLst>
          </p:cNvPr>
          <p:cNvSpPr/>
          <p:nvPr/>
        </p:nvSpPr>
        <p:spPr>
          <a:xfrm>
            <a:off x="1301302" y="1182769"/>
            <a:ext cx="9915404" cy="1"/>
          </a:xfrm>
          <a:prstGeom prst="lin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Реструктуризация кредитов для клиентов">
            <a:extLst>
              <a:ext uri="{FF2B5EF4-FFF2-40B4-BE49-F238E27FC236}">
                <a16:creationId xmlns:a16="http://schemas.microsoft.com/office/drawing/2014/main" xmlns="" id="{980010FF-2D71-0C45-9C1A-4D881A83F5C6}"/>
              </a:ext>
            </a:extLst>
          </p:cNvPr>
          <p:cNvSpPr txBox="1"/>
          <p:nvPr/>
        </p:nvSpPr>
        <p:spPr>
          <a:xfrm>
            <a:off x="1244691" y="1442605"/>
            <a:ext cx="8011851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/>
            </a:pPr>
            <a:r>
              <a:rPr kumimoji="0" lang="ru-RU" sz="3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Самозанятые</a:t>
            </a:r>
            <a:endParaRPr kumimoji="0" lang="ru-RU" sz="3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D516F101-2C7E-FE4E-B8D7-EAD53981880D}"/>
              </a:ext>
            </a:extLst>
          </p:cNvPr>
          <p:cNvSpPr/>
          <p:nvPr/>
        </p:nvSpPr>
        <p:spPr>
          <a:xfrm>
            <a:off x="1264979" y="2350695"/>
            <a:ext cx="2649365" cy="2649365"/>
          </a:xfrm>
          <a:prstGeom prst="roundRect">
            <a:avLst/>
          </a:prstGeom>
          <a:solidFill>
            <a:srgbClr val="03A4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BE37C809-527A-5941-BE65-50F2319A0442}"/>
              </a:ext>
            </a:extLst>
          </p:cNvPr>
          <p:cNvSpPr/>
          <p:nvPr/>
        </p:nvSpPr>
        <p:spPr>
          <a:xfrm>
            <a:off x="1444186" y="2548197"/>
            <a:ext cx="2649365" cy="26493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EFC29722-7330-C14B-B3E5-52C9A2FCFACD}"/>
              </a:ext>
            </a:extLst>
          </p:cNvPr>
          <p:cNvSpPr txBox="1"/>
          <p:nvPr/>
        </p:nvSpPr>
        <p:spPr>
          <a:xfrm>
            <a:off x="1583348" y="2763821"/>
            <a:ext cx="2330995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2000" b="1" kern="0" dirty="0">
                <a:solidFill>
                  <a:srgbClr val="262626"/>
                </a:solidFill>
                <a:latin typeface="Helvetica"/>
                <a:sym typeface="Helvetica"/>
              </a:rPr>
              <a:t>Онлайн тест на </a:t>
            </a:r>
            <a:r>
              <a:rPr lang="ru-RU" sz="2000" b="1" kern="0" dirty="0" err="1">
                <a:solidFill>
                  <a:srgbClr val="262626"/>
                </a:solidFill>
                <a:latin typeface="Helvetica"/>
                <a:sym typeface="Helvetica"/>
              </a:rPr>
              <a:t>коронавирус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Helvetica"/>
              <a:sym typeface="Helvetica"/>
            </a:endParaRPr>
          </a:p>
        </p:txBody>
      </p:sp>
      <p:sp>
        <p:nvSpPr>
          <p:cNvPr id="29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2BE482A1-DAEC-9340-A0B4-F8F24C73725B}"/>
              </a:ext>
            </a:extLst>
          </p:cNvPr>
          <p:cNvSpPr txBox="1"/>
          <p:nvPr/>
        </p:nvSpPr>
        <p:spPr>
          <a:xfrm>
            <a:off x="1583348" y="3440714"/>
            <a:ext cx="2184207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 </a:t>
            </a:r>
            <a:r>
              <a:rPr lang="en" sz="1100" b="1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DocDoc</a:t>
            </a:r>
            <a:r>
              <a:rPr lang="en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 сайте банка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24B4FC07-EDF4-0B4B-B8C2-2B18739B8432}"/>
              </a:ext>
            </a:extLst>
          </p:cNvPr>
          <p:cNvSpPr/>
          <p:nvPr/>
        </p:nvSpPr>
        <p:spPr>
          <a:xfrm>
            <a:off x="4581641" y="2350695"/>
            <a:ext cx="2649365" cy="2649365"/>
          </a:xfrm>
          <a:prstGeom prst="roundRect">
            <a:avLst/>
          </a:prstGeom>
          <a:solidFill>
            <a:srgbClr val="BD6A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68270869-9D6C-4C44-9E32-443BCFD9BAB5}"/>
              </a:ext>
            </a:extLst>
          </p:cNvPr>
          <p:cNvSpPr/>
          <p:nvPr/>
        </p:nvSpPr>
        <p:spPr>
          <a:xfrm>
            <a:off x="4760848" y="2548197"/>
            <a:ext cx="2649365" cy="26493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5E8ADB56-CBE7-C545-BF93-D7813C79DE23}"/>
              </a:ext>
            </a:extLst>
          </p:cNvPr>
          <p:cNvSpPr txBox="1"/>
          <p:nvPr/>
        </p:nvSpPr>
        <p:spPr>
          <a:xfrm>
            <a:off x="4900012" y="2763821"/>
            <a:ext cx="2330993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2000" b="1" kern="0" dirty="0">
                <a:solidFill>
                  <a:srgbClr val="262626"/>
                </a:solidFill>
                <a:latin typeface="Helvetica"/>
                <a:sym typeface="Helvetica"/>
              </a:rPr>
              <a:t>Бесплатная горячая линия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Helvetica"/>
              <a:sym typeface="Helvetica"/>
            </a:endParaRPr>
          </a:p>
        </p:txBody>
      </p:sp>
      <p:sp>
        <p:nvSpPr>
          <p:cNvPr id="35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A9BD1E2B-7427-ED47-B143-0FD8F8B9CDDB}"/>
              </a:ext>
            </a:extLst>
          </p:cNvPr>
          <p:cNvSpPr txBox="1"/>
          <p:nvPr/>
        </p:nvSpPr>
        <p:spPr>
          <a:xfrm>
            <a:off x="4900012" y="3440714"/>
            <a:ext cx="2186262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 </a:t>
            </a:r>
            <a:r>
              <a:rPr lang="en" sz="1100" b="1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docdoc</a:t>
            </a:r>
            <a:r>
              <a:rPr lang="en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 </a:t>
            </a:r>
            <a:r>
              <a:rPr lang="ru-RU" sz="1100" b="1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коронавирусу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807B323-B4FC-EA49-AFD1-0D622DDB39CA}"/>
              </a:ext>
            </a:extLst>
          </p:cNvPr>
          <p:cNvGrpSpPr/>
          <p:nvPr/>
        </p:nvGrpSpPr>
        <p:grpSpPr>
          <a:xfrm>
            <a:off x="2414594" y="4921255"/>
            <a:ext cx="583572" cy="549170"/>
            <a:chOff x="2414594" y="4841252"/>
            <a:chExt cx="583572" cy="549170"/>
          </a:xfrm>
        </p:grpSpPr>
        <p:sp>
          <p:nvSpPr>
            <p:cNvPr id="60" name="Скругленный прямоугольник 59">
              <a:hlinkClick r:id="rId3"/>
              <a:extLst>
                <a:ext uri="{FF2B5EF4-FFF2-40B4-BE49-F238E27FC236}">
                  <a16:creationId xmlns:a16="http://schemas.microsoft.com/office/drawing/2014/main" xmlns="" id="{33AF17DA-9215-EC4B-AE76-4979CC79156E}"/>
                </a:ext>
              </a:extLst>
            </p:cNvPr>
            <p:cNvSpPr/>
            <p:nvPr/>
          </p:nvSpPr>
          <p:spPr>
            <a:xfrm>
              <a:off x="2414594" y="4841252"/>
              <a:ext cx="583572" cy="549170"/>
            </a:xfrm>
            <a:prstGeom prst="roundRect">
              <a:avLst>
                <a:gd name="adj" fmla="val 50000"/>
              </a:avLst>
            </a:prstGeom>
            <a:solidFill>
              <a:srgbClr val="03A4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pic>
          <p:nvPicPr>
            <p:cNvPr id="11" name="Рисунок 10">
              <a:hlinkClick r:id="rId3"/>
              <a:extLst>
                <a:ext uri="{FF2B5EF4-FFF2-40B4-BE49-F238E27FC236}">
                  <a16:creationId xmlns:a16="http://schemas.microsoft.com/office/drawing/2014/main" xmlns="" id="{39EC034C-1EB0-1B44-87C6-18B87B6F5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5312" y="4917677"/>
              <a:ext cx="262259" cy="377857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BAADF650-BA53-D14A-989E-3A2AC6B664A7}"/>
              </a:ext>
            </a:extLst>
          </p:cNvPr>
          <p:cNvGrpSpPr/>
          <p:nvPr/>
        </p:nvGrpSpPr>
        <p:grpSpPr>
          <a:xfrm>
            <a:off x="5757339" y="4921255"/>
            <a:ext cx="583572" cy="549170"/>
            <a:chOff x="2414594" y="4841252"/>
            <a:chExt cx="583572" cy="549170"/>
          </a:xfrm>
        </p:grpSpPr>
        <p:sp>
          <p:nvSpPr>
            <p:cNvPr id="63" name="Скругленный прямоугольник 62">
              <a:hlinkClick r:id="rId5"/>
              <a:extLst>
                <a:ext uri="{FF2B5EF4-FFF2-40B4-BE49-F238E27FC236}">
                  <a16:creationId xmlns:a16="http://schemas.microsoft.com/office/drawing/2014/main" xmlns="" id="{C3AC40BB-E55C-C54B-9B9A-C05BEDA399D9}"/>
                </a:ext>
              </a:extLst>
            </p:cNvPr>
            <p:cNvSpPr/>
            <p:nvPr/>
          </p:nvSpPr>
          <p:spPr>
            <a:xfrm>
              <a:off x="2414594" y="4841252"/>
              <a:ext cx="583572" cy="549170"/>
            </a:xfrm>
            <a:prstGeom prst="roundRect">
              <a:avLst>
                <a:gd name="adj" fmla="val 50000"/>
              </a:avLst>
            </a:prstGeom>
            <a:solidFill>
              <a:srgbClr val="BD6AF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pic>
          <p:nvPicPr>
            <p:cNvPr id="64" name="Рисунок 63">
              <a:hlinkClick r:id="rId5"/>
              <a:extLst>
                <a:ext uri="{FF2B5EF4-FFF2-40B4-BE49-F238E27FC236}">
                  <a16:creationId xmlns:a16="http://schemas.microsoft.com/office/drawing/2014/main" xmlns="" id="{868F74BE-C5CB-6242-A510-EF690E7BC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5312" y="4917677"/>
              <a:ext cx="262259" cy="377857"/>
            </a:xfrm>
            <a:prstGeom prst="rect">
              <a:avLst/>
            </a:prstGeom>
          </p:spPr>
        </p:pic>
      </p:grp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xmlns="" id="{2AF98601-14DB-8747-A227-2474D6525D5B}"/>
              </a:ext>
            </a:extLst>
          </p:cNvPr>
          <p:cNvSpPr/>
          <p:nvPr/>
        </p:nvSpPr>
        <p:spPr>
          <a:xfrm>
            <a:off x="7863573" y="2350696"/>
            <a:ext cx="3528336" cy="3692922"/>
          </a:xfrm>
          <a:prstGeom prst="roundRect">
            <a:avLst>
              <a:gd name="adj" fmla="val 11527"/>
            </a:avLst>
          </a:prstGeom>
          <a:solidFill>
            <a:srgbClr val="71EB5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E8393C21-FA25-434F-BEA6-96505344BE66}"/>
              </a:ext>
            </a:extLst>
          </p:cNvPr>
          <p:cNvSpPr/>
          <p:nvPr/>
        </p:nvSpPr>
        <p:spPr>
          <a:xfrm>
            <a:off x="8042780" y="2548198"/>
            <a:ext cx="3528336" cy="3692922"/>
          </a:xfrm>
          <a:prstGeom prst="roundRect">
            <a:avLst>
              <a:gd name="adj" fmla="val 101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50ED8820-6E53-7542-9748-B06F68D2F528}"/>
              </a:ext>
            </a:extLst>
          </p:cNvPr>
          <p:cNvSpPr txBox="1"/>
          <p:nvPr/>
        </p:nvSpPr>
        <p:spPr>
          <a:xfrm>
            <a:off x="8181942" y="2707549"/>
            <a:ext cx="3290700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Потребительское и ипотечное кредитование </a:t>
            </a:r>
            <a:r>
              <a:rPr lang="ru-RU" sz="1100" b="1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самозанятых</a:t>
            </a: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, кредитная карта</a:t>
            </a:r>
          </a:p>
        </p:txBody>
      </p:sp>
      <p:sp>
        <p:nvSpPr>
          <p:cNvPr id="36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333FFC8C-FD48-464C-BFC0-C295B1081EC4}"/>
              </a:ext>
            </a:extLst>
          </p:cNvPr>
          <p:cNvSpPr txBox="1"/>
          <p:nvPr/>
        </p:nvSpPr>
        <p:spPr>
          <a:xfrm>
            <a:off x="8181942" y="3058265"/>
            <a:ext cx="3320994" cy="307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2000" b="1" kern="0" dirty="0">
                <a:solidFill>
                  <a:srgbClr val="262626"/>
                </a:solidFill>
                <a:latin typeface="Helvetica"/>
                <a:sym typeface="Helvetica Neue"/>
              </a:rPr>
              <a:t>4 программы по реструктуризации кредитов </a:t>
            </a: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для </a:t>
            </a:r>
            <a:r>
              <a:rPr lang="ru-RU" sz="1100" b="1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самозанятых</a:t>
            </a: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lvl="0" defTabSz="412750" hangingPunct="0"/>
            <a:endParaRPr lang="ru-RU" sz="105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lvl="0" indent="-171450" defTabSz="412750" hangingPunct="0">
              <a:buFont typeface="Arial" panose="020B0604020202020204" pitchFamily="34" charset="0"/>
              <a:buChar char="•"/>
            </a:pPr>
            <a:r>
              <a:rPr lang="ru-RU" sz="105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пострадавшим от </a:t>
            </a:r>
            <a:r>
              <a:rPr lang="ru-RU" sz="1050" b="1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коронавируса</a:t>
            </a:r>
            <a:r>
              <a:rPr lang="ru-RU" sz="105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05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(отсрочка для потреб, ипотеки и кредитной карты)</a:t>
            </a:r>
          </a:p>
          <a:p>
            <a:pPr lvl="0" defTabSz="412750" hangingPunct="0"/>
            <a:endParaRPr lang="ru-RU" sz="105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lvl="0" indent="-171450" defTabSz="412750" hangingPunct="0">
              <a:buFont typeface="Arial" panose="020B0604020202020204" pitchFamily="34" charset="0"/>
              <a:buChar char="•"/>
            </a:pPr>
            <a:r>
              <a:rPr lang="ru-RU" sz="105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кредитные каникулы </a:t>
            </a:r>
            <a:r>
              <a:rPr lang="ru-RU" sz="105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ru-RU" sz="105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гос.программа</a:t>
            </a:r>
            <a:r>
              <a:rPr lang="ru-RU" sz="105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отсрочка для потреб, ипотеки и кредитной карты)</a:t>
            </a:r>
          </a:p>
          <a:p>
            <a:pPr marL="171450" lvl="0" indent="-171450" defTabSz="412750" hangingPunct="0">
              <a:buFont typeface="Arial" panose="020B0604020202020204" pitchFamily="34" charset="0"/>
              <a:buChar char="•"/>
            </a:pPr>
            <a:endParaRPr lang="ru-RU" sz="105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lvl="0" indent="-171450" defTabSz="412750" hangingPunct="0">
              <a:buFont typeface="Arial" panose="020B0604020202020204" pitchFamily="34" charset="0"/>
              <a:buChar char="•"/>
            </a:pPr>
            <a:r>
              <a:rPr lang="ru-RU" sz="105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ипотечные каникулы </a:t>
            </a:r>
            <a:r>
              <a:rPr lang="ru-RU" sz="105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ru-RU" sz="105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гос.программа</a:t>
            </a:r>
            <a:r>
              <a:rPr lang="ru-RU" sz="105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для </a:t>
            </a:r>
            <a:r>
              <a:rPr lang="ru-RU" sz="105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ипотечников</a:t>
            </a:r>
            <a:r>
              <a:rPr lang="ru-RU" sz="105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отсрочка платежа)</a:t>
            </a:r>
          </a:p>
          <a:p>
            <a:pPr marL="171450" lvl="0" indent="-171450" defTabSz="412750" hangingPunct="0">
              <a:buFont typeface="Arial" panose="020B0604020202020204" pitchFamily="34" charset="0"/>
              <a:buChar char="•"/>
            </a:pPr>
            <a:endParaRPr lang="ru-RU" sz="105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lvl="0" indent="-171450" defTabSz="412750" hangingPunct="0">
              <a:buFont typeface="Arial" panose="020B0604020202020204" pitchFamily="34" charset="0"/>
              <a:buChar char="•"/>
            </a:pPr>
            <a:r>
              <a:rPr lang="ru-RU" sz="105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реструктуризация, отсрочка до 2х лет </a:t>
            </a:r>
            <a:r>
              <a:rPr lang="ru-RU" sz="105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(для потреба и ипотеки)</a:t>
            </a:r>
          </a:p>
          <a:p>
            <a:pPr lvl="0" defTabSz="412750" hangingPunct="0"/>
            <a:endParaRPr lang="ru-RU" sz="105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917251B6-3C91-7D40-8DD1-4F472C018CF6}"/>
              </a:ext>
            </a:extLst>
          </p:cNvPr>
          <p:cNvGrpSpPr/>
          <p:nvPr/>
        </p:nvGrpSpPr>
        <p:grpSpPr>
          <a:xfrm>
            <a:off x="9535506" y="5966535"/>
            <a:ext cx="583572" cy="549170"/>
            <a:chOff x="2414594" y="4841252"/>
            <a:chExt cx="583572" cy="549170"/>
          </a:xfrm>
        </p:grpSpPr>
        <p:sp>
          <p:nvSpPr>
            <p:cNvPr id="39" name="Скругленный прямоугольник 38">
              <a:hlinkClick r:id="rId6"/>
              <a:extLst>
                <a:ext uri="{FF2B5EF4-FFF2-40B4-BE49-F238E27FC236}">
                  <a16:creationId xmlns:a16="http://schemas.microsoft.com/office/drawing/2014/main" xmlns="" id="{6D5638E9-B703-BF42-A7CC-BEBA68459564}"/>
                </a:ext>
              </a:extLst>
            </p:cNvPr>
            <p:cNvSpPr/>
            <p:nvPr/>
          </p:nvSpPr>
          <p:spPr>
            <a:xfrm>
              <a:off x="2414594" y="4841252"/>
              <a:ext cx="583572" cy="549170"/>
            </a:xfrm>
            <a:prstGeom prst="roundRect">
              <a:avLst>
                <a:gd name="adj" fmla="val 50000"/>
              </a:avLst>
            </a:prstGeom>
            <a:solidFill>
              <a:srgbClr val="71EB5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pic>
          <p:nvPicPr>
            <p:cNvPr id="40" name="Рисунок 39">
              <a:hlinkClick r:id="rId6"/>
              <a:extLst>
                <a:ext uri="{FF2B5EF4-FFF2-40B4-BE49-F238E27FC236}">
                  <a16:creationId xmlns:a16="http://schemas.microsoft.com/office/drawing/2014/main" xmlns="" id="{5F2C8B28-81D1-734E-8773-D744DD2A7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5312" y="4917677"/>
              <a:ext cx="262259" cy="377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314576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Изображение" descr="Изображение">
            <a:extLst>
              <a:ext uri="{FF2B5EF4-FFF2-40B4-BE49-F238E27FC236}">
                <a16:creationId xmlns:a16="http://schemas.microsoft.com/office/drawing/2014/main" xmlns="" id="{C788C8E4-6D30-B646-A889-435D14928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79" y="420521"/>
            <a:ext cx="163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Линия">
            <a:extLst>
              <a:ext uri="{FF2B5EF4-FFF2-40B4-BE49-F238E27FC236}">
                <a16:creationId xmlns:a16="http://schemas.microsoft.com/office/drawing/2014/main" xmlns="" id="{9132F815-CCBC-0B4F-B046-5925D5559193}"/>
              </a:ext>
            </a:extLst>
          </p:cNvPr>
          <p:cNvSpPr/>
          <p:nvPr/>
        </p:nvSpPr>
        <p:spPr>
          <a:xfrm>
            <a:off x="1301302" y="1182769"/>
            <a:ext cx="9915404" cy="1"/>
          </a:xfrm>
          <a:prstGeom prst="lin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Реструктуризация кредитов для клиентов">
            <a:extLst>
              <a:ext uri="{FF2B5EF4-FFF2-40B4-BE49-F238E27FC236}">
                <a16:creationId xmlns:a16="http://schemas.microsoft.com/office/drawing/2014/main" xmlns="" id="{563AFB65-2ACF-2441-8E8F-1F63DFFD9D1B}"/>
              </a:ext>
            </a:extLst>
          </p:cNvPr>
          <p:cNvSpPr txBox="1"/>
          <p:nvPr/>
        </p:nvSpPr>
        <p:spPr>
          <a:xfrm>
            <a:off x="1244691" y="1442605"/>
            <a:ext cx="7912957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412750" hangingPunct="0">
              <a:defRPr sz="7000" b="0"/>
            </a:pPr>
            <a:r>
              <a:rPr lang="ru-RU" sz="35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Обучение и информирование</a:t>
            </a: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BF57986E-7661-2045-8C40-046D4A6477AC}"/>
              </a:ext>
            </a:extLst>
          </p:cNvPr>
          <p:cNvSpPr/>
          <p:nvPr/>
        </p:nvSpPr>
        <p:spPr>
          <a:xfrm>
            <a:off x="1264979" y="2350695"/>
            <a:ext cx="2649365" cy="2826691"/>
          </a:xfrm>
          <a:prstGeom prst="roundRect">
            <a:avLst/>
          </a:prstGeom>
          <a:solidFill>
            <a:srgbClr val="03A4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C9C84B33-77FA-1C4C-AD91-D784F00CDF8A}"/>
              </a:ext>
            </a:extLst>
          </p:cNvPr>
          <p:cNvSpPr/>
          <p:nvPr/>
        </p:nvSpPr>
        <p:spPr>
          <a:xfrm>
            <a:off x="1444186" y="2548197"/>
            <a:ext cx="2649365" cy="28266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6F965D99-5FE0-6C4F-A6B7-903D8C9CAC0A}"/>
              </a:ext>
            </a:extLst>
          </p:cNvPr>
          <p:cNvSpPr txBox="1"/>
          <p:nvPr/>
        </p:nvSpPr>
        <p:spPr>
          <a:xfrm>
            <a:off x="1563551" y="2779098"/>
            <a:ext cx="2330995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Ток-шоу Бизнес на </a:t>
            </a:r>
            <a:r>
              <a:rPr lang="ru-RU" sz="1100" b="1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удалёнке</a:t>
            </a:r>
            <a:endParaRPr lang="ru-RU" sz="1100" b="1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"/>
            </a:endParaRPr>
          </a:p>
        </p:txBody>
      </p:sp>
      <p:sp>
        <p:nvSpPr>
          <p:cNvPr id="49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24028397-848F-AF48-B9CA-C95B5F81E729}"/>
              </a:ext>
            </a:extLst>
          </p:cNvPr>
          <p:cNvSpPr txBox="1"/>
          <p:nvPr/>
        </p:nvSpPr>
        <p:spPr>
          <a:xfrm>
            <a:off x="1563551" y="4096574"/>
            <a:ext cx="2184207" cy="106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2700"/>
            </a:lvl1pPr>
          </a:lstStyle>
          <a:p>
            <a:pPr defTabSz="412750" hangingPunct="0"/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 выпусков, где встретятся опытные бизнесмены и предприниматели- </a:t>
            </a:r>
            <a:r>
              <a:rPr lang="ru-RU" sz="1100" b="1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миллениалы</a:t>
            </a: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чтобы обсудить актуальные проблемы малого бизнеса</a:t>
            </a:r>
          </a:p>
        </p:txBody>
      </p:sp>
      <p:sp>
        <p:nvSpPr>
          <p:cNvPr id="50" name="Скругленный прямоугольник 49">
            <a:extLst>
              <a:ext uri="{FF2B5EF4-FFF2-40B4-BE49-F238E27FC236}">
                <a16:creationId xmlns:a16="http://schemas.microsoft.com/office/drawing/2014/main" xmlns="" id="{CC48E9E9-089E-C142-BB3B-2320B96B9D0D}"/>
              </a:ext>
            </a:extLst>
          </p:cNvPr>
          <p:cNvSpPr/>
          <p:nvPr/>
        </p:nvSpPr>
        <p:spPr>
          <a:xfrm>
            <a:off x="4764521" y="2350695"/>
            <a:ext cx="2649365" cy="2826691"/>
          </a:xfrm>
          <a:prstGeom prst="roundRect">
            <a:avLst/>
          </a:prstGeom>
          <a:solidFill>
            <a:srgbClr val="BD6A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xmlns="" id="{3F519C46-5789-4445-8A12-C331EB5B2473}"/>
              </a:ext>
            </a:extLst>
          </p:cNvPr>
          <p:cNvSpPr/>
          <p:nvPr/>
        </p:nvSpPr>
        <p:spPr>
          <a:xfrm>
            <a:off x="4943728" y="2548197"/>
            <a:ext cx="2649365" cy="28266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29DE8675-92DE-E04B-A098-ADFF329C36A0}"/>
              </a:ext>
            </a:extLst>
          </p:cNvPr>
          <p:cNvSpPr txBox="1"/>
          <p:nvPr/>
        </p:nvSpPr>
        <p:spPr>
          <a:xfrm>
            <a:off x="4996635" y="2779098"/>
            <a:ext cx="179376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" sz="1100" b="1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HotNews</a:t>
            </a:r>
            <a:endParaRPr lang="ru-RU" sz="1100" b="1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"/>
            </a:endParaRPr>
          </a:p>
        </p:txBody>
      </p:sp>
      <p:sp>
        <p:nvSpPr>
          <p:cNvPr id="59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E22BBEA9-96FE-E14E-AA2F-F73068FE51B0}"/>
              </a:ext>
            </a:extLst>
          </p:cNvPr>
          <p:cNvSpPr txBox="1"/>
          <p:nvPr/>
        </p:nvSpPr>
        <p:spPr>
          <a:xfrm>
            <a:off x="4996635" y="4221422"/>
            <a:ext cx="2730277" cy="897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2700"/>
            </a:lvl1pPr>
          </a:lstStyle>
          <a:p>
            <a:pPr defTabSz="412750" hangingPunct="0"/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 изменениях в работе сервисов и отделений банка, ответы на популярные вопросы и о том, как работать удалённо в Сбербанк Бизнес Онлайн</a:t>
            </a:r>
          </a:p>
        </p:txBody>
      </p:sp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xmlns="" id="{9C90CB1A-83F6-C940-96F7-41E000113691}"/>
              </a:ext>
            </a:extLst>
          </p:cNvPr>
          <p:cNvSpPr/>
          <p:nvPr/>
        </p:nvSpPr>
        <p:spPr>
          <a:xfrm>
            <a:off x="8264063" y="2350695"/>
            <a:ext cx="2649365" cy="2826691"/>
          </a:xfrm>
          <a:prstGeom prst="roundRect">
            <a:avLst/>
          </a:prstGeom>
          <a:solidFill>
            <a:srgbClr val="71EB5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>
            <a:extLst>
              <a:ext uri="{FF2B5EF4-FFF2-40B4-BE49-F238E27FC236}">
                <a16:creationId xmlns:a16="http://schemas.microsoft.com/office/drawing/2014/main" xmlns="" id="{D9AE49F2-A5AC-274B-97DA-AC5E77F2CA48}"/>
              </a:ext>
            </a:extLst>
          </p:cNvPr>
          <p:cNvSpPr/>
          <p:nvPr/>
        </p:nvSpPr>
        <p:spPr>
          <a:xfrm>
            <a:off x="8443270" y="2548197"/>
            <a:ext cx="2649365" cy="28266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A63F7197-0F8E-2643-99DF-FC8949EE918E}"/>
              </a:ext>
            </a:extLst>
          </p:cNvPr>
          <p:cNvSpPr txBox="1"/>
          <p:nvPr/>
        </p:nvSpPr>
        <p:spPr>
          <a:xfrm>
            <a:off x="8500186" y="2787006"/>
            <a:ext cx="2344588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Виртуальная школа Сбербанка</a:t>
            </a:r>
          </a:p>
        </p:txBody>
      </p:sp>
      <p:sp>
        <p:nvSpPr>
          <p:cNvPr id="63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81F8E121-03F3-7B44-9362-1FF7F63D236D}"/>
              </a:ext>
            </a:extLst>
          </p:cNvPr>
          <p:cNvSpPr txBox="1"/>
          <p:nvPr/>
        </p:nvSpPr>
        <p:spPr>
          <a:xfrm>
            <a:off x="8500186" y="4245370"/>
            <a:ext cx="2427395" cy="728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2700"/>
            </a:lvl1pPr>
          </a:lstStyle>
          <a:p>
            <a:pPr defTabSz="412750" hangingPunct="0"/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не теряя производительности, повышая безопасность и удовлетворенность сотрудников, и экономя затраты</a:t>
            </a: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B1EC15B4-3CDA-0046-AED0-85269AF4F6A3}"/>
              </a:ext>
            </a:extLst>
          </p:cNvPr>
          <p:cNvGrpSpPr/>
          <p:nvPr/>
        </p:nvGrpSpPr>
        <p:grpSpPr>
          <a:xfrm>
            <a:off x="2414594" y="5066219"/>
            <a:ext cx="583572" cy="549170"/>
            <a:chOff x="2414594" y="4841252"/>
            <a:chExt cx="583572" cy="549170"/>
          </a:xfrm>
        </p:grpSpPr>
        <p:sp>
          <p:nvSpPr>
            <p:cNvPr id="67" name="Скругленный прямоугольник 66">
              <a:hlinkClick r:id="rId3"/>
              <a:extLst>
                <a:ext uri="{FF2B5EF4-FFF2-40B4-BE49-F238E27FC236}">
                  <a16:creationId xmlns:a16="http://schemas.microsoft.com/office/drawing/2014/main" xmlns="" id="{FC8CFD3B-0997-504E-8312-8D8C6168E649}"/>
                </a:ext>
              </a:extLst>
            </p:cNvPr>
            <p:cNvSpPr/>
            <p:nvPr/>
          </p:nvSpPr>
          <p:spPr>
            <a:xfrm>
              <a:off x="2414594" y="4841252"/>
              <a:ext cx="583572" cy="549170"/>
            </a:xfrm>
            <a:prstGeom prst="roundRect">
              <a:avLst>
                <a:gd name="adj" fmla="val 50000"/>
              </a:avLst>
            </a:prstGeom>
            <a:solidFill>
              <a:srgbClr val="03A4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pic>
          <p:nvPicPr>
            <p:cNvPr id="68" name="Рисунок 67">
              <a:hlinkClick r:id="rId3"/>
              <a:extLst>
                <a:ext uri="{FF2B5EF4-FFF2-40B4-BE49-F238E27FC236}">
                  <a16:creationId xmlns:a16="http://schemas.microsoft.com/office/drawing/2014/main" xmlns="" id="{67AA78E3-D2FF-0C4D-9D84-499EF3CFA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5312" y="4917677"/>
              <a:ext cx="262259" cy="377857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xmlns="" id="{F324B0F1-9183-0644-ABD5-99629FC7AD6C}"/>
              </a:ext>
            </a:extLst>
          </p:cNvPr>
          <p:cNvGrpSpPr/>
          <p:nvPr/>
        </p:nvGrpSpPr>
        <p:grpSpPr>
          <a:xfrm>
            <a:off x="5940219" y="5066219"/>
            <a:ext cx="583572" cy="549170"/>
            <a:chOff x="2414594" y="4841252"/>
            <a:chExt cx="583572" cy="549170"/>
          </a:xfrm>
        </p:grpSpPr>
        <p:sp>
          <p:nvSpPr>
            <p:cNvPr id="70" name="Скругленный прямоугольник 69">
              <a:hlinkClick r:id="rId5"/>
              <a:extLst>
                <a:ext uri="{FF2B5EF4-FFF2-40B4-BE49-F238E27FC236}">
                  <a16:creationId xmlns:a16="http://schemas.microsoft.com/office/drawing/2014/main" xmlns="" id="{C679EC29-10EC-BE4C-82E2-D428E76CD9B3}"/>
                </a:ext>
              </a:extLst>
            </p:cNvPr>
            <p:cNvSpPr/>
            <p:nvPr/>
          </p:nvSpPr>
          <p:spPr>
            <a:xfrm>
              <a:off x="2414594" y="4841252"/>
              <a:ext cx="583572" cy="549170"/>
            </a:xfrm>
            <a:prstGeom prst="roundRect">
              <a:avLst>
                <a:gd name="adj" fmla="val 50000"/>
              </a:avLst>
            </a:prstGeom>
            <a:solidFill>
              <a:srgbClr val="BD6AF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pic>
          <p:nvPicPr>
            <p:cNvPr id="71" name="Рисунок 70">
              <a:hlinkClick r:id="rId5"/>
              <a:extLst>
                <a:ext uri="{FF2B5EF4-FFF2-40B4-BE49-F238E27FC236}">
                  <a16:creationId xmlns:a16="http://schemas.microsoft.com/office/drawing/2014/main" xmlns="" id="{5FACA4E0-BDDD-494A-9C8F-816A3F1F9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5312" y="4917677"/>
              <a:ext cx="262259" cy="377857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108D7A29-A937-D749-A4BD-55DCC07ED9A3}"/>
              </a:ext>
            </a:extLst>
          </p:cNvPr>
          <p:cNvGrpSpPr/>
          <p:nvPr/>
        </p:nvGrpSpPr>
        <p:grpSpPr>
          <a:xfrm>
            <a:off x="9511762" y="5066219"/>
            <a:ext cx="583572" cy="549170"/>
            <a:chOff x="2414594" y="4841252"/>
            <a:chExt cx="583572" cy="549170"/>
          </a:xfrm>
        </p:grpSpPr>
        <p:sp>
          <p:nvSpPr>
            <p:cNvPr id="73" name="Скругленный прямоугольник 72">
              <a:hlinkClick r:id="rId6"/>
              <a:extLst>
                <a:ext uri="{FF2B5EF4-FFF2-40B4-BE49-F238E27FC236}">
                  <a16:creationId xmlns:a16="http://schemas.microsoft.com/office/drawing/2014/main" xmlns="" id="{91479720-0A02-084A-80EC-E298E8B667D4}"/>
                </a:ext>
              </a:extLst>
            </p:cNvPr>
            <p:cNvSpPr/>
            <p:nvPr/>
          </p:nvSpPr>
          <p:spPr>
            <a:xfrm>
              <a:off x="2414594" y="4841252"/>
              <a:ext cx="583572" cy="549170"/>
            </a:xfrm>
            <a:prstGeom prst="roundRect">
              <a:avLst>
                <a:gd name="adj" fmla="val 50000"/>
              </a:avLst>
            </a:prstGeom>
            <a:solidFill>
              <a:srgbClr val="71EB5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pic>
          <p:nvPicPr>
            <p:cNvPr id="74" name="Рисунок 73">
              <a:hlinkClick r:id="rId6"/>
              <a:extLst>
                <a:ext uri="{FF2B5EF4-FFF2-40B4-BE49-F238E27FC236}">
                  <a16:creationId xmlns:a16="http://schemas.microsoft.com/office/drawing/2014/main" xmlns="" id="{FB5144B0-A48F-004F-8876-360C98ACF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5312" y="4917677"/>
              <a:ext cx="262259" cy="377857"/>
            </a:xfrm>
            <a:prstGeom prst="rect">
              <a:avLst/>
            </a:prstGeom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BB2932E-2334-F04F-965D-3E264391A735}"/>
              </a:ext>
            </a:extLst>
          </p:cNvPr>
          <p:cNvSpPr/>
          <p:nvPr/>
        </p:nvSpPr>
        <p:spPr>
          <a:xfrm>
            <a:off x="8500186" y="2986828"/>
            <a:ext cx="25102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>
                <a:solidFill>
                  <a:srgbClr val="262626"/>
                </a:solidFill>
                <a:latin typeface="Helvetica"/>
              </a:rPr>
              <a:t>Управление дистанционными командами и сотрудниками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FC6B5E6-9812-5143-95A1-24562160747C}"/>
              </a:ext>
            </a:extLst>
          </p:cNvPr>
          <p:cNvSpPr/>
          <p:nvPr/>
        </p:nvSpPr>
        <p:spPr>
          <a:xfrm>
            <a:off x="4996635" y="2952384"/>
            <a:ext cx="25964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>
                <a:solidFill>
                  <a:srgbClr val="262626"/>
                </a:solidFill>
                <a:latin typeface="Helvetica"/>
              </a:rPr>
              <a:t>Оперативная информация о работе Сбербанка для ЮЛ и ИП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7246670-DD76-7B47-AD58-261DB4F5E013}"/>
              </a:ext>
            </a:extLst>
          </p:cNvPr>
          <p:cNvSpPr/>
          <p:nvPr/>
        </p:nvSpPr>
        <p:spPr>
          <a:xfrm>
            <a:off x="1563551" y="3042698"/>
            <a:ext cx="3145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 err="1">
                <a:solidFill>
                  <a:srgbClr val="262626"/>
                </a:solidFill>
                <a:latin typeface="Helvetica"/>
              </a:rPr>
              <a:t>Youtube</a:t>
            </a:r>
            <a:r>
              <a:rPr lang="ru-RU" sz="2000" b="1" kern="0" dirty="0">
                <a:solidFill>
                  <a:srgbClr val="262626"/>
                </a:solidFill>
                <a:latin typeface="Helvetica"/>
              </a:rPr>
              <a:t> шоу с Алексеем Пивоваровым</a:t>
            </a:r>
          </a:p>
        </p:txBody>
      </p:sp>
    </p:spTree>
    <p:extLst>
      <p:ext uri="{BB962C8B-B14F-4D97-AF65-F5344CB8AC3E}">
        <p14:creationId xmlns:p14="http://schemas.microsoft.com/office/powerpoint/2010/main" xmlns="" val="1482545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Изображение" descr="Изображение">
            <a:extLst>
              <a:ext uri="{FF2B5EF4-FFF2-40B4-BE49-F238E27FC236}">
                <a16:creationId xmlns:a16="http://schemas.microsoft.com/office/drawing/2014/main" xmlns="" id="{C788C8E4-6D30-B646-A889-435D14928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79" y="420521"/>
            <a:ext cx="163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Линия">
            <a:extLst>
              <a:ext uri="{FF2B5EF4-FFF2-40B4-BE49-F238E27FC236}">
                <a16:creationId xmlns:a16="http://schemas.microsoft.com/office/drawing/2014/main" xmlns="" id="{9132F815-CCBC-0B4F-B046-5925D5559193}"/>
              </a:ext>
            </a:extLst>
          </p:cNvPr>
          <p:cNvSpPr/>
          <p:nvPr/>
        </p:nvSpPr>
        <p:spPr>
          <a:xfrm>
            <a:off x="1301302" y="1182769"/>
            <a:ext cx="9915404" cy="1"/>
          </a:xfrm>
          <a:prstGeom prst="lin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Реструктуризация кредитов для клиентов">
            <a:extLst>
              <a:ext uri="{FF2B5EF4-FFF2-40B4-BE49-F238E27FC236}">
                <a16:creationId xmlns:a16="http://schemas.microsoft.com/office/drawing/2014/main" xmlns="" id="{563AFB65-2ACF-2441-8E8F-1F63DFFD9D1B}"/>
              </a:ext>
            </a:extLst>
          </p:cNvPr>
          <p:cNvSpPr txBox="1"/>
          <p:nvPr/>
        </p:nvSpPr>
        <p:spPr>
          <a:xfrm>
            <a:off x="1244691" y="1442605"/>
            <a:ext cx="7912957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412750" hangingPunct="0">
              <a:defRPr sz="7000" b="0"/>
            </a:pPr>
            <a:r>
              <a:rPr lang="ru-RU" sz="35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Обучение и информирование</a:t>
            </a:r>
          </a:p>
        </p:txBody>
      </p:sp>
      <p:sp>
        <p:nvSpPr>
          <p:cNvPr id="26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D9CFF6FB-D5D7-6A4F-A212-390930B3A91A}"/>
              </a:ext>
            </a:extLst>
          </p:cNvPr>
          <p:cNvSpPr txBox="1"/>
          <p:nvPr/>
        </p:nvSpPr>
        <p:spPr>
          <a:xfrm>
            <a:off x="1569700" y="2208660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kern="0" dirty="0">
                <a:solidFill>
                  <a:srgbClr val="262626"/>
                </a:solidFill>
                <a:latin typeface="Helvetica"/>
                <a:sym typeface="Helvetica"/>
              </a:rPr>
              <a:t>СВОЕ </a:t>
            </a:r>
            <a:r>
              <a:rPr lang="ru-RU" sz="1100" kern="0" dirty="0" err="1">
                <a:solidFill>
                  <a:srgbClr val="262626"/>
                </a:solidFill>
                <a:latin typeface="Helvetica"/>
                <a:sym typeface="Helvetica"/>
              </a:rPr>
              <a:t>ДЕЛО.блог</a:t>
            </a:r>
            <a:endParaRPr lang="ru-RU" sz="1100" kern="0" dirty="0">
              <a:solidFill>
                <a:srgbClr val="262626"/>
              </a:solidFill>
              <a:latin typeface="Helvetica"/>
              <a:sym typeface="Helvetica"/>
            </a:endParaRPr>
          </a:p>
        </p:txBody>
      </p:sp>
      <p:sp>
        <p:nvSpPr>
          <p:cNvPr id="27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8F0FCF66-42A2-F249-9CC0-F5CC50E01C4F}"/>
              </a:ext>
            </a:extLst>
          </p:cNvPr>
          <p:cNvSpPr txBox="1"/>
          <p:nvPr/>
        </p:nvSpPr>
        <p:spPr>
          <a:xfrm>
            <a:off x="1569700" y="2402671"/>
            <a:ext cx="8616053" cy="4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defTabSz="412750" hangingPunct="0"/>
            <a:r>
              <a:rPr lang="ru-RU" sz="1600" kern="0" dirty="0" err="1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Лайфхаки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истории предпринимателей, советы и сервисы для бизнеса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которые помогут организовать работу и не потерять клиентов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3EC0CDF1-04B5-8740-915B-E211EF2AD7AD}"/>
              </a:ext>
            </a:extLst>
          </p:cNvPr>
          <p:cNvGrpSpPr/>
          <p:nvPr/>
        </p:nvGrpSpPr>
        <p:grpSpPr>
          <a:xfrm>
            <a:off x="1286119" y="2270748"/>
            <a:ext cx="221570" cy="221570"/>
            <a:chOff x="828531" y="5659562"/>
            <a:chExt cx="347666" cy="347666"/>
          </a:xfrm>
        </p:grpSpPr>
        <p:pic>
          <p:nvPicPr>
            <p:cNvPr id="29" name="Рисунок 28">
              <a:hlinkClick r:id="rId3"/>
              <a:extLst>
                <a:ext uri="{FF2B5EF4-FFF2-40B4-BE49-F238E27FC236}">
                  <a16:creationId xmlns:a16="http://schemas.microsoft.com/office/drawing/2014/main" xmlns="" id="{BDF4496B-620C-BE4B-B765-0ADF50B1B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30" name="Скругленный прямоугольник 29">
              <a:hlinkClick r:id="rId5"/>
              <a:extLst>
                <a:ext uri="{FF2B5EF4-FFF2-40B4-BE49-F238E27FC236}">
                  <a16:creationId xmlns:a16="http://schemas.microsoft.com/office/drawing/2014/main" xmlns="" id="{EBA98ECA-9E83-2846-AA41-6A6F8633CF86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0077103B-3215-4A4B-AF0D-14B0BA4A2454}"/>
              </a:ext>
            </a:extLst>
          </p:cNvPr>
          <p:cNvSpPr txBox="1"/>
          <p:nvPr/>
        </p:nvSpPr>
        <p:spPr>
          <a:xfrm>
            <a:off x="1569700" y="3042611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kern="0" dirty="0" err="1">
                <a:solidFill>
                  <a:srgbClr val="262626"/>
                </a:solidFill>
                <a:latin typeface="Helvetica"/>
                <a:sym typeface="Helvetica"/>
              </a:rPr>
              <a:t>Самозанятые</a:t>
            </a:r>
            <a:endParaRPr lang="ru-RU" sz="1100" kern="0" dirty="0">
              <a:solidFill>
                <a:srgbClr val="262626"/>
              </a:solidFill>
              <a:latin typeface="Helvetica"/>
              <a:sym typeface="Helvetica"/>
            </a:endParaRPr>
          </a:p>
        </p:txBody>
      </p:sp>
      <p:sp>
        <p:nvSpPr>
          <p:cNvPr id="42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D71B6FB6-F1CA-874D-BEE3-562442FE8596}"/>
              </a:ext>
            </a:extLst>
          </p:cNvPr>
          <p:cNvSpPr txBox="1"/>
          <p:nvPr/>
        </p:nvSpPr>
        <p:spPr>
          <a:xfrm>
            <a:off x="1569700" y="3177510"/>
            <a:ext cx="8616053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defTabSz="412750" hangingPunct="0"/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Подборка полезных статей и </a:t>
            </a:r>
            <a:r>
              <a:rPr lang="ru-RU" sz="1600" kern="0" dirty="0" err="1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лайфхаков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для </a:t>
            </a:r>
            <a:r>
              <a:rPr lang="ru-RU" sz="1600" kern="0" dirty="0" err="1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самозанятых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поддержка регистрации на сайте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1FDFB68E-3FE0-0343-8F6E-FC9449304D8E}"/>
              </a:ext>
            </a:extLst>
          </p:cNvPr>
          <p:cNvGrpSpPr/>
          <p:nvPr/>
        </p:nvGrpSpPr>
        <p:grpSpPr>
          <a:xfrm>
            <a:off x="1286119" y="3104699"/>
            <a:ext cx="221570" cy="221570"/>
            <a:chOff x="828531" y="5659562"/>
            <a:chExt cx="347666" cy="347666"/>
          </a:xfrm>
        </p:grpSpPr>
        <p:pic>
          <p:nvPicPr>
            <p:cNvPr id="44" name="Рисунок 43">
              <a:hlinkClick r:id="rId3"/>
              <a:extLst>
                <a:ext uri="{FF2B5EF4-FFF2-40B4-BE49-F238E27FC236}">
                  <a16:creationId xmlns:a16="http://schemas.microsoft.com/office/drawing/2014/main" xmlns="" id="{9C891BD6-5E2A-0741-A873-E08220D01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45" name="Скругленный прямоугольник 44">
              <a:hlinkClick r:id="rId6"/>
              <a:extLst>
                <a:ext uri="{FF2B5EF4-FFF2-40B4-BE49-F238E27FC236}">
                  <a16:creationId xmlns:a16="http://schemas.microsoft.com/office/drawing/2014/main" xmlns="" id="{67AF9913-4AB6-5A4C-993E-B4FCF24C14F8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C087EC1E-456D-064F-901B-B22F9157B186}"/>
              </a:ext>
            </a:extLst>
          </p:cNvPr>
          <p:cNvSpPr txBox="1"/>
          <p:nvPr/>
        </p:nvSpPr>
        <p:spPr>
          <a:xfrm>
            <a:off x="1569700" y="3694141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kern="0" dirty="0">
                <a:solidFill>
                  <a:srgbClr val="262626"/>
                </a:solidFill>
                <a:latin typeface="Helvetica"/>
                <a:sym typeface="Helvetica"/>
              </a:rPr>
              <a:t>Держись</a:t>
            </a:r>
          </a:p>
        </p:txBody>
      </p:sp>
      <p:sp>
        <p:nvSpPr>
          <p:cNvPr id="48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9AFD7754-518B-D84C-893B-BE844C067BB8}"/>
              </a:ext>
            </a:extLst>
          </p:cNvPr>
          <p:cNvSpPr txBox="1"/>
          <p:nvPr/>
        </p:nvSpPr>
        <p:spPr>
          <a:xfrm>
            <a:off x="1569700" y="3876562"/>
            <a:ext cx="8616053" cy="636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defTabSz="412750" hangingPunct="0"/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Цикл бесплатных </a:t>
            </a:r>
            <a:r>
              <a:rPr lang="ru-RU" sz="1600" kern="0" dirty="0" err="1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вебинаров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для предпринимателей от предпринимателей 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Живые онлайн-разборы кейсов, трансляция лучших практик, </a:t>
            </a:r>
            <a:r>
              <a:rPr lang="ru-RU" sz="11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лайфхаки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чек-листы и шаблоны на все случаи жизни, "Горячая линия" и чат взаимопомощи друг другу</a:t>
            </a: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97866253-C800-584E-A7CF-1BDA920997F7}"/>
              </a:ext>
            </a:extLst>
          </p:cNvPr>
          <p:cNvGrpSpPr/>
          <p:nvPr/>
        </p:nvGrpSpPr>
        <p:grpSpPr>
          <a:xfrm>
            <a:off x="1286119" y="3756229"/>
            <a:ext cx="221570" cy="221570"/>
            <a:chOff x="828531" y="5659562"/>
            <a:chExt cx="347666" cy="347666"/>
          </a:xfrm>
        </p:grpSpPr>
        <p:pic>
          <p:nvPicPr>
            <p:cNvPr id="52" name="Рисунок 51">
              <a:hlinkClick r:id="rId3"/>
              <a:extLst>
                <a:ext uri="{FF2B5EF4-FFF2-40B4-BE49-F238E27FC236}">
                  <a16:creationId xmlns:a16="http://schemas.microsoft.com/office/drawing/2014/main" xmlns="" id="{65EB542D-F7C1-D54A-BBC4-870BCACDB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53" name="Скругленный прямоугольник 52">
              <a:hlinkClick r:id="rId7"/>
              <a:extLst>
                <a:ext uri="{FF2B5EF4-FFF2-40B4-BE49-F238E27FC236}">
                  <a16:creationId xmlns:a16="http://schemas.microsoft.com/office/drawing/2014/main" xmlns="" id="{3BED57C6-D12F-0B4F-8537-EB6A1A0EAAA1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0FD38F54-660C-6F45-A771-B15D72A9B60E}"/>
              </a:ext>
            </a:extLst>
          </p:cNvPr>
          <p:cNvSpPr txBox="1"/>
          <p:nvPr/>
        </p:nvSpPr>
        <p:spPr>
          <a:xfrm>
            <a:off x="1569700" y="4570829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kern="0" dirty="0">
                <a:solidFill>
                  <a:srgbClr val="262626"/>
                </a:solidFill>
                <a:latin typeface="Helvetica"/>
                <a:sym typeface="Helvetica"/>
              </a:rPr>
              <a:t>Просто про бизнес</a:t>
            </a:r>
          </a:p>
        </p:txBody>
      </p:sp>
      <p:sp>
        <p:nvSpPr>
          <p:cNvPr id="56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5B52DB7D-01F2-594F-A24C-F3DFA43EE484}"/>
              </a:ext>
            </a:extLst>
          </p:cNvPr>
          <p:cNvSpPr txBox="1"/>
          <p:nvPr/>
        </p:nvSpPr>
        <p:spPr>
          <a:xfrm>
            <a:off x="1569700" y="4789301"/>
            <a:ext cx="8616053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defTabSz="412750" hangingPunct="0"/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Подборка статей, которые помогут вашему бизнесу</a:t>
            </a: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F84849A5-85E2-904D-9455-42ED65B5F425}"/>
              </a:ext>
            </a:extLst>
          </p:cNvPr>
          <p:cNvGrpSpPr/>
          <p:nvPr/>
        </p:nvGrpSpPr>
        <p:grpSpPr>
          <a:xfrm>
            <a:off x="1286119" y="4632917"/>
            <a:ext cx="221570" cy="221570"/>
            <a:chOff x="828531" y="5659562"/>
            <a:chExt cx="347666" cy="347666"/>
          </a:xfrm>
        </p:grpSpPr>
        <p:pic>
          <p:nvPicPr>
            <p:cNvPr id="64" name="Рисунок 63">
              <a:hlinkClick r:id="rId3"/>
              <a:extLst>
                <a:ext uri="{FF2B5EF4-FFF2-40B4-BE49-F238E27FC236}">
                  <a16:creationId xmlns:a16="http://schemas.microsoft.com/office/drawing/2014/main" xmlns="" id="{23AE11A6-E32F-954B-90F6-9838B2FBF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65" name="Скругленный прямоугольник 64">
              <a:hlinkClick r:id="rId8"/>
              <a:extLst>
                <a:ext uri="{FF2B5EF4-FFF2-40B4-BE49-F238E27FC236}">
                  <a16:creationId xmlns:a16="http://schemas.microsoft.com/office/drawing/2014/main" xmlns="" id="{F1BFADFC-390D-3949-94BA-C91CFD948E4E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3A00BFA3-3521-984F-8140-10FF3DD712D5}"/>
              </a:ext>
            </a:extLst>
          </p:cNvPr>
          <p:cNvSpPr txBox="1"/>
          <p:nvPr/>
        </p:nvSpPr>
        <p:spPr>
          <a:xfrm>
            <a:off x="1569700" y="5205857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kern="0" dirty="0">
                <a:solidFill>
                  <a:srgbClr val="262626"/>
                </a:solidFill>
                <a:latin typeface="Helvetica"/>
                <a:sym typeface="Helvetica"/>
              </a:rPr>
              <a:t>120 секунд</a:t>
            </a:r>
          </a:p>
        </p:txBody>
      </p:sp>
      <p:sp>
        <p:nvSpPr>
          <p:cNvPr id="76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C6427FA0-4764-8349-B151-060D9A812C58}"/>
              </a:ext>
            </a:extLst>
          </p:cNvPr>
          <p:cNvSpPr txBox="1"/>
          <p:nvPr/>
        </p:nvSpPr>
        <p:spPr>
          <a:xfrm>
            <a:off x="1569700" y="5389666"/>
            <a:ext cx="8616053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defTabSz="412750" hangingPunct="0"/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Бесплатный доступ к курсу «120 секунд. Секретный опыт миллионеров» 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 Деловой среды</a:t>
            </a: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xmlns="" id="{763AA8EB-577A-EC42-A414-1A25FE7EDC2E}"/>
              </a:ext>
            </a:extLst>
          </p:cNvPr>
          <p:cNvGrpSpPr/>
          <p:nvPr/>
        </p:nvGrpSpPr>
        <p:grpSpPr>
          <a:xfrm>
            <a:off x="1286119" y="5267945"/>
            <a:ext cx="221570" cy="221570"/>
            <a:chOff x="828531" y="5659562"/>
            <a:chExt cx="347666" cy="347666"/>
          </a:xfrm>
        </p:grpSpPr>
        <p:pic>
          <p:nvPicPr>
            <p:cNvPr id="78" name="Рисунок 77">
              <a:hlinkClick r:id="rId3"/>
              <a:extLst>
                <a:ext uri="{FF2B5EF4-FFF2-40B4-BE49-F238E27FC236}">
                  <a16:creationId xmlns:a16="http://schemas.microsoft.com/office/drawing/2014/main" xmlns="" id="{874DF414-2390-004C-B069-D266A85FE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79" name="Скругленный прямоугольник 78">
              <a:hlinkClick r:id="rId9"/>
              <a:extLst>
                <a:ext uri="{FF2B5EF4-FFF2-40B4-BE49-F238E27FC236}">
                  <a16:creationId xmlns:a16="http://schemas.microsoft.com/office/drawing/2014/main" xmlns="" id="{2C9A5F87-F635-E148-B67F-6E6CC54E96FF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0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95DFC494-9750-0D48-B0B1-D8C670A0617E}"/>
              </a:ext>
            </a:extLst>
          </p:cNvPr>
          <p:cNvSpPr txBox="1"/>
          <p:nvPr/>
        </p:nvSpPr>
        <p:spPr>
          <a:xfrm>
            <a:off x="1569700" y="5869881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kern="0" dirty="0">
                <a:solidFill>
                  <a:srgbClr val="262626"/>
                </a:solidFill>
                <a:latin typeface="Helvetica"/>
                <a:sym typeface="Helvetica"/>
              </a:rPr>
              <a:t>Бизнес-класс</a:t>
            </a:r>
          </a:p>
        </p:txBody>
      </p:sp>
      <p:sp>
        <p:nvSpPr>
          <p:cNvPr id="81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27F1C7AD-E9C9-3142-A9D4-F91FDE3DD377}"/>
              </a:ext>
            </a:extLst>
          </p:cNvPr>
          <p:cNvSpPr txBox="1"/>
          <p:nvPr/>
        </p:nvSpPr>
        <p:spPr>
          <a:xfrm>
            <a:off x="1569700" y="6095885"/>
            <a:ext cx="8616053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defTabSz="412750" hangingPunct="0"/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Бесплатный онлайн-курс для прокачки бизнес-навыков 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 Сбербанка и </a:t>
            </a:r>
            <a:r>
              <a:rPr lang="en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</a:t>
            </a:r>
            <a:endParaRPr lang="ru-RU" sz="11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xmlns="" id="{7093C972-6E22-884C-AF94-B733A1DD0B0F}"/>
              </a:ext>
            </a:extLst>
          </p:cNvPr>
          <p:cNvGrpSpPr/>
          <p:nvPr/>
        </p:nvGrpSpPr>
        <p:grpSpPr>
          <a:xfrm>
            <a:off x="1286119" y="5931973"/>
            <a:ext cx="221570" cy="221570"/>
            <a:chOff x="828531" y="5659552"/>
            <a:chExt cx="347666" cy="347665"/>
          </a:xfrm>
        </p:grpSpPr>
        <p:pic>
          <p:nvPicPr>
            <p:cNvPr id="83" name="Рисунок 82">
              <a:hlinkClick r:id="rId3"/>
              <a:extLst>
                <a:ext uri="{FF2B5EF4-FFF2-40B4-BE49-F238E27FC236}">
                  <a16:creationId xmlns:a16="http://schemas.microsoft.com/office/drawing/2014/main" xmlns="" id="{E32909CE-2CF5-3543-8EB5-F25CDE3DB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84" name="Скругленный прямоугольник 83">
              <a:hlinkClick r:id="rId10"/>
              <a:extLst>
                <a:ext uri="{FF2B5EF4-FFF2-40B4-BE49-F238E27FC236}">
                  <a16:creationId xmlns:a16="http://schemas.microsoft.com/office/drawing/2014/main" xmlns="" id="{665D2F37-2F6A-AA47-8722-CC3226A2BB77}"/>
                </a:ext>
              </a:extLst>
            </p:cNvPr>
            <p:cNvSpPr/>
            <p:nvPr/>
          </p:nvSpPr>
          <p:spPr>
            <a:xfrm>
              <a:off x="828531" y="5659552"/>
              <a:ext cx="347666" cy="34766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774221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Группа 70">
            <a:extLst>
              <a:ext uri="{FF2B5EF4-FFF2-40B4-BE49-F238E27FC236}">
                <a16:creationId xmlns:a16="http://schemas.microsoft.com/office/drawing/2014/main" xmlns="" id="{F1EAD2EF-4EEF-4D4B-899C-3974F65C26F0}"/>
              </a:ext>
            </a:extLst>
          </p:cNvPr>
          <p:cNvGrpSpPr/>
          <p:nvPr/>
        </p:nvGrpSpPr>
        <p:grpSpPr>
          <a:xfrm>
            <a:off x="1964881" y="1337415"/>
            <a:ext cx="9577052" cy="660764"/>
            <a:chOff x="4871293" y="2031613"/>
            <a:chExt cx="10269933" cy="70856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E5E5375E-B6A7-5A4B-8FA9-B5A94BA57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56636" y="2062899"/>
              <a:ext cx="655709" cy="65570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A1F7910A-7D17-554A-A8BF-FBB0DEBFD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6584" y="2196062"/>
              <a:ext cx="863567" cy="424947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68CEFC02-8561-6C44-BC51-D68171879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71293" y="2196062"/>
              <a:ext cx="828573" cy="389381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0C0893C8-9D13-D542-827D-E8D57A693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42954" y="2138615"/>
              <a:ext cx="898272" cy="60156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CB69055A-AEEB-D743-9519-E4127881B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9712" b="-31697"/>
            <a:stretch/>
          </p:blipFill>
          <p:spPr>
            <a:xfrm>
              <a:off x="13507967" y="2168716"/>
              <a:ext cx="446501" cy="481935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5AFEFCC8-6833-214D-80DC-ACD5850C7B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-1" r="27678" b="-16075"/>
            <a:stretch/>
          </p:blipFill>
          <p:spPr>
            <a:xfrm>
              <a:off x="12235247" y="2311786"/>
              <a:ext cx="780946" cy="208410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A9E5B8E0-E158-4948-BC18-876E0091E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225204" y="2051511"/>
              <a:ext cx="920644" cy="5876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F76454AB-D65C-5F4A-BC83-4EC1812A3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224785" y="2031613"/>
              <a:ext cx="818153" cy="578162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09860F7D-492B-5041-A289-3FA174B7E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67187" y="2246845"/>
              <a:ext cx="890557" cy="243512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5309EB9D-A6F9-734A-A4FE-8327F2CBA0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" t="13208" r="-2537"/>
            <a:stretch/>
          </p:blipFill>
          <p:spPr>
            <a:xfrm>
              <a:off x="7030589" y="2038006"/>
              <a:ext cx="726208" cy="614688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A904EE-CF9B-5444-8043-8A421B05F7FF}"/>
              </a:ext>
            </a:extLst>
          </p:cNvPr>
          <p:cNvSpPr txBox="1"/>
          <p:nvPr/>
        </p:nvSpPr>
        <p:spPr>
          <a:xfrm>
            <a:off x="454815" y="369582"/>
            <a:ext cx="10816707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Helvetica" pitchFamily="2" charset="0"/>
                <a:ea typeface="Helvetica Neue Medium"/>
                <a:cs typeface="Helvetica Neue Medium"/>
                <a:sym typeface="Helvetica Neue"/>
              </a:rPr>
              <a:t>Сбербанк на сегодняшний день предлагает наиболее широкий пакет помощи МСБ в условиях кризиса. У других банков есть удачные решения в отдельных категориях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B1E4C21-D272-2545-8BE6-D86FFF4ED443}"/>
              </a:ext>
            </a:extLst>
          </p:cNvPr>
          <p:cNvSpPr txBox="1"/>
          <p:nvPr/>
        </p:nvSpPr>
        <p:spPr>
          <a:xfrm>
            <a:off x="774474" y="2001979"/>
            <a:ext cx="1039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12750" hangingPunct="0"/>
            <a:r>
              <a:rPr lang="ru-RU" sz="700" b="1" kern="0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Кредитные </a:t>
            </a:r>
          </a:p>
          <a:p>
            <a:pPr algn="r" defTabSz="412750" hangingPunct="0"/>
            <a:r>
              <a:rPr lang="ru-RU" sz="700" b="1" kern="0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каникулы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75E0D84-BBB5-3F47-9724-4155CDF4509B}"/>
              </a:ext>
            </a:extLst>
          </p:cNvPr>
          <p:cNvSpPr txBox="1"/>
          <p:nvPr/>
        </p:nvSpPr>
        <p:spPr>
          <a:xfrm>
            <a:off x="264753" y="2301362"/>
            <a:ext cx="1548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12750" hangingPunct="0"/>
            <a:r>
              <a:rPr lang="ru-RU" sz="700" b="1" kern="0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Госпрограмма</a:t>
            </a:r>
          </a:p>
          <a:p>
            <a:pPr algn="r" defTabSz="412750" hangingPunct="0"/>
            <a:r>
              <a:rPr lang="ru-RU" sz="700" b="1" kern="0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(кредиты на </a:t>
            </a:r>
            <a:r>
              <a:rPr lang="ru-RU" sz="700" b="1" kern="0" dirty="0" err="1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зп</a:t>
            </a:r>
            <a:r>
              <a:rPr lang="ru-RU" sz="700" b="1" kern="0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3FA2E7F-FFD3-3043-BD9A-E9E0BCDDCF20}"/>
              </a:ext>
            </a:extLst>
          </p:cNvPr>
          <p:cNvSpPr txBox="1"/>
          <p:nvPr/>
        </p:nvSpPr>
        <p:spPr>
          <a:xfrm>
            <a:off x="679219" y="2614561"/>
            <a:ext cx="1134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12750" hangingPunct="0"/>
            <a:r>
              <a:rPr lang="ru-RU" sz="700" b="1" kern="0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Специальные кредитные продукты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2D380A6-A005-FF42-9F02-9427ED08E857}"/>
              </a:ext>
            </a:extLst>
          </p:cNvPr>
          <p:cNvSpPr txBox="1"/>
          <p:nvPr/>
        </p:nvSpPr>
        <p:spPr>
          <a:xfrm>
            <a:off x="1016995" y="4231023"/>
            <a:ext cx="796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12750" hangingPunct="0"/>
            <a:r>
              <a:rPr lang="ru-RU" sz="700" b="1" kern="0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Горячая </a:t>
            </a:r>
          </a:p>
          <a:p>
            <a:pPr algn="r" defTabSz="412750" hangingPunct="0"/>
            <a:r>
              <a:rPr lang="ru-RU" sz="700" b="1" kern="0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линия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BD552B9-E20F-2C4C-8013-54F5C0DAF74A}"/>
              </a:ext>
            </a:extLst>
          </p:cNvPr>
          <p:cNvSpPr txBox="1"/>
          <p:nvPr/>
        </p:nvSpPr>
        <p:spPr>
          <a:xfrm>
            <a:off x="899128" y="4517906"/>
            <a:ext cx="91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12750" hangingPunct="0"/>
            <a:r>
              <a:rPr lang="ru-RU" sz="700" b="1" kern="0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Организация «</a:t>
            </a:r>
            <a:r>
              <a:rPr lang="ru-RU" sz="700" b="1" kern="0" dirty="0" err="1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удаленки</a:t>
            </a:r>
            <a:r>
              <a:rPr lang="ru-RU" sz="700" b="1" kern="0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»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B0CB7FC-867B-4848-8793-113D36D4FF64}"/>
              </a:ext>
            </a:extLst>
          </p:cNvPr>
          <p:cNvSpPr txBox="1"/>
          <p:nvPr/>
        </p:nvSpPr>
        <p:spPr>
          <a:xfrm>
            <a:off x="899128" y="4812987"/>
            <a:ext cx="91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12750" hangingPunct="0"/>
            <a:r>
              <a:rPr lang="ru-RU" sz="700" b="1" kern="0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Антикризисные </a:t>
            </a:r>
            <a:r>
              <a:rPr lang="ru-RU" sz="700" b="1" kern="0" dirty="0" err="1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вебинары</a:t>
            </a:r>
            <a:endParaRPr lang="ru-RU" sz="700" b="1" kern="0" dirty="0">
              <a:solidFill>
                <a:srgbClr val="000000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0657EFF-F432-2D43-A7FD-46E9ADC2EE69}"/>
              </a:ext>
            </a:extLst>
          </p:cNvPr>
          <p:cNvSpPr txBox="1"/>
          <p:nvPr/>
        </p:nvSpPr>
        <p:spPr>
          <a:xfrm>
            <a:off x="899128" y="2944676"/>
            <a:ext cx="91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12750" hangingPunct="0"/>
            <a:r>
              <a:rPr lang="ru-RU" sz="700" b="1" kern="0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Льготы </a:t>
            </a:r>
          </a:p>
          <a:p>
            <a:pPr algn="r" defTabSz="412750" hangingPunct="0"/>
            <a:r>
              <a:rPr lang="ru-RU" sz="700" b="1" kern="0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на РКО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4821D62-5EB6-8248-9747-DB26FB3B677D}"/>
              </a:ext>
            </a:extLst>
          </p:cNvPr>
          <p:cNvSpPr txBox="1"/>
          <p:nvPr/>
        </p:nvSpPr>
        <p:spPr>
          <a:xfrm>
            <a:off x="679219" y="3569878"/>
            <a:ext cx="1134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12750" hangingPunct="0"/>
            <a:r>
              <a:rPr lang="ru-RU" sz="700" b="1" kern="0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Прочие сервисные и тарифные льготы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5A1F0C5-D198-A347-8A63-C59D92EB5A34}"/>
              </a:ext>
            </a:extLst>
          </p:cNvPr>
          <p:cNvSpPr txBox="1"/>
          <p:nvPr/>
        </p:nvSpPr>
        <p:spPr>
          <a:xfrm>
            <a:off x="871897" y="3252595"/>
            <a:ext cx="941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12750" hangingPunct="0"/>
            <a:r>
              <a:rPr lang="ru-RU" sz="700" b="1" kern="0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Льготы на </a:t>
            </a:r>
          </a:p>
          <a:p>
            <a:pPr algn="r" defTabSz="412750" hangingPunct="0"/>
            <a:r>
              <a:rPr lang="ru-RU" sz="700" b="1" kern="0" dirty="0" err="1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эквайринг</a:t>
            </a:r>
            <a:endParaRPr lang="ru-RU" sz="700" b="1" kern="0" dirty="0">
              <a:solidFill>
                <a:srgbClr val="000000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D9667BD-823F-FB44-894E-01A468E82DF6}"/>
              </a:ext>
            </a:extLst>
          </p:cNvPr>
          <p:cNvSpPr txBox="1"/>
          <p:nvPr/>
        </p:nvSpPr>
        <p:spPr>
          <a:xfrm rot="16200000">
            <a:off x="-109479" y="2384600"/>
            <a:ext cx="91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750" hangingPunct="0"/>
            <a:r>
              <a:rPr lang="ru-RU" sz="800" b="1" kern="0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КРЕДИТЫ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6A2A949-7CE1-C547-8999-DF81BE461A99}"/>
              </a:ext>
            </a:extLst>
          </p:cNvPr>
          <p:cNvSpPr txBox="1"/>
          <p:nvPr/>
        </p:nvSpPr>
        <p:spPr>
          <a:xfrm rot="16200000">
            <a:off x="-39276" y="3344518"/>
            <a:ext cx="777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750" hangingPunct="0"/>
            <a:r>
              <a:rPr lang="ru-RU" sz="800" b="1" kern="0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ЛЬГОТЫ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245C3E0-56FA-504A-913E-8A3176BD0F7D}"/>
              </a:ext>
            </a:extLst>
          </p:cNvPr>
          <p:cNvSpPr txBox="1"/>
          <p:nvPr/>
        </p:nvSpPr>
        <p:spPr>
          <a:xfrm rot="16200000">
            <a:off x="-277136" y="4457118"/>
            <a:ext cx="1129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750" hangingPunct="0"/>
            <a:r>
              <a:rPr lang="ru-RU" sz="800" b="1" kern="0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ИНФОРМ. </a:t>
            </a:r>
          </a:p>
          <a:p>
            <a:pPr algn="ctr" defTabSz="412750" hangingPunct="0"/>
            <a:r>
              <a:rPr lang="ru-RU" sz="800" b="1" kern="0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ПОДДЕРЖКА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C0989BB-4509-194C-A99F-03FB3D7DC1CC}"/>
              </a:ext>
            </a:extLst>
          </p:cNvPr>
          <p:cNvSpPr txBox="1"/>
          <p:nvPr/>
        </p:nvSpPr>
        <p:spPr>
          <a:xfrm>
            <a:off x="537653" y="3867956"/>
            <a:ext cx="12759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12750" hangingPunct="0"/>
            <a:r>
              <a:rPr lang="ru-RU" sz="700" b="1" kern="0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Страница с антикризисными предложениями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455EB257-A955-3A41-9904-1BF9F886FF24}"/>
              </a:ext>
            </a:extLst>
          </p:cNvPr>
          <p:cNvCxnSpPr>
            <a:cxnSpLocks/>
          </p:cNvCxnSpPr>
          <p:nvPr/>
        </p:nvCxnSpPr>
        <p:spPr>
          <a:xfrm flipH="1">
            <a:off x="899128" y="2925940"/>
            <a:ext cx="846670" cy="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EAB26087-ED17-7241-BC98-7A70EBC37025}"/>
              </a:ext>
            </a:extLst>
          </p:cNvPr>
          <p:cNvCxnSpPr>
            <a:cxnSpLocks/>
          </p:cNvCxnSpPr>
          <p:nvPr/>
        </p:nvCxnSpPr>
        <p:spPr>
          <a:xfrm flipH="1">
            <a:off x="1004864" y="3874589"/>
            <a:ext cx="846670" cy="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D527027B-E80D-D449-8DBB-4B67E9A8A4A2}"/>
              </a:ext>
            </a:extLst>
          </p:cNvPr>
          <p:cNvCxnSpPr>
            <a:cxnSpLocks/>
          </p:cNvCxnSpPr>
          <p:nvPr/>
        </p:nvCxnSpPr>
        <p:spPr>
          <a:xfrm flipH="1">
            <a:off x="1046136" y="5039114"/>
            <a:ext cx="846670" cy="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4371E03-F59C-8146-B3A0-C738D9025CAD}"/>
              </a:ext>
            </a:extLst>
          </p:cNvPr>
          <p:cNvSpPr txBox="1"/>
          <p:nvPr/>
        </p:nvSpPr>
        <p:spPr>
          <a:xfrm rot="10800000" flipV="1">
            <a:off x="900484" y="5354424"/>
            <a:ext cx="9009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750" hangingPunct="0"/>
            <a:r>
              <a:rPr lang="en-US" sz="1000" b="1" kern="0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SUMMARY</a:t>
            </a:r>
            <a:endParaRPr lang="ru-RU" sz="1000" b="1" kern="0" dirty="0">
              <a:solidFill>
                <a:srgbClr val="000000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ECBAC30-B387-6E41-B2DB-9466B54AD38E}"/>
              </a:ext>
            </a:extLst>
          </p:cNvPr>
          <p:cNvSpPr txBox="1"/>
          <p:nvPr/>
        </p:nvSpPr>
        <p:spPr>
          <a:xfrm>
            <a:off x="1908097" y="5177937"/>
            <a:ext cx="96253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2750" hangingPunct="0"/>
            <a:r>
              <a:rPr lang="ru-RU" sz="700" b="1" kern="0" dirty="0">
                <a:solidFill>
                  <a:srgbClr val="03A49A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Наиболее широкий общий пакет антикризисных мер</a:t>
            </a:r>
          </a:p>
          <a:p>
            <a:pPr defTabSz="412750" hangingPunct="0"/>
            <a:endParaRPr lang="ru-RU" sz="700" b="1" kern="0" dirty="0">
              <a:solidFill>
                <a:srgbClr val="03A49A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  <a:p>
            <a:pPr defTabSz="412750" hangingPunct="0"/>
            <a:r>
              <a:rPr lang="ru-RU" sz="700" b="1" kern="0" dirty="0">
                <a:solidFill>
                  <a:srgbClr val="03A49A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Наиболее глубокая проработка информационной поддержки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4E87326-688E-814E-B0DC-8487F473D668}"/>
              </a:ext>
            </a:extLst>
          </p:cNvPr>
          <p:cNvSpPr txBox="1"/>
          <p:nvPr/>
        </p:nvSpPr>
        <p:spPr>
          <a:xfrm>
            <a:off x="2912303" y="5177937"/>
            <a:ext cx="91232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2750" hangingPunct="0"/>
            <a:r>
              <a:rPr lang="ru-RU" sz="700" b="1" kern="0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Акцент на кредиты через госпрограмму</a:t>
            </a:r>
            <a:r>
              <a:rPr lang="ru-RU" sz="700" b="1" kern="0" dirty="0">
                <a:solidFill>
                  <a:srgbClr val="00B05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. </a:t>
            </a:r>
          </a:p>
          <a:p>
            <a:pPr defTabSz="412750" hangingPunct="0"/>
            <a:r>
              <a:rPr lang="ru-RU" sz="700" b="1" kern="0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Низкий уровень своей инициативы</a:t>
            </a:r>
          </a:p>
          <a:p>
            <a:pPr defTabSz="412750" hangingPunct="0"/>
            <a:endParaRPr lang="ru-RU" sz="700" b="1" kern="0" dirty="0">
              <a:solidFill>
                <a:srgbClr val="000000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  <a:p>
            <a:pPr defTabSz="412750" hangingPunct="0"/>
            <a:r>
              <a:rPr lang="ru-RU" sz="700" b="1" kern="0" dirty="0">
                <a:solidFill>
                  <a:srgbClr val="C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Невысокий  уровень информационной поддержки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CA14F43-7F82-FD48-AD0D-785A7B994871}"/>
              </a:ext>
            </a:extLst>
          </p:cNvPr>
          <p:cNvSpPr txBox="1"/>
          <p:nvPr/>
        </p:nvSpPr>
        <p:spPr>
          <a:xfrm>
            <a:off x="3881447" y="5177937"/>
            <a:ext cx="861591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2750" hangingPunct="0"/>
            <a:r>
              <a:rPr lang="ru-RU" sz="700" b="1" kern="0" dirty="0">
                <a:solidFill>
                  <a:srgbClr val="C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Непрозрачные условия по кредитным каникулам.</a:t>
            </a:r>
          </a:p>
          <a:p>
            <a:pPr defTabSz="412750" hangingPunct="0"/>
            <a:endParaRPr lang="ru-RU" sz="700" b="1" kern="0" dirty="0">
              <a:solidFill>
                <a:srgbClr val="C00000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  <a:p>
            <a:pPr defTabSz="412750" hangingPunct="0"/>
            <a:r>
              <a:rPr lang="ru-RU" sz="700" b="1" kern="0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2 предложения по экономии на РКО для узких категорий клиентов</a:t>
            </a:r>
          </a:p>
          <a:p>
            <a:pPr defTabSz="412750" hangingPunct="0"/>
            <a:endParaRPr lang="ru-RU" sz="700" b="1" kern="0" dirty="0">
              <a:solidFill>
                <a:srgbClr val="C00000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08C4EE7-9AE4-DF49-B2DF-709B2B8C6B41}"/>
              </a:ext>
            </a:extLst>
          </p:cNvPr>
          <p:cNvSpPr txBox="1"/>
          <p:nvPr/>
        </p:nvSpPr>
        <p:spPr>
          <a:xfrm>
            <a:off x="4866396" y="5177937"/>
            <a:ext cx="9352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2750" hangingPunct="0"/>
            <a:r>
              <a:rPr lang="ru-RU" sz="700" b="1" kern="0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Стандартные условия по льготам.</a:t>
            </a:r>
          </a:p>
          <a:p>
            <a:pPr defTabSz="412750" hangingPunct="0"/>
            <a:endParaRPr lang="ru-RU" sz="700" b="1" kern="0" dirty="0">
              <a:solidFill>
                <a:srgbClr val="C00000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  <a:p>
            <a:pPr defTabSz="412750" hangingPunct="0"/>
            <a:r>
              <a:rPr lang="ru-RU" sz="700" b="1" kern="0" dirty="0">
                <a:solidFill>
                  <a:srgbClr val="03A49A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Запущен новый актуальный кредитный продукт в условиях кризиса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B3878D9-987E-F846-B4F1-01145CB0F3C2}"/>
              </a:ext>
            </a:extLst>
          </p:cNvPr>
          <p:cNvSpPr txBox="1"/>
          <p:nvPr/>
        </p:nvSpPr>
        <p:spPr>
          <a:xfrm>
            <a:off x="5791459" y="5154065"/>
            <a:ext cx="11178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2750" hangingPunct="0"/>
            <a:r>
              <a:rPr lang="ru-RU" sz="700" b="1" kern="0" dirty="0">
                <a:solidFill>
                  <a:srgbClr val="03A49A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Высокий уровень инициативы и широкий список тарифных льгот</a:t>
            </a:r>
          </a:p>
          <a:p>
            <a:pPr defTabSz="412750" hangingPunct="0"/>
            <a:endParaRPr lang="ru-RU" sz="700" b="1" kern="0" dirty="0">
              <a:solidFill>
                <a:srgbClr val="03A49A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  <a:p>
            <a:pPr defTabSz="412750" hangingPunct="0"/>
            <a:r>
              <a:rPr lang="ru-RU" sz="700" b="1" kern="0" dirty="0">
                <a:solidFill>
                  <a:srgbClr val="03A49A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Подача антикризисной программы в виде письма основателя</a:t>
            </a:r>
          </a:p>
          <a:p>
            <a:pPr defTabSz="412750" hangingPunct="0"/>
            <a:endParaRPr lang="ru-RU" sz="700" b="1" kern="0" dirty="0">
              <a:solidFill>
                <a:srgbClr val="00B050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  <a:p>
            <a:pPr defTabSz="412750" hangingPunct="0"/>
            <a:r>
              <a:rPr lang="ru-RU" sz="700" b="1" kern="0" dirty="0">
                <a:solidFill>
                  <a:srgbClr val="D12507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Отсутствие кредитных льгот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B91D0ED-B9AA-9841-AAD0-84A1FC68FE06}"/>
              </a:ext>
            </a:extLst>
          </p:cNvPr>
          <p:cNvSpPr txBox="1"/>
          <p:nvPr/>
        </p:nvSpPr>
        <p:spPr>
          <a:xfrm>
            <a:off x="6909335" y="5131564"/>
            <a:ext cx="9758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2750" hangingPunct="0"/>
            <a:r>
              <a:rPr lang="ru-RU" sz="700" b="1" kern="0" dirty="0">
                <a:solidFill>
                  <a:srgbClr val="03A49A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Единственные снизили ставки за </a:t>
            </a:r>
            <a:r>
              <a:rPr lang="ru-RU" sz="700" b="1" kern="0" dirty="0" err="1">
                <a:solidFill>
                  <a:srgbClr val="03A49A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эквайринг</a:t>
            </a:r>
            <a:endParaRPr lang="ru-RU" sz="700" b="1" kern="0" dirty="0">
              <a:solidFill>
                <a:srgbClr val="03A49A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  <a:p>
            <a:pPr defTabSz="412750" hangingPunct="0"/>
            <a:endParaRPr lang="ru-RU" sz="700" b="1" kern="0" dirty="0">
              <a:solidFill>
                <a:srgbClr val="03A49A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  <a:p>
            <a:pPr defTabSz="412750" hangingPunct="0"/>
            <a:r>
              <a:rPr lang="ru-RU" sz="700" b="1" kern="0" dirty="0">
                <a:solidFill>
                  <a:srgbClr val="03A49A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Актуальные антикризисные </a:t>
            </a:r>
            <a:r>
              <a:rPr lang="ru-RU" sz="700" b="1" kern="0" dirty="0" err="1">
                <a:solidFill>
                  <a:srgbClr val="03A49A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вебинары</a:t>
            </a:r>
            <a:endParaRPr lang="ru-RU" sz="700" b="1" kern="0" dirty="0">
              <a:solidFill>
                <a:srgbClr val="03A49A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  <a:p>
            <a:pPr defTabSz="412750" hangingPunct="0"/>
            <a:endParaRPr lang="ru-RU" sz="700" b="1" kern="0" dirty="0">
              <a:solidFill>
                <a:srgbClr val="00B050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  <a:p>
            <a:pPr defTabSz="412750" hangingPunct="0"/>
            <a:r>
              <a:rPr lang="ru-RU" sz="700" b="1" kern="0" dirty="0">
                <a:solidFill>
                  <a:srgbClr val="D12507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Отсутствие полноценных кредитных каникул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0C3C0B9-0FF1-374A-80E3-9BD31C38ADE8}"/>
              </a:ext>
            </a:extLst>
          </p:cNvPr>
          <p:cNvSpPr txBox="1"/>
          <p:nvPr/>
        </p:nvSpPr>
        <p:spPr>
          <a:xfrm>
            <a:off x="7901668" y="5177937"/>
            <a:ext cx="82640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2750" hangingPunct="0"/>
            <a:r>
              <a:rPr lang="ru-RU" sz="700" b="1" kern="0" dirty="0">
                <a:solidFill>
                  <a:srgbClr val="D12507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Отсутствие информации по антикризисным мерам в публичном пространстве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33CD57B-36D6-8346-B305-09B0FEAEF713}"/>
              </a:ext>
            </a:extLst>
          </p:cNvPr>
          <p:cNvSpPr txBox="1"/>
          <p:nvPr/>
        </p:nvSpPr>
        <p:spPr>
          <a:xfrm>
            <a:off x="8826898" y="5177937"/>
            <a:ext cx="854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2750" hangingPunct="0"/>
            <a:r>
              <a:rPr lang="ru-RU" sz="700" b="1" kern="0" dirty="0">
                <a:solidFill>
                  <a:srgbClr val="03A49A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Двукратное увеличение </a:t>
            </a:r>
            <a:r>
              <a:rPr lang="ru-RU" sz="700" b="1" kern="0" dirty="0" err="1">
                <a:solidFill>
                  <a:srgbClr val="03A49A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грейс</a:t>
            </a:r>
            <a:r>
              <a:rPr lang="ru-RU" sz="700" b="1" kern="0" dirty="0">
                <a:solidFill>
                  <a:srgbClr val="03A49A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-периода по кредитной бизнес карте и собственный фонд помощи ММБ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73C7BE3-6294-7D44-9937-9039B72F083B}"/>
              </a:ext>
            </a:extLst>
          </p:cNvPr>
          <p:cNvSpPr txBox="1"/>
          <p:nvPr/>
        </p:nvSpPr>
        <p:spPr>
          <a:xfrm>
            <a:off x="9857522" y="5177937"/>
            <a:ext cx="772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2750" hangingPunct="0"/>
            <a:r>
              <a:rPr lang="ru-RU" sz="700" b="1" kern="0" dirty="0">
                <a:solidFill>
                  <a:srgbClr val="03A49A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Актуальная акция, нацеленная на экономию на топливе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9AAD358-79E0-E148-B1B3-DB2579BE21DC}"/>
              </a:ext>
            </a:extLst>
          </p:cNvPr>
          <p:cNvSpPr txBox="1"/>
          <p:nvPr/>
        </p:nvSpPr>
        <p:spPr>
          <a:xfrm>
            <a:off x="10805949" y="5177937"/>
            <a:ext cx="771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2750" hangingPunct="0"/>
            <a:r>
              <a:rPr lang="ru-RU" sz="700" b="1" kern="0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Стандартный пакет мер</a:t>
            </a:r>
          </a:p>
        </p:txBody>
      </p:sp>
      <p:graphicFrame>
        <p:nvGraphicFramePr>
          <p:cNvPr id="52" name="Таблица 51">
            <a:extLst>
              <a:ext uri="{FF2B5EF4-FFF2-40B4-BE49-F238E27FC236}">
                <a16:creationId xmlns:a16="http://schemas.microsoft.com/office/drawing/2014/main" xmlns="" id="{225703BF-E9F1-A841-9801-3178A3871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121014"/>
              </p:ext>
            </p:extLst>
          </p:nvPr>
        </p:nvGraphicFramePr>
        <p:xfrm>
          <a:off x="1881617" y="1965283"/>
          <a:ext cx="9772732" cy="3182740"/>
        </p:xfrm>
        <a:graphic>
          <a:graphicData uri="http://schemas.openxmlformats.org/drawingml/2006/table">
            <a:tbl>
              <a:tblPr/>
              <a:tblGrid>
                <a:gridCol w="1025978">
                  <a:extLst>
                    <a:ext uri="{9D8B030D-6E8A-4147-A177-3AD203B41FA5}">
                      <a16:colId xmlns:a16="http://schemas.microsoft.com/office/drawing/2014/main" xmlns="" val="4266718239"/>
                    </a:ext>
                  </a:extLst>
                </a:gridCol>
                <a:gridCol w="928569">
                  <a:extLst>
                    <a:ext uri="{9D8B030D-6E8A-4147-A177-3AD203B41FA5}">
                      <a16:colId xmlns:a16="http://schemas.microsoft.com/office/drawing/2014/main" xmlns="" val="3433391717"/>
                    </a:ext>
                  </a:extLst>
                </a:gridCol>
                <a:gridCol w="977273">
                  <a:extLst>
                    <a:ext uri="{9D8B030D-6E8A-4147-A177-3AD203B41FA5}">
                      <a16:colId xmlns:a16="http://schemas.microsoft.com/office/drawing/2014/main" xmlns="" val="2903737623"/>
                    </a:ext>
                  </a:extLst>
                </a:gridCol>
                <a:gridCol w="977273">
                  <a:extLst>
                    <a:ext uri="{9D8B030D-6E8A-4147-A177-3AD203B41FA5}">
                      <a16:colId xmlns:a16="http://schemas.microsoft.com/office/drawing/2014/main" xmlns="" val="4117522399"/>
                    </a:ext>
                  </a:extLst>
                </a:gridCol>
                <a:gridCol w="1127300">
                  <a:extLst>
                    <a:ext uri="{9D8B030D-6E8A-4147-A177-3AD203B41FA5}">
                      <a16:colId xmlns:a16="http://schemas.microsoft.com/office/drawing/2014/main" xmlns="" val="534797251"/>
                    </a:ext>
                  </a:extLst>
                </a:gridCol>
                <a:gridCol w="892517">
                  <a:extLst>
                    <a:ext uri="{9D8B030D-6E8A-4147-A177-3AD203B41FA5}">
                      <a16:colId xmlns:a16="http://schemas.microsoft.com/office/drawing/2014/main" xmlns="" val="3734418629"/>
                    </a:ext>
                  </a:extLst>
                </a:gridCol>
                <a:gridCol w="912003">
                  <a:extLst>
                    <a:ext uri="{9D8B030D-6E8A-4147-A177-3AD203B41FA5}">
                      <a16:colId xmlns:a16="http://schemas.microsoft.com/office/drawing/2014/main" xmlns="" val="34108610"/>
                    </a:ext>
                  </a:extLst>
                </a:gridCol>
                <a:gridCol w="977273">
                  <a:extLst>
                    <a:ext uri="{9D8B030D-6E8A-4147-A177-3AD203B41FA5}">
                      <a16:colId xmlns:a16="http://schemas.microsoft.com/office/drawing/2014/main" xmlns="" val="1337624121"/>
                    </a:ext>
                  </a:extLst>
                </a:gridCol>
                <a:gridCol w="977273">
                  <a:extLst>
                    <a:ext uri="{9D8B030D-6E8A-4147-A177-3AD203B41FA5}">
                      <a16:colId xmlns:a16="http://schemas.microsoft.com/office/drawing/2014/main" xmlns="" val="3460867183"/>
                    </a:ext>
                  </a:extLst>
                </a:gridCol>
                <a:gridCol w="977273">
                  <a:extLst>
                    <a:ext uri="{9D8B030D-6E8A-4147-A177-3AD203B41FA5}">
                      <a16:colId xmlns:a16="http://schemas.microsoft.com/office/drawing/2014/main" xmlns="" val="1410091039"/>
                    </a:ext>
                  </a:extLst>
                </a:gridCol>
              </a:tblGrid>
              <a:tr h="318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4A9A0A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9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4A9A0A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9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9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9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9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9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9A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6610318"/>
                  </a:ext>
                </a:extLst>
              </a:tr>
              <a:tr h="318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4A9A0A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9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4A9A0A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9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9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9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2637293"/>
                  </a:ext>
                </a:extLst>
              </a:tr>
              <a:tr h="318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9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9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842746"/>
                  </a:ext>
                </a:extLst>
              </a:tr>
              <a:tr h="318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9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9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9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9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9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9A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6676667"/>
                  </a:ext>
                </a:extLst>
              </a:tr>
              <a:tr h="318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9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9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9A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100028"/>
                  </a:ext>
                </a:extLst>
              </a:tr>
              <a:tr h="318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9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6198363"/>
                  </a:ext>
                </a:extLst>
              </a:tr>
              <a:tr h="318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9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9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9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9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8714971"/>
                  </a:ext>
                </a:extLst>
              </a:tr>
              <a:tr h="318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9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9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6532634"/>
                  </a:ext>
                </a:extLst>
              </a:tr>
              <a:tr h="318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9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9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3237644"/>
                  </a:ext>
                </a:extLst>
              </a:tr>
              <a:tr h="318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9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9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10" marR="10510" marT="10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2274436"/>
                  </a:ext>
                </a:extLst>
              </a:tr>
            </a:tbl>
          </a:graphicData>
        </a:graphic>
      </p:graphicFrame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xmlns="" id="{28ABB329-C9B6-6A44-896C-3C26967D84BA}"/>
              </a:ext>
            </a:extLst>
          </p:cNvPr>
          <p:cNvCxnSpPr>
            <a:cxnSpLocks/>
          </p:cNvCxnSpPr>
          <p:nvPr/>
        </p:nvCxnSpPr>
        <p:spPr>
          <a:xfrm>
            <a:off x="11654348" y="5149934"/>
            <a:ext cx="0" cy="101745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xmlns="" id="{EF9F17C5-D6F1-134A-8561-48A0E2EF231A}"/>
              </a:ext>
            </a:extLst>
          </p:cNvPr>
          <p:cNvSpPr/>
          <p:nvPr/>
        </p:nvSpPr>
        <p:spPr>
          <a:xfrm>
            <a:off x="506973" y="1245387"/>
            <a:ext cx="11420273" cy="3891388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alibri" panose="020F0502020204030204"/>
              <a:ea typeface="Helvetica Neue Medium"/>
              <a:cs typeface="Helvetica Neue Medium"/>
              <a:sym typeface="Helvetica Neue"/>
            </a:endParaRPr>
          </a:p>
        </p:txBody>
      </p: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xmlns="" id="{1B71336D-FD36-534E-9357-34C47EDCA5EC}"/>
              </a:ext>
            </a:extLst>
          </p:cNvPr>
          <p:cNvCxnSpPr>
            <a:cxnSpLocks/>
          </p:cNvCxnSpPr>
          <p:nvPr/>
        </p:nvCxnSpPr>
        <p:spPr>
          <a:xfrm>
            <a:off x="10684191" y="5149934"/>
            <a:ext cx="0" cy="101745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xmlns="" id="{FC5152D5-8B54-7A42-B03B-4C8C7A22E0B0}"/>
              </a:ext>
            </a:extLst>
          </p:cNvPr>
          <p:cNvCxnSpPr>
            <a:cxnSpLocks/>
          </p:cNvCxnSpPr>
          <p:nvPr/>
        </p:nvCxnSpPr>
        <p:spPr>
          <a:xfrm>
            <a:off x="9702884" y="5149934"/>
            <a:ext cx="0" cy="101745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xmlns="" id="{412F4BED-C6AC-BE4B-9446-E86FD490A095}"/>
              </a:ext>
            </a:extLst>
          </p:cNvPr>
          <p:cNvCxnSpPr>
            <a:cxnSpLocks/>
          </p:cNvCxnSpPr>
          <p:nvPr/>
        </p:nvCxnSpPr>
        <p:spPr>
          <a:xfrm>
            <a:off x="8721577" y="5149934"/>
            <a:ext cx="0" cy="101745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xmlns="" id="{87E1ADE0-7538-4946-8ECD-340D18A4BEB5}"/>
              </a:ext>
            </a:extLst>
          </p:cNvPr>
          <p:cNvCxnSpPr>
            <a:cxnSpLocks/>
          </p:cNvCxnSpPr>
          <p:nvPr/>
        </p:nvCxnSpPr>
        <p:spPr>
          <a:xfrm>
            <a:off x="7818328" y="5149934"/>
            <a:ext cx="0" cy="101745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93D6C0E1-4D90-454F-82AA-6F32624F4627}"/>
              </a:ext>
            </a:extLst>
          </p:cNvPr>
          <p:cNvCxnSpPr>
            <a:cxnSpLocks/>
          </p:cNvCxnSpPr>
          <p:nvPr/>
        </p:nvCxnSpPr>
        <p:spPr>
          <a:xfrm>
            <a:off x="6903928" y="5149934"/>
            <a:ext cx="0" cy="101745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85E41ADD-AF3A-384C-858D-90DC09D0A2A2}"/>
              </a:ext>
            </a:extLst>
          </p:cNvPr>
          <p:cNvCxnSpPr>
            <a:cxnSpLocks/>
          </p:cNvCxnSpPr>
          <p:nvPr/>
        </p:nvCxnSpPr>
        <p:spPr>
          <a:xfrm>
            <a:off x="5777655" y="5149934"/>
            <a:ext cx="0" cy="101745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xmlns="" id="{01BE95A9-3CC4-4C46-9525-306AFA99B3DE}"/>
              </a:ext>
            </a:extLst>
          </p:cNvPr>
          <p:cNvCxnSpPr>
            <a:cxnSpLocks/>
          </p:cNvCxnSpPr>
          <p:nvPr/>
        </p:nvCxnSpPr>
        <p:spPr>
          <a:xfrm>
            <a:off x="4807499" y="5149934"/>
            <a:ext cx="0" cy="101745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xmlns="" id="{5F62F630-F7D9-9F4D-985A-F2354BDBEDD2}"/>
              </a:ext>
            </a:extLst>
          </p:cNvPr>
          <p:cNvCxnSpPr>
            <a:cxnSpLocks/>
          </p:cNvCxnSpPr>
          <p:nvPr/>
        </p:nvCxnSpPr>
        <p:spPr>
          <a:xfrm>
            <a:off x="3826191" y="5149934"/>
            <a:ext cx="0" cy="101745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xmlns="" id="{C61B4977-5509-684A-967D-A43983C4C637}"/>
              </a:ext>
            </a:extLst>
          </p:cNvPr>
          <p:cNvCxnSpPr>
            <a:cxnSpLocks/>
          </p:cNvCxnSpPr>
          <p:nvPr/>
        </p:nvCxnSpPr>
        <p:spPr>
          <a:xfrm>
            <a:off x="2889489" y="5149934"/>
            <a:ext cx="0" cy="101745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xmlns="" id="{1835A774-A72C-7C46-8B22-6809EF60127F}"/>
              </a:ext>
            </a:extLst>
          </p:cNvPr>
          <p:cNvCxnSpPr>
            <a:cxnSpLocks/>
          </p:cNvCxnSpPr>
          <p:nvPr/>
        </p:nvCxnSpPr>
        <p:spPr>
          <a:xfrm>
            <a:off x="1874728" y="5149934"/>
            <a:ext cx="0" cy="101745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B292BF41-620B-6D47-85ED-2810C21AABF3}"/>
              </a:ext>
            </a:extLst>
          </p:cNvPr>
          <p:cNvCxnSpPr/>
          <p:nvPr/>
        </p:nvCxnSpPr>
        <p:spPr>
          <a:xfrm>
            <a:off x="537653" y="2925940"/>
            <a:ext cx="11389594" cy="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xmlns="" id="{03FB20D5-A369-B647-8B02-B74DADDD739F}"/>
              </a:ext>
            </a:extLst>
          </p:cNvPr>
          <p:cNvCxnSpPr/>
          <p:nvPr/>
        </p:nvCxnSpPr>
        <p:spPr>
          <a:xfrm>
            <a:off x="537653" y="3884945"/>
            <a:ext cx="11389594" cy="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xmlns="" val="370837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877DD5B3-ED83-EA49-87B4-7FFFCA445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79" y="420521"/>
            <a:ext cx="163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Линия">
            <a:extLst>
              <a:ext uri="{FF2B5EF4-FFF2-40B4-BE49-F238E27FC236}">
                <a16:creationId xmlns:a16="http://schemas.microsoft.com/office/drawing/2014/main" xmlns="" id="{4E58D5E4-A2A8-FB47-8986-4E1E8436FE17}"/>
              </a:ext>
            </a:extLst>
          </p:cNvPr>
          <p:cNvSpPr/>
          <p:nvPr/>
        </p:nvSpPr>
        <p:spPr>
          <a:xfrm>
            <a:off x="1301302" y="1182769"/>
            <a:ext cx="9915404" cy="1"/>
          </a:xfrm>
          <a:prstGeom prst="lin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2BE482A1-DAEC-9340-A0B4-F8F24C73725B}"/>
              </a:ext>
            </a:extLst>
          </p:cNvPr>
          <p:cNvSpPr txBox="1"/>
          <p:nvPr/>
        </p:nvSpPr>
        <p:spPr>
          <a:xfrm>
            <a:off x="6107151" y="1386217"/>
            <a:ext cx="5226424" cy="5221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marL="285750" lvl="0" indent="-285750" defTabSz="412750" hangingPunct="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Кредит юридическим лицам и индивидуальным предпринимателям, соответствующим перечню отраслей*</a:t>
            </a:r>
          </a:p>
          <a:p>
            <a:pPr marL="285750" lvl="0" indent="-285750" defTabSz="412750" hangingPunct="0">
              <a:buFont typeface="Arial" panose="020B0604020202020204" pitchFamily="34" charset="0"/>
              <a:buChar char="•"/>
            </a:pPr>
            <a:endParaRPr lang="ru-RU" sz="16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 defTabSz="412750" hangingPunct="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Максимальный лимит кредитования = расчетная численность * МРОТ (с РК и страховыми взносами) * 6</a:t>
            </a:r>
          </a:p>
          <a:p>
            <a:pPr marL="285750" lvl="0" indent="-285750" defTabSz="412750" hangingPunct="0">
              <a:buFont typeface="Arial" panose="020B0604020202020204" pitchFamily="34" charset="0"/>
              <a:buChar char="•"/>
            </a:pPr>
            <a:endParaRPr lang="ru-RU" sz="16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 defTabSz="412750" hangingPunct="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Срок 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до 12 месяцев</a:t>
            </a:r>
          </a:p>
          <a:p>
            <a:pPr marL="285750" lvl="0" indent="-285750" defTabSz="412750" hangingPunct="0">
              <a:buFont typeface="Arial" panose="020B0604020202020204" pitchFamily="34" charset="0"/>
              <a:buChar char="•"/>
            </a:pPr>
            <a:endParaRPr lang="ru-RU" sz="1600" kern="0" dirty="0">
              <a:solidFill>
                <a:srgbClr val="03A49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 defTabSz="412750" hangingPunct="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Кредитный договор должен быть заключен 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до 1 октября 2020 года </a:t>
            </a:r>
          </a:p>
          <a:p>
            <a:pPr marL="285750" lvl="0" indent="-285750" defTabSz="412750" hangingPunct="0">
              <a:buFont typeface="Arial" panose="020B0604020202020204" pitchFamily="34" charset="0"/>
              <a:buChar char="•"/>
            </a:pPr>
            <a:endParaRPr lang="ru-RU" sz="16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 defTabSz="412750" hangingPunct="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Отсрочка погашения основного долга – 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до 6 месяцев</a:t>
            </a:r>
          </a:p>
          <a:p>
            <a:pPr marL="285750" lvl="0" indent="-285750" defTabSz="412750" hangingPunct="0">
              <a:buFont typeface="Arial" panose="020B0604020202020204" pitchFamily="34" charset="0"/>
              <a:buChar char="•"/>
            </a:pPr>
            <a:endParaRPr lang="ru-RU" sz="16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 defTabSz="412750" hangingPunct="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Процентная ставка –0% годовых 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до 30.11.2020</a:t>
            </a: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далее — не выше ставки банка в рамках программы льготного рефинансирования ЦБ РФ</a:t>
            </a:r>
          </a:p>
          <a:p>
            <a:pPr marL="285750" lvl="0" indent="-285750" defTabSz="412750" hangingPunct="0">
              <a:buFont typeface="Arial" panose="020B0604020202020204" pitchFamily="34" charset="0"/>
              <a:buChar char="•"/>
            </a:pPr>
            <a:endParaRPr lang="ru-RU" sz="16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 defTabSz="412750" hangingPunct="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Целевое использование кредита</a:t>
            </a:r>
          </a:p>
        </p:txBody>
      </p:sp>
      <p:sp>
        <p:nvSpPr>
          <p:cNvPr id="6" name="Кредит…">
            <a:extLst>
              <a:ext uri="{FF2B5EF4-FFF2-40B4-BE49-F238E27FC236}">
                <a16:creationId xmlns:a16="http://schemas.microsoft.com/office/drawing/2014/main" xmlns="" id="{6CC93682-A363-234B-BA9E-39947D862973}"/>
              </a:ext>
            </a:extLst>
          </p:cNvPr>
          <p:cNvSpPr txBox="1"/>
          <p:nvPr/>
        </p:nvSpPr>
        <p:spPr>
          <a:xfrm>
            <a:off x="1269844" y="1658022"/>
            <a:ext cx="4170707" cy="1128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412750" hangingPunct="0">
              <a:defRPr sz="7000" b="0"/>
            </a:pPr>
            <a:r>
              <a:rPr sz="35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Кредит</a:t>
            </a:r>
            <a:endParaRPr sz="35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2750" hangingPunct="0">
              <a:defRPr sz="7000"/>
            </a:pPr>
            <a:r>
              <a:rPr sz="35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«</a:t>
            </a:r>
            <a:r>
              <a:rPr sz="3500" b="1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</a:t>
            </a:r>
            <a:r>
              <a:rPr sz="35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3500" b="1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зарплату</a:t>
            </a:r>
            <a:r>
              <a:rPr sz="35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0%»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06FD085-E830-A147-AF86-7979EAE12B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94"/>
          <a:stretch/>
        </p:blipFill>
        <p:spPr>
          <a:xfrm>
            <a:off x="960398" y="3061065"/>
            <a:ext cx="4760178" cy="379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325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877DD5B3-ED83-EA49-87B4-7FFFCA445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79" y="420521"/>
            <a:ext cx="163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Линия">
            <a:extLst>
              <a:ext uri="{FF2B5EF4-FFF2-40B4-BE49-F238E27FC236}">
                <a16:creationId xmlns:a16="http://schemas.microsoft.com/office/drawing/2014/main" xmlns="" id="{4E58D5E4-A2A8-FB47-8986-4E1E8436FE17}"/>
              </a:ext>
            </a:extLst>
          </p:cNvPr>
          <p:cNvSpPr/>
          <p:nvPr/>
        </p:nvSpPr>
        <p:spPr>
          <a:xfrm>
            <a:off x="1301302" y="1182769"/>
            <a:ext cx="9915404" cy="1"/>
          </a:xfrm>
          <a:prstGeom prst="lin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2BE482A1-DAEC-9340-A0B4-F8F24C73725B}"/>
              </a:ext>
            </a:extLst>
          </p:cNvPr>
          <p:cNvSpPr txBox="1"/>
          <p:nvPr/>
        </p:nvSpPr>
        <p:spPr>
          <a:xfrm>
            <a:off x="6259004" y="1839462"/>
            <a:ext cx="5226424" cy="472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r>
              <a:rPr lang="ru-RU" sz="16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rPr>
              <a:t>Программа Правительства РФ на получение кредита на возобновление бизнеса под 2% годовых</a:t>
            </a:r>
          </a:p>
          <a:p>
            <a:endParaRPr lang="ru-RU" sz="16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rPr>
              <a:t>Государство погасит основной долг и проценты, если вы сохраните 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</a:rPr>
              <a:t>90% штата</a:t>
            </a: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rPr>
              <a:t>, или половину суммы, если сохраните 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</a:rPr>
              <a:t>не менее 80%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rPr>
              <a:t>Отсрочка платежей 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</a:rPr>
              <a:t>до 1 декабря 2020 года</a:t>
            </a: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rPr>
              <a:t>, при сохранении не менее 80% штата — 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</a:rPr>
              <a:t>до 1 апреля 2021 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rPr>
              <a:t>Ставка по кредиту — 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</a:rPr>
              <a:t>2% </a:t>
            </a: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rPr>
              <a:t>годовых на период отсрочки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rPr>
              <a:t>Для компаний из</a:t>
            </a:r>
            <a:r>
              <a:rPr lang="ru-RU" sz="1600" dirty="0"/>
              <a:t> </a:t>
            </a:r>
            <a:r>
              <a:rPr lang="ru-RU" sz="1600" dirty="0">
                <a:solidFill>
                  <a:srgbClr val="03A4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наиболее пострадавших отраслей</a:t>
            </a:r>
            <a:r>
              <a:rPr lang="ru-RU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или </a:t>
            </a:r>
            <a:r>
              <a:rPr lang="ru-RU" sz="1600" dirty="0">
                <a:solidFill>
                  <a:srgbClr val="03A4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этих сфер</a:t>
            </a:r>
            <a:r>
              <a:rPr lang="ru-RU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ведущих деятельность более одного года</a:t>
            </a:r>
          </a:p>
          <a:p>
            <a:pPr marL="285750" lvl="0" indent="-285750" defTabSz="412750" hangingPunct="0">
              <a:buFont typeface="Arial" panose="020B0604020202020204" pitchFamily="34" charset="0"/>
              <a:buChar char="•"/>
            </a:pPr>
            <a:endParaRPr lang="ru-RU" sz="16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Кредит…">
            <a:extLst>
              <a:ext uri="{FF2B5EF4-FFF2-40B4-BE49-F238E27FC236}">
                <a16:creationId xmlns:a16="http://schemas.microsoft.com/office/drawing/2014/main" xmlns="" id="{6CC93682-A363-234B-BA9E-39947D862973}"/>
              </a:ext>
            </a:extLst>
          </p:cNvPr>
          <p:cNvSpPr txBox="1"/>
          <p:nvPr/>
        </p:nvSpPr>
        <p:spPr>
          <a:xfrm>
            <a:off x="1269844" y="1658022"/>
            <a:ext cx="4640302" cy="1128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defRPr sz="7000" b="0"/>
            </a:pPr>
            <a:r>
              <a:rPr lang="ru-RU" sz="35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Кредит «</a:t>
            </a:r>
            <a:r>
              <a:rPr lang="ru-RU" sz="35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Господдержка 2%</a:t>
            </a:r>
            <a:r>
              <a:rPr lang="ru-RU" sz="35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EC6DC97-1714-D94D-9C20-A9549D4F1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059" y="2941652"/>
            <a:ext cx="4166374" cy="338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1813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877DD5B3-ED83-EA49-87B4-7FFFCA445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79" y="420521"/>
            <a:ext cx="163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Линия">
            <a:extLst>
              <a:ext uri="{FF2B5EF4-FFF2-40B4-BE49-F238E27FC236}">
                <a16:creationId xmlns:a16="http://schemas.microsoft.com/office/drawing/2014/main" xmlns="" id="{4E58D5E4-A2A8-FB47-8986-4E1E8436FE17}"/>
              </a:ext>
            </a:extLst>
          </p:cNvPr>
          <p:cNvSpPr/>
          <p:nvPr/>
        </p:nvSpPr>
        <p:spPr>
          <a:xfrm>
            <a:off x="1301302" y="1182769"/>
            <a:ext cx="9915404" cy="1"/>
          </a:xfrm>
          <a:prstGeom prst="lin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Реструктуризация кредитов для клиентов">
            <a:extLst>
              <a:ext uri="{FF2B5EF4-FFF2-40B4-BE49-F238E27FC236}">
                <a16:creationId xmlns:a16="http://schemas.microsoft.com/office/drawing/2014/main" xmlns="" id="{980010FF-2D71-0C45-9C1A-4D881A83F5C6}"/>
              </a:ext>
            </a:extLst>
          </p:cNvPr>
          <p:cNvSpPr txBox="1"/>
          <p:nvPr/>
        </p:nvSpPr>
        <p:spPr>
          <a:xfrm>
            <a:off x="3148148" y="786093"/>
            <a:ext cx="10772569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412750" hangingPunct="0">
              <a:defRPr sz="7000" b="0"/>
            </a:pPr>
            <a:r>
              <a:rPr lang="ru-RU" sz="16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Наиболее пострадавшие отрасли </a:t>
            </a:r>
            <a:r>
              <a:rPr lang="en-US" sz="16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COVID</a:t>
            </a:r>
            <a:r>
              <a:rPr lang="en" sz="16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-19*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xmlns="" id="{90CA0926-2646-3240-A592-B0018B0A7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0059048"/>
              </p:ext>
            </p:extLst>
          </p:nvPr>
        </p:nvGraphicFramePr>
        <p:xfrm>
          <a:off x="423746" y="1191377"/>
          <a:ext cx="11073162" cy="547576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025618">
                  <a:extLst>
                    <a:ext uri="{9D8B030D-6E8A-4147-A177-3AD203B41FA5}">
                      <a16:colId xmlns:a16="http://schemas.microsoft.com/office/drawing/2014/main" xmlns="" val="2915051890"/>
                    </a:ext>
                  </a:extLst>
                </a:gridCol>
                <a:gridCol w="4047544">
                  <a:extLst>
                    <a:ext uri="{9D8B030D-6E8A-4147-A177-3AD203B41FA5}">
                      <a16:colId xmlns:a16="http://schemas.microsoft.com/office/drawing/2014/main" xmlns="" val="329728176"/>
                    </a:ext>
                  </a:extLst>
                </a:gridCol>
              </a:tblGrid>
              <a:tr h="244685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i="0" dirty="0"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СФЕРА ДЕЯТЕЛЬНОСТИ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i="0" dirty="0"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КОД ОКВЭД 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19188898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Авиаперевозки, аэропортовая деятельность, автоперевозки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49.3, 49.4, 51.1, 51.21,  52.21.21, 52.23.1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3758771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b="0" i="0" dirty="0"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Культура, организация досуга и развлечений</a:t>
                      </a:r>
                    </a:p>
                  </a:txBody>
                  <a:tcPr marL="68580" marR="68580" marT="0" marB="0" anchor="ctr">
                    <a:solidFill>
                      <a:srgbClr val="03A49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solidFill>
                      <a:srgbClr val="03A49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4354658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b="0" i="0" dirty="0"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Физкультурно-оздоровительная деятельность и спорт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93</a:t>
                      </a:r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, 96.04, 86.90.4</a:t>
                      </a:r>
                      <a:endParaRPr lang="ru-RU" sz="9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12907557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b="0" i="0" dirty="0"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Деятельность туристических агентств и прочих организаций, предоставляющих услуги в сфере туризма</a:t>
                      </a:r>
                    </a:p>
                  </a:txBody>
                  <a:tcPr marL="68580" marR="68580" marT="0" marB="0" anchor="ctr">
                    <a:solidFill>
                      <a:srgbClr val="03A49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79</a:t>
                      </a:r>
                    </a:p>
                  </a:txBody>
                  <a:tcPr marL="68580" marR="68580" marT="0" marB="0" anchor="ctr">
                    <a:solidFill>
                      <a:srgbClr val="03A49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1442701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b="0" i="0"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Гостиничный бизнес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55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3687620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b="0" i="0" dirty="0"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Общественное питание</a:t>
                      </a:r>
                    </a:p>
                  </a:txBody>
                  <a:tcPr marL="68580" marR="68580" marT="0" marB="0" anchor="ctr">
                    <a:solidFill>
                      <a:srgbClr val="03A49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56</a:t>
                      </a:r>
                    </a:p>
                  </a:txBody>
                  <a:tcPr marL="68580" marR="68580" marT="0" marB="0" anchor="ctr">
                    <a:solidFill>
                      <a:srgbClr val="03A49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5401047"/>
                  </a:ext>
                </a:extLst>
              </a:tr>
              <a:tr h="3279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b="0" i="0" dirty="0"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Деятельность организаций дополнительного образования, негосударственных образовательных учреждений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85.41, 88.91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4566523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b="0" i="0" dirty="0"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Деятельность по организации конференций и выставок</a:t>
                      </a:r>
                    </a:p>
                  </a:txBody>
                  <a:tcPr marL="68580" marR="68580" marT="0" marB="0" anchor="ctr">
                    <a:lnB>
                      <a:noFill/>
                    </a:lnB>
                    <a:solidFill>
                      <a:srgbClr val="03A49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82.3</a:t>
                      </a:r>
                    </a:p>
                  </a:txBody>
                  <a:tcPr marL="68580" marR="68580" marT="0" marB="0" anchor="ctr">
                    <a:lnB>
                      <a:noFill/>
                    </a:lnB>
                    <a:solidFill>
                      <a:srgbClr val="03A49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3173244"/>
                  </a:ext>
                </a:extLst>
              </a:tr>
              <a:tr h="3279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Деятельность по предоставлению бытовых услуг населению (ремонт, стирка, химчистка, услуги парикмахерских и салонов красоты)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95, 96.01, 96.02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4225972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в области демонстрации кинофильмов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D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59.14</a:t>
                      </a:r>
                      <a:endParaRPr lang="ru-RU" sz="9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421760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в области здравоохранения. Стоматологическая практика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86.23</a:t>
                      </a:r>
                      <a:endParaRPr lang="ru-RU" sz="9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65146872"/>
                  </a:ext>
                </a:extLst>
              </a:tr>
              <a:tr h="360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cs typeface="Times New Roman" panose="02020603050405020304" pitchFamily="18" charset="0"/>
                        </a:rPr>
                        <a:t>Розничная торговля непродовольственными товарами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cs typeface="Times New Roman" panose="02020603050405020304" pitchFamily="18" charset="0"/>
                        </a:rPr>
                        <a:t>45.11.2,  45.11.3, 45.19.2, 45.19.3, 45.32, 45.40.2, 45.40.3, 47.4, 47.5,  47.6, 47.7, 47.82, 47.89</a:t>
                      </a:r>
                      <a:endParaRPr lang="ru-RU" sz="900" b="0" i="0" kern="1200" dirty="0">
                        <a:solidFill>
                          <a:srgbClr val="FF0000"/>
                        </a:solidFill>
                        <a:effectLst/>
                        <a:latin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3228250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cs typeface="Times New Roman" panose="02020603050405020304" pitchFamily="18" charset="0"/>
                        </a:rPr>
                        <a:t>Деятельность музеев и зоопарков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cs typeface="Times New Roman" panose="02020603050405020304" pitchFamily="18" charset="0"/>
                        </a:rPr>
                        <a:t>91.02 и 91.04.1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94487932"/>
                  </a:ext>
                </a:extLst>
              </a:tr>
              <a:tr h="3607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Times New Roman" panose="02020603050405020304" pitchFamily="18" charset="0"/>
                        </a:rPr>
                        <a:t>вступают в силу с 21.05.20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461736021"/>
                  </a:ext>
                </a:extLst>
              </a:tr>
              <a:tr h="3544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Times New Roman" panose="02020603050405020304" pitchFamily="18" charset="0"/>
                        </a:rPr>
                        <a:t>Производство изделий народных художественных промыслов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i="0" kern="120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32.99.8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6692567"/>
                  </a:ext>
                </a:extLst>
              </a:tr>
              <a:tr h="2272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Times New Roman" panose="02020603050405020304" pitchFamily="18" charset="0"/>
                        </a:rPr>
                        <a:t>Торговля розничная прочая в неспециализированных магазинах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i="0" kern="120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47.19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8010002"/>
                  </a:ext>
                </a:extLst>
              </a:tr>
              <a:tr h="3607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Times New Roman" panose="02020603050405020304" pitchFamily="18" charset="0"/>
                        </a:rPr>
                        <a:t>Деятельность по осуществлению торговли через автоматы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47.99.2</a:t>
                      </a:r>
                      <a:endParaRPr lang="ru-RU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0821860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429362D-25E0-7545-8C7A-DFA7CCB579AC}"/>
              </a:ext>
            </a:extLst>
          </p:cNvPr>
          <p:cNvSpPr txBox="1"/>
          <p:nvPr/>
        </p:nvSpPr>
        <p:spPr>
          <a:xfrm>
            <a:off x="6549251" y="93433"/>
            <a:ext cx="54256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prstClr val="black"/>
                </a:solidFill>
                <a:latin typeface="Helvetica" pitchFamily="2" charset="0"/>
                <a:ea typeface="Century Gothic" charset="0"/>
                <a:cs typeface="Century Gothic" charset="0"/>
              </a:rPr>
              <a:t>Утверждены Постановлением Правительства № 434 и Протоколом правительственной комиссии от 25.03.2020</a:t>
            </a:r>
          </a:p>
        </p:txBody>
      </p:sp>
      <p:sp>
        <p:nvSpPr>
          <p:cNvPr id="42" name="Прямоугольник">
            <a:extLst>
              <a:ext uri="{FF2B5EF4-FFF2-40B4-BE49-F238E27FC236}">
                <a16:creationId xmlns:a16="http://schemas.microsoft.com/office/drawing/2014/main" xmlns="" id="{C6DC11C6-1362-D245-A835-BCBA73BAD980}"/>
              </a:ext>
            </a:extLst>
          </p:cNvPr>
          <p:cNvSpPr/>
          <p:nvPr/>
        </p:nvSpPr>
        <p:spPr>
          <a:xfrm>
            <a:off x="6549251" y="84827"/>
            <a:ext cx="5425661" cy="430886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122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877DD5B3-ED83-EA49-87B4-7FFFCA445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79" y="420521"/>
            <a:ext cx="163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Линия">
            <a:extLst>
              <a:ext uri="{FF2B5EF4-FFF2-40B4-BE49-F238E27FC236}">
                <a16:creationId xmlns:a16="http://schemas.microsoft.com/office/drawing/2014/main" xmlns="" id="{4E58D5E4-A2A8-FB47-8986-4E1E8436FE17}"/>
              </a:ext>
            </a:extLst>
          </p:cNvPr>
          <p:cNvSpPr/>
          <p:nvPr/>
        </p:nvSpPr>
        <p:spPr>
          <a:xfrm>
            <a:off x="1301302" y="1182769"/>
            <a:ext cx="9915404" cy="1"/>
          </a:xfrm>
          <a:prstGeom prst="lin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Реструктуризация кредитов для клиентов">
            <a:extLst>
              <a:ext uri="{FF2B5EF4-FFF2-40B4-BE49-F238E27FC236}">
                <a16:creationId xmlns:a16="http://schemas.microsoft.com/office/drawing/2014/main" xmlns="" id="{980010FF-2D71-0C45-9C1A-4D881A83F5C6}"/>
              </a:ext>
            </a:extLst>
          </p:cNvPr>
          <p:cNvSpPr txBox="1"/>
          <p:nvPr/>
        </p:nvSpPr>
        <p:spPr>
          <a:xfrm>
            <a:off x="3148148" y="786093"/>
            <a:ext cx="10772569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r>
              <a:rPr lang="ru-RU" b="1" dirty="0"/>
              <a:t>Дополнительный перечень отраслей для получения кредита «Господдержка 2%»:</a:t>
            </a:r>
            <a:endParaRPr lang="ru-RU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1B71D752-76BB-7740-A7A7-C76895060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3032942"/>
              </p:ext>
            </p:extLst>
          </p:nvPr>
        </p:nvGraphicFramePr>
        <p:xfrm>
          <a:off x="423745" y="1360323"/>
          <a:ext cx="11073161" cy="521359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252427">
                  <a:extLst>
                    <a:ext uri="{9D8B030D-6E8A-4147-A177-3AD203B41FA5}">
                      <a16:colId xmlns:a16="http://schemas.microsoft.com/office/drawing/2014/main" xmlns="" val="2915051890"/>
                    </a:ext>
                  </a:extLst>
                </a:gridCol>
                <a:gridCol w="902825">
                  <a:extLst>
                    <a:ext uri="{9D8B030D-6E8A-4147-A177-3AD203B41FA5}">
                      <a16:colId xmlns:a16="http://schemas.microsoft.com/office/drawing/2014/main" xmlns="" val="329728176"/>
                    </a:ext>
                  </a:extLst>
                </a:gridCol>
                <a:gridCol w="4919241">
                  <a:extLst>
                    <a:ext uri="{9D8B030D-6E8A-4147-A177-3AD203B41FA5}">
                      <a16:colId xmlns:a16="http://schemas.microsoft.com/office/drawing/2014/main" xmlns="" val="4178520876"/>
                    </a:ext>
                  </a:extLst>
                </a:gridCol>
                <a:gridCol w="998668">
                  <a:extLst>
                    <a:ext uri="{9D8B030D-6E8A-4147-A177-3AD203B41FA5}">
                      <a16:colId xmlns:a16="http://schemas.microsoft.com/office/drawing/2014/main" xmlns="" val="3829491336"/>
                    </a:ext>
                  </a:extLst>
                </a:gridCol>
              </a:tblGrid>
              <a:tr h="244685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i="0" dirty="0"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СФЕРА ДЕЯТЕЛЬНОСТИ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i="0" dirty="0"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ОКВЭД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i="0" dirty="0"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СФЕРА ДЕЯТЕЛЬНОСТИ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i="0" dirty="0"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ОКВЭД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19188898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Производство мебели 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31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(Производство статуэток, рам для фотографий, картин, зеркал и прочих декоративных изделий из недрагоценных металлов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25.99.24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3758771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Производство одежды </a:t>
                      </a:r>
                      <a:endParaRPr lang="ru-RU" sz="1100" b="0" i="0" dirty="0"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03A49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14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3A49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Производство велосипедов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A49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30.92.1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A49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4354658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OpenSans"/>
                        </a:rPr>
                        <a:t>Производство текстильных изделий </a:t>
                      </a:r>
                      <a:endParaRPr lang="ru-RU" sz="1100" b="0" i="0" dirty="0"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OpenSans"/>
                        </a:rPr>
                        <a:t>13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Производство зонтов, тростей, пуговиц, кнопок, застежек-молний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32.99.3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12907557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OpenSans"/>
                        </a:rPr>
                        <a:t>Издание книг, периодических публикаций и другие виды издательской деятельности </a:t>
                      </a:r>
                      <a:endParaRPr lang="ru-RU" sz="1100" b="0" i="0" dirty="0"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03A49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OpenSans"/>
                        </a:rPr>
                        <a:t>58.1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3A49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Изготовление готовых металлических изделий хозяйственного назначения по индивидуальному заказу населения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A49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25.99.3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A49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1442701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OpenSans"/>
                        </a:rPr>
                        <a:t>Производство кожи и изделий из кожи </a:t>
                      </a:r>
                      <a:endParaRPr lang="ru-RU" sz="1100" b="0" i="0" dirty="0"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OpenSans"/>
                        </a:rPr>
                        <a:t>15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Производство предметов одежды и аксессуаров для нее, включая перчатки, из пластмасс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22.29.1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3687620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OpenSans"/>
                        </a:rPr>
                        <a:t>Производство ювелирных изделий, бижутерии и подобных товаров</a:t>
                      </a:r>
                      <a:endParaRPr lang="ru-RU" sz="1100" b="0" i="0" dirty="0">
                        <a:effectLst/>
                        <a:latin typeface="Helvetica" pitchFamily="2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0" marB="0" anchor="ctr">
                    <a:solidFill>
                      <a:srgbClr val="03A49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OpenSans"/>
                        </a:rPr>
                        <a:t>32.1</a:t>
                      </a:r>
                      <a:endParaRPr lang="ru-RU" sz="9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3A49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Производство инвалидных колясок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A49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30.92.2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A49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5401047"/>
                  </a:ext>
                </a:extLst>
              </a:tr>
              <a:tr h="3279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OpenSans"/>
                        </a:rPr>
                        <a:t>Производство парфюмерных и косметических средств </a:t>
                      </a:r>
                      <a:endParaRPr lang="ru-RU" sz="1100" b="0" i="0" dirty="0">
                        <a:effectLst/>
                        <a:latin typeface="Helvetica" pitchFamily="2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OpenSans"/>
                        </a:rPr>
                        <a:t> 20.42</a:t>
                      </a:r>
                      <a:endParaRPr lang="ru-RU" sz="9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Производство изделий для праздников, карнавалов или прочих изделий для увеселения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32.99.6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4566523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OpenSans"/>
                        </a:rPr>
                        <a:t>Производство бытовых электрических приборов </a:t>
                      </a:r>
                      <a:endParaRPr lang="ru-RU" sz="1100" b="0" i="0" dirty="0">
                        <a:effectLst/>
                        <a:latin typeface="Helvetica" pitchFamily="2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0" marB="0" anchor="ctr">
                    <a:lnB>
                      <a:noFill/>
                    </a:lnB>
                    <a:solidFill>
                      <a:srgbClr val="03A49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OpenSans"/>
                        </a:rPr>
                        <a:t>27.51</a:t>
                      </a:r>
                      <a:endParaRPr lang="ru-RU" sz="9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rgbClr val="03A49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Производство предметов одежды и ее аксессуаров из вулканизированной резины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A49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22.19.6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A49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3173244"/>
                  </a:ext>
                </a:extLst>
              </a:tr>
              <a:tr h="3279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OpenSans"/>
                        </a:rPr>
                        <a:t>Производство бытовой электроники 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OpenSans"/>
                        </a:rPr>
                        <a:t>26.4</a:t>
                      </a:r>
                      <a:endParaRPr lang="ru-RU" sz="9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Производство детских колясок и их частей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30.92.4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4225972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OpenSans"/>
                        </a:rPr>
                        <a:t>Производство металлических изделий для ванных комнат и кухни 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D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OpenSans"/>
                        </a:rPr>
                        <a:t>25.99.1</a:t>
                      </a:r>
                      <a:endParaRPr lang="ru-RU" sz="9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D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Производство столовой и кухонной посуды из стекла или хрусталя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D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23.13.3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421760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OpenSans"/>
                        </a:rPr>
                        <a:t>Производство игр и игрушек 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OpenSans"/>
                        </a:rPr>
                        <a:t>32.4</a:t>
                      </a:r>
                      <a:endParaRPr lang="ru-RU" sz="9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Производство украшений для интерьера и аналогичных изделий из стекла или хрусталя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23.13.5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65146872"/>
                  </a:ext>
                </a:extLst>
              </a:tr>
              <a:tr h="360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OpenSans"/>
                        </a:rPr>
                        <a:t>Производство изделий народных художественных промыслов 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OpenSans"/>
                        </a:rPr>
                        <a:t>32.99.8</a:t>
                      </a:r>
                      <a:endParaRPr lang="ru-RU" sz="900" b="0" i="0" kern="1200" dirty="0">
                        <a:solidFill>
                          <a:srgbClr val="FF0000"/>
                        </a:solidFill>
                        <a:effectLst/>
                        <a:latin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Производство фурнитуры из недрагоценных металлов для одежды, обуви, кожгалантереи и прочих изделий, в том числе крючков, пряжек, застежек, петелек, колечек, трубчатых и раздвоенных заклепок и др.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25.99.25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>
                        <a:solidFill>
                          <a:srgbClr val="000000"/>
                        </a:solidFill>
                        <a:latin typeface="OpenSans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3228250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OpenSans"/>
                        </a:rPr>
                        <a:t>Производство спортивных товаров 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OpenSans"/>
                        </a:rPr>
                        <a:t>32.3</a:t>
                      </a:r>
                      <a:endParaRPr lang="ru-RU" sz="9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Производство бытовых неэлектрических приборов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27.52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>
                        <a:solidFill>
                          <a:srgbClr val="000000"/>
                        </a:solidFill>
                        <a:latin typeface="OpenSans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94487932"/>
                  </a:ext>
                </a:extLst>
              </a:tr>
              <a:tr h="360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OpenSans"/>
                        </a:rPr>
                        <a:t>Производство хозяйственных и декоративных керамических изделий 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23.41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Производство часов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26.52</a:t>
                      </a:r>
                    </a:p>
                    <a:p>
                      <a:pPr algn="l"/>
                      <a:endParaRPr lang="ru-RU" sz="1100" kern="1200" dirty="0">
                        <a:solidFill>
                          <a:srgbClr val="000000"/>
                        </a:solidFill>
                        <a:latin typeface="OpenSans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1736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6238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877DD5B3-ED83-EA49-87B4-7FFFCA445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79" y="420521"/>
            <a:ext cx="163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Линия">
            <a:extLst>
              <a:ext uri="{FF2B5EF4-FFF2-40B4-BE49-F238E27FC236}">
                <a16:creationId xmlns:a16="http://schemas.microsoft.com/office/drawing/2014/main" xmlns="" id="{4E58D5E4-A2A8-FB47-8986-4E1E8436FE17}"/>
              </a:ext>
            </a:extLst>
          </p:cNvPr>
          <p:cNvSpPr/>
          <p:nvPr/>
        </p:nvSpPr>
        <p:spPr>
          <a:xfrm>
            <a:off x="1301302" y="1182769"/>
            <a:ext cx="9915404" cy="1"/>
          </a:xfrm>
          <a:prstGeom prst="lin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Реструктуризация кредитов для клиентов">
            <a:extLst>
              <a:ext uri="{FF2B5EF4-FFF2-40B4-BE49-F238E27FC236}">
                <a16:creationId xmlns:a16="http://schemas.microsoft.com/office/drawing/2014/main" xmlns="" id="{980010FF-2D71-0C45-9C1A-4D881A83F5C6}"/>
              </a:ext>
            </a:extLst>
          </p:cNvPr>
          <p:cNvSpPr txBox="1"/>
          <p:nvPr/>
        </p:nvSpPr>
        <p:spPr>
          <a:xfrm>
            <a:off x="1244691" y="1442605"/>
            <a:ext cx="8011851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412750" hangingPunct="0">
              <a:defRPr sz="7000" b="0"/>
            </a:pPr>
            <a:r>
              <a:rPr lang="ru-RU" sz="35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Приём платежей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D516F101-2C7E-FE4E-B8D7-EAD53981880D}"/>
              </a:ext>
            </a:extLst>
          </p:cNvPr>
          <p:cNvSpPr/>
          <p:nvPr/>
        </p:nvSpPr>
        <p:spPr>
          <a:xfrm>
            <a:off x="1198070" y="2314647"/>
            <a:ext cx="2649365" cy="2649365"/>
          </a:xfrm>
          <a:prstGeom prst="roundRect">
            <a:avLst/>
          </a:prstGeom>
          <a:solidFill>
            <a:srgbClr val="03A4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BE37C809-527A-5941-BE65-50F2319A0442}"/>
              </a:ext>
            </a:extLst>
          </p:cNvPr>
          <p:cNvSpPr/>
          <p:nvPr/>
        </p:nvSpPr>
        <p:spPr>
          <a:xfrm>
            <a:off x="1377277" y="2512149"/>
            <a:ext cx="2649365" cy="26493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EFC29722-7330-C14B-B3E5-52C9A2FCFACD}"/>
              </a:ext>
            </a:extLst>
          </p:cNvPr>
          <p:cNvSpPr txBox="1"/>
          <p:nvPr/>
        </p:nvSpPr>
        <p:spPr>
          <a:xfrm>
            <a:off x="1470405" y="2743050"/>
            <a:ext cx="2330995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b="1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Эквайринг</a:t>
            </a: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 и кассы</a:t>
            </a:r>
          </a:p>
        </p:txBody>
      </p:sp>
      <p:sp>
        <p:nvSpPr>
          <p:cNvPr id="29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2BE482A1-DAEC-9340-A0B4-F8F24C73725B}"/>
              </a:ext>
            </a:extLst>
          </p:cNvPr>
          <p:cNvSpPr txBox="1"/>
          <p:nvPr/>
        </p:nvSpPr>
        <p:spPr>
          <a:xfrm>
            <a:off x="1470405" y="2983840"/>
            <a:ext cx="2184207" cy="128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2000" b="1" kern="0" dirty="0">
                <a:solidFill>
                  <a:srgbClr val="262626"/>
                </a:solidFill>
                <a:latin typeface="Helvetica"/>
                <a:sym typeface="Helvetica Neue"/>
              </a:rPr>
              <a:t>Отмена сервисной платы за оборудование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24B4FC07-EDF4-0B4B-B8C2-2B18739B8432}"/>
              </a:ext>
            </a:extLst>
          </p:cNvPr>
          <p:cNvSpPr/>
          <p:nvPr/>
        </p:nvSpPr>
        <p:spPr>
          <a:xfrm>
            <a:off x="4697612" y="2314647"/>
            <a:ext cx="2649365" cy="2649365"/>
          </a:xfrm>
          <a:prstGeom prst="roundRect">
            <a:avLst/>
          </a:prstGeom>
          <a:solidFill>
            <a:srgbClr val="BD6A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68270869-9D6C-4C44-9E32-443BCFD9BAB5}"/>
              </a:ext>
            </a:extLst>
          </p:cNvPr>
          <p:cNvSpPr/>
          <p:nvPr/>
        </p:nvSpPr>
        <p:spPr>
          <a:xfrm>
            <a:off x="4876819" y="2512149"/>
            <a:ext cx="2649365" cy="26493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5E8ADB56-CBE7-C545-BF93-D7813C79DE23}"/>
              </a:ext>
            </a:extLst>
          </p:cNvPr>
          <p:cNvSpPr txBox="1"/>
          <p:nvPr/>
        </p:nvSpPr>
        <p:spPr>
          <a:xfrm>
            <a:off x="4909729" y="2743050"/>
            <a:ext cx="179376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Интернет-</a:t>
            </a:r>
            <a:r>
              <a:rPr lang="ru-RU" sz="1100" b="1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эквайринг</a:t>
            </a:r>
            <a:endParaRPr lang="ru-RU" sz="1100" b="1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"/>
            </a:endParaRPr>
          </a:p>
        </p:txBody>
      </p:sp>
      <p:sp>
        <p:nvSpPr>
          <p:cNvPr id="35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A9BD1E2B-7427-ED47-B143-0FD8F8B9CDDB}"/>
              </a:ext>
            </a:extLst>
          </p:cNvPr>
          <p:cNvSpPr txBox="1"/>
          <p:nvPr/>
        </p:nvSpPr>
        <p:spPr>
          <a:xfrm>
            <a:off x="4909729" y="4035725"/>
            <a:ext cx="2186262" cy="728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для ограниченного количества </a:t>
            </a:r>
            <a:r>
              <a:rPr lang="en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MCC (</a:t>
            </a: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наиболее пострадавшие отрасли) ставка по ИЭ снижена до 1%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807B323-B4FC-EA49-AFD1-0D622DDB39CA}"/>
              </a:ext>
            </a:extLst>
          </p:cNvPr>
          <p:cNvGrpSpPr/>
          <p:nvPr/>
        </p:nvGrpSpPr>
        <p:grpSpPr>
          <a:xfrm>
            <a:off x="2347685" y="4885207"/>
            <a:ext cx="583572" cy="549170"/>
            <a:chOff x="2414594" y="4841252"/>
            <a:chExt cx="583572" cy="549170"/>
          </a:xfrm>
        </p:grpSpPr>
        <p:sp>
          <p:nvSpPr>
            <p:cNvPr id="60" name="Скругленный прямоугольник 59">
              <a:hlinkClick r:id="rId3"/>
              <a:extLst>
                <a:ext uri="{FF2B5EF4-FFF2-40B4-BE49-F238E27FC236}">
                  <a16:creationId xmlns:a16="http://schemas.microsoft.com/office/drawing/2014/main" xmlns="" id="{33AF17DA-9215-EC4B-AE76-4979CC79156E}"/>
                </a:ext>
              </a:extLst>
            </p:cNvPr>
            <p:cNvSpPr/>
            <p:nvPr/>
          </p:nvSpPr>
          <p:spPr>
            <a:xfrm>
              <a:off x="2414594" y="4841252"/>
              <a:ext cx="583572" cy="549170"/>
            </a:xfrm>
            <a:prstGeom prst="roundRect">
              <a:avLst>
                <a:gd name="adj" fmla="val 50000"/>
              </a:avLst>
            </a:prstGeom>
            <a:solidFill>
              <a:srgbClr val="03A4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pic>
          <p:nvPicPr>
            <p:cNvPr id="11" name="Рисунок 10">
              <a:hlinkClick r:id="rId3"/>
              <a:extLst>
                <a:ext uri="{FF2B5EF4-FFF2-40B4-BE49-F238E27FC236}">
                  <a16:creationId xmlns:a16="http://schemas.microsoft.com/office/drawing/2014/main" xmlns="" id="{39EC034C-1EB0-1B44-87C6-18B87B6F5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5312" y="4917677"/>
              <a:ext cx="262259" cy="377857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BAADF650-BA53-D14A-989E-3A2AC6B664A7}"/>
              </a:ext>
            </a:extLst>
          </p:cNvPr>
          <p:cNvGrpSpPr/>
          <p:nvPr/>
        </p:nvGrpSpPr>
        <p:grpSpPr>
          <a:xfrm>
            <a:off x="5873310" y="4885207"/>
            <a:ext cx="583572" cy="549170"/>
            <a:chOff x="2414594" y="4841252"/>
            <a:chExt cx="583572" cy="549170"/>
          </a:xfrm>
        </p:grpSpPr>
        <p:sp>
          <p:nvSpPr>
            <p:cNvPr id="63" name="Скругленный прямоугольник 62">
              <a:hlinkClick r:id="rId5"/>
              <a:extLst>
                <a:ext uri="{FF2B5EF4-FFF2-40B4-BE49-F238E27FC236}">
                  <a16:creationId xmlns:a16="http://schemas.microsoft.com/office/drawing/2014/main" xmlns="" id="{C3AC40BB-E55C-C54B-9B9A-C05BEDA399D9}"/>
                </a:ext>
              </a:extLst>
            </p:cNvPr>
            <p:cNvSpPr/>
            <p:nvPr/>
          </p:nvSpPr>
          <p:spPr>
            <a:xfrm>
              <a:off x="2414594" y="4841252"/>
              <a:ext cx="583572" cy="549170"/>
            </a:xfrm>
            <a:prstGeom prst="roundRect">
              <a:avLst>
                <a:gd name="adj" fmla="val 50000"/>
              </a:avLst>
            </a:prstGeom>
            <a:solidFill>
              <a:srgbClr val="BD6AF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pic>
          <p:nvPicPr>
            <p:cNvPr id="64" name="Рисунок 63">
              <a:hlinkClick r:id="rId5"/>
              <a:extLst>
                <a:ext uri="{FF2B5EF4-FFF2-40B4-BE49-F238E27FC236}">
                  <a16:creationId xmlns:a16="http://schemas.microsoft.com/office/drawing/2014/main" xmlns="" id="{868F74BE-C5CB-6242-A510-EF690E7BC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5312" y="4917677"/>
              <a:ext cx="262259" cy="377857"/>
            </a:xfrm>
            <a:prstGeom prst="rect">
              <a:avLst/>
            </a:prstGeom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DE9D1E3-6B33-9445-8F12-D125BDC1B6EF}"/>
              </a:ext>
            </a:extLst>
          </p:cNvPr>
          <p:cNvSpPr/>
          <p:nvPr/>
        </p:nvSpPr>
        <p:spPr>
          <a:xfrm>
            <a:off x="1470405" y="4207344"/>
            <a:ext cx="23910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12750" hangingPunct="0"/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 терминалам, кассам и смарт-терминалам за март, апрель и май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ED3E814-9742-684A-B535-717E67269222}"/>
              </a:ext>
            </a:extLst>
          </p:cNvPr>
          <p:cNvSpPr/>
          <p:nvPr/>
        </p:nvSpPr>
        <p:spPr>
          <a:xfrm>
            <a:off x="4909729" y="3029951"/>
            <a:ext cx="2755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>
                <a:solidFill>
                  <a:srgbClr val="262626"/>
                </a:solidFill>
                <a:latin typeface="Helvetica"/>
              </a:rPr>
              <a:t>Снижена комиссия по интернет-</a:t>
            </a:r>
            <a:r>
              <a:rPr lang="ru-RU" sz="2000" b="1" kern="0" dirty="0" err="1">
                <a:solidFill>
                  <a:srgbClr val="262626"/>
                </a:solidFill>
                <a:latin typeface="Helvetica"/>
              </a:rPr>
              <a:t>эквайрингу</a:t>
            </a:r>
            <a:endParaRPr lang="ru-RU" sz="2000" b="1" kern="0" dirty="0">
              <a:solidFill>
                <a:srgbClr val="262626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404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877DD5B3-ED83-EA49-87B4-7FFFCA445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79" y="420521"/>
            <a:ext cx="163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Линия">
            <a:extLst>
              <a:ext uri="{FF2B5EF4-FFF2-40B4-BE49-F238E27FC236}">
                <a16:creationId xmlns:a16="http://schemas.microsoft.com/office/drawing/2014/main" xmlns="" id="{4E58D5E4-A2A8-FB47-8986-4E1E8436FE17}"/>
              </a:ext>
            </a:extLst>
          </p:cNvPr>
          <p:cNvSpPr/>
          <p:nvPr/>
        </p:nvSpPr>
        <p:spPr>
          <a:xfrm>
            <a:off x="1301302" y="1182769"/>
            <a:ext cx="9915404" cy="1"/>
          </a:xfrm>
          <a:prstGeom prst="lin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Реструктуризация кредитов для клиентов">
            <a:extLst>
              <a:ext uri="{FF2B5EF4-FFF2-40B4-BE49-F238E27FC236}">
                <a16:creationId xmlns:a16="http://schemas.microsoft.com/office/drawing/2014/main" xmlns="" id="{980010FF-2D71-0C45-9C1A-4D881A83F5C6}"/>
              </a:ext>
            </a:extLst>
          </p:cNvPr>
          <p:cNvSpPr txBox="1"/>
          <p:nvPr/>
        </p:nvSpPr>
        <p:spPr>
          <a:xfrm>
            <a:off x="1244691" y="1442605"/>
            <a:ext cx="8011851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412750" hangingPunct="0">
              <a:defRPr sz="7000" b="0"/>
            </a:pPr>
            <a:r>
              <a:rPr lang="ru-RU" sz="35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Расчётно-кассовое обслуживание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D516F101-2C7E-FE4E-B8D7-EAD53981880D}"/>
              </a:ext>
            </a:extLst>
          </p:cNvPr>
          <p:cNvSpPr/>
          <p:nvPr/>
        </p:nvSpPr>
        <p:spPr>
          <a:xfrm>
            <a:off x="1264979" y="2350695"/>
            <a:ext cx="2649365" cy="2649365"/>
          </a:xfrm>
          <a:prstGeom prst="roundRect">
            <a:avLst/>
          </a:prstGeom>
          <a:solidFill>
            <a:srgbClr val="03A4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BE37C809-527A-5941-BE65-50F2319A0442}"/>
              </a:ext>
            </a:extLst>
          </p:cNvPr>
          <p:cNvSpPr/>
          <p:nvPr/>
        </p:nvSpPr>
        <p:spPr>
          <a:xfrm>
            <a:off x="1444186" y="2548197"/>
            <a:ext cx="2649365" cy="26493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24B4FC07-EDF4-0B4B-B8C2-2B18739B8432}"/>
              </a:ext>
            </a:extLst>
          </p:cNvPr>
          <p:cNvSpPr/>
          <p:nvPr/>
        </p:nvSpPr>
        <p:spPr>
          <a:xfrm>
            <a:off x="4764521" y="2350695"/>
            <a:ext cx="2649365" cy="2649365"/>
          </a:xfrm>
          <a:prstGeom prst="roundRect">
            <a:avLst/>
          </a:prstGeom>
          <a:solidFill>
            <a:srgbClr val="BD6A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68270869-9D6C-4C44-9E32-443BCFD9BAB5}"/>
              </a:ext>
            </a:extLst>
          </p:cNvPr>
          <p:cNvSpPr/>
          <p:nvPr/>
        </p:nvSpPr>
        <p:spPr>
          <a:xfrm>
            <a:off x="4943728" y="2548197"/>
            <a:ext cx="2649365" cy="26493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E200CC95-38D4-BE4B-871B-B5A827C2D8CF}"/>
              </a:ext>
            </a:extLst>
          </p:cNvPr>
          <p:cNvSpPr txBox="1"/>
          <p:nvPr/>
        </p:nvSpPr>
        <p:spPr>
          <a:xfrm>
            <a:off x="1573753" y="2769758"/>
            <a:ext cx="2006048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Пакеты услуг</a:t>
            </a:r>
          </a:p>
        </p:txBody>
      </p:sp>
      <p:sp>
        <p:nvSpPr>
          <p:cNvPr id="44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5162DDD9-03FD-2045-8C9B-F22F72C7322B}"/>
              </a:ext>
            </a:extLst>
          </p:cNvPr>
          <p:cNvSpPr txBox="1"/>
          <p:nvPr/>
        </p:nvSpPr>
        <p:spPr>
          <a:xfrm>
            <a:off x="1573753" y="4072322"/>
            <a:ext cx="2330520" cy="728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ПУ ХВ, АР или УС за 1 рубль в течение двух месяцев для новых клиентов, открывающих первый счет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xmlns="" id="{617F1794-BBB1-1440-97A2-7DB63EE192C5}"/>
              </a:ext>
            </a:extLst>
          </p:cNvPr>
          <p:cNvGrpSpPr/>
          <p:nvPr/>
        </p:nvGrpSpPr>
        <p:grpSpPr>
          <a:xfrm>
            <a:off x="2428495" y="4911915"/>
            <a:ext cx="583572" cy="549170"/>
            <a:chOff x="2414594" y="4841252"/>
            <a:chExt cx="583572" cy="549170"/>
          </a:xfrm>
        </p:grpSpPr>
        <p:sp>
          <p:nvSpPr>
            <p:cNvPr id="66" name="Скругленный прямоугольник 65">
              <a:hlinkClick r:id="rId3"/>
              <a:extLst>
                <a:ext uri="{FF2B5EF4-FFF2-40B4-BE49-F238E27FC236}">
                  <a16:creationId xmlns:a16="http://schemas.microsoft.com/office/drawing/2014/main" xmlns="" id="{029A4325-51DA-6D43-975F-986651EB12F3}"/>
                </a:ext>
              </a:extLst>
            </p:cNvPr>
            <p:cNvSpPr/>
            <p:nvPr/>
          </p:nvSpPr>
          <p:spPr>
            <a:xfrm>
              <a:off x="2414594" y="4841252"/>
              <a:ext cx="583572" cy="549170"/>
            </a:xfrm>
            <a:prstGeom prst="roundRect">
              <a:avLst>
                <a:gd name="adj" fmla="val 50000"/>
              </a:avLst>
            </a:prstGeom>
            <a:solidFill>
              <a:srgbClr val="03A4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pic>
          <p:nvPicPr>
            <p:cNvPr id="67" name="Рисунок 66">
              <a:hlinkClick r:id="rId3"/>
              <a:extLst>
                <a:ext uri="{FF2B5EF4-FFF2-40B4-BE49-F238E27FC236}">
                  <a16:creationId xmlns:a16="http://schemas.microsoft.com/office/drawing/2014/main" xmlns="" id="{7D16B232-C9DC-344C-B5C7-5EA94DB9B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5312" y="4917677"/>
              <a:ext cx="262259" cy="377857"/>
            </a:xfrm>
            <a:prstGeom prst="rect">
              <a:avLst/>
            </a:prstGeom>
          </p:spPr>
        </p:pic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B1E39D8-F35D-AF40-B9D0-B245BD528D62}"/>
              </a:ext>
            </a:extLst>
          </p:cNvPr>
          <p:cNvSpPr/>
          <p:nvPr/>
        </p:nvSpPr>
        <p:spPr>
          <a:xfrm>
            <a:off x="1573753" y="3066756"/>
            <a:ext cx="26275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>
                <a:solidFill>
                  <a:srgbClr val="262626"/>
                </a:solidFill>
                <a:latin typeface="Helvetica"/>
              </a:rPr>
              <a:t>Антикризисный счёт и пакеты услуг за 1 рубль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29F7DEC-983B-D341-B793-CEA540C71C11}"/>
              </a:ext>
            </a:extLst>
          </p:cNvPr>
          <p:cNvSpPr/>
          <p:nvPr/>
        </p:nvSpPr>
        <p:spPr>
          <a:xfrm>
            <a:off x="5051515" y="2984815"/>
            <a:ext cx="25069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>
                <a:solidFill>
                  <a:srgbClr val="262626"/>
                </a:solidFill>
                <a:latin typeface="Helvetica"/>
              </a:rPr>
              <a:t>Отмена комиссии по всем Пакетам услуг </a:t>
            </a:r>
          </a:p>
        </p:txBody>
      </p:sp>
      <p:sp>
        <p:nvSpPr>
          <p:cNvPr id="36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52B14EEF-3FBF-174D-A301-FD6AC21AA0F2}"/>
              </a:ext>
            </a:extLst>
          </p:cNvPr>
          <p:cNvSpPr txBox="1"/>
          <p:nvPr/>
        </p:nvSpPr>
        <p:spPr>
          <a:xfrm>
            <a:off x="5051515" y="2787313"/>
            <a:ext cx="2006048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Пакеты услуг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5D5262E-140B-D543-828B-6CA44E650CD3}"/>
              </a:ext>
            </a:extLst>
          </p:cNvPr>
          <p:cNvSpPr/>
          <p:nvPr/>
        </p:nvSpPr>
        <p:spPr>
          <a:xfrm>
            <a:off x="5051515" y="3897308"/>
            <a:ext cx="25415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5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rPr>
              <a:t>если нет движения по счёту</a:t>
            </a:r>
          </a:p>
          <a:p>
            <a:endParaRPr lang="ru-RU" b="1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66C5E09D-CB04-C849-9E00-B6A4C42E8B30}"/>
              </a:ext>
            </a:extLst>
          </p:cNvPr>
          <p:cNvGrpSpPr/>
          <p:nvPr/>
        </p:nvGrpSpPr>
        <p:grpSpPr>
          <a:xfrm>
            <a:off x="5967218" y="4911915"/>
            <a:ext cx="583572" cy="549170"/>
            <a:chOff x="2414594" y="4841252"/>
            <a:chExt cx="583572" cy="549170"/>
          </a:xfrm>
          <a:solidFill>
            <a:srgbClr val="BD6AF3"/>
          </a:solidFill>
        </p:grpSpPr>
        <p:sp>
          <p:nvSpPr>
            <p:cNvPr id="19" name="Скругленный прямоугольник 18">
              <a:hlinkClick r:id="rId3"/>
              <a:extLst>
                <a:ext uri="{FF2B5EF4-FFF2-40B4-BE49-F238E27FC236}">
                  <a16:creationId xmlns:a16="http://schemas.microsoft.com/office/drawing/2014/main" xmlns="" id="{5E333F85-1A76-F643-B8A5-CE86619CE108}"/>
                </a:ext>
              </a:extLst>
            </p:cNvPr>
            <p:cNvSpPr/>
            <p:nvPr/>
          </p:nvSpPr>
          <p:spPr>
            <a:xfrm>
              <a:off x="2414594" y="4841252"/>
              <a:ext cx="583572" cy="54917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pic>
          <p:nvPicPr>
            <p:cNvPr id="23" name="Рисунок 22">
              <a:hlinkClick r:id="rId3"/>
              <a:extLst>
                <a:ext uri="{FF2B5EF4-FFF2-40B4-BE49-F238E27FC236}">
                  <a16:creationId xmlns:a16="http://schemas.microsoft.com/office/drawing/2014/main" xmlns="" id="{F33E8C81-549E-AE47-A1F1-4993D3273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5312" y="4917677"/>
              <a:ext cx="262259" cy="37785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xmlns="" val="3250751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877DD5B3-ED83-EA49-87B4-7FFFCA445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79" y="420521"/>
            <a:ext cx="163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Линия">
            <a:extLst>
              <a:ext uri="{FF2B5EF4-FFF2-40B4-BE49-F238E27FC236}">
                <a16:creationId xmlns:a16="http://schemas.microsoft.com/office/drawing/2014/main" xmlns="" id="{4E58D5E4-A2A8-FB47-8986-4E1E8436FE17}"/>
              </a:ext>
            </a:extLst>
          </p:cNvPr>
          <p:cNvSpPr/>
          <p:nvPr/>
        </p:nvSpPr>
        <p:spPr>
          <a:xfrm>
            <a:off x="1301302" y="1182769"/>
            <a:ext cx="9915404" cy="1"/>
          </a:xfrm>
          <a:prstGeom prst="lin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Реструктуризация кредитов для клиентов">
            <a:extLst>
              <a:ext uri="{FF2B5EF4-FFF2-40B4-BE49-F238E27FC236}">
                <a16:creationId xmlns:a16="http://schemas.microsoft.com/office/drawing/2014/main" xmlns="" id="{980010FF-2D71-0C45-9C1A-4D881A83F5C6}"/>
              </a:ext>
            </a:extLst>
          </p:cNvPr>
          <p:cNvSpPr txBox="1"/>
          <p:nvPr/>
        </p:nvSpPr>
        <p:spPr>
          <a:xfrm>
            <a:off x="1244691" y="1442605"/>
            <a:ext cx="8011851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/>
            </a:pPr>
            <a:r>
              <a:rPr kumimoji="0" lang="ru-RU" sz="3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Страхование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D516F101-2C7E-FE4E-B8D7-EAD53981880D}"/>
              </a:ext>
            </a:extLst>
          </p:cNvPr>
          <p:cNvSpPr/>
          <p:nvPr/>
        </p:nvSpPr>
        <p:spPr>
          <a:xfrm>
            <a:off x="1264979" y="2350695"/>
            <a:ext cx="2649365" cy="3005110"/>
          </a:xfrm>
          <a:prstGeom prst="roundRect">
            <a:avLst/>
          </a:prstGeom>
          <a:solidFill>
            <a:srgbClr val="03A4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BE37C809-527A-5941-BE65-50F2319A0442}"/>
              </a:ext>
            </a:extLst>
          </p:cNvPr>
          <p:cNvSpPr/>
          <p:nvPr/>
        </p:nvSpPr>
        <p:spPr>
          <a:xfrm>
            <a:off x="1444186" y="2548197"/>
            <a:ext cx="2649365" cy="30051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EFC29722-7330-C14B-B3E5-52C9A2FCFACD}"/>
              </a:ext>
            </a:extLst>
          </p:cNvPr>
          <p:cNvSpPr txBox="1"/>
          <p:nvPr/>
        </p:nvSpPr>
        <p:spPr>
          <a:xfrm>
            <a:off x="1493270" y="2792694"/>
            <a:ext cx="2330995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Страхование залогов</a:t>
            </a:r>
          </a:p>
        </p:txBody>
      </p:sp>
      <p:sp>
        <p:nvSpPr>
          <p:cNvPr id="29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2BE482A1-DAEC-9340-A0B4-F8F24C73725B}"/>
              </a:ext>
            </a:extLst>
          </p:cNvPr>
          <p:cNvSpPr txBox="1"/>
          <p:nvPr/>
        </p:nvSpPr>
        <p:spPr>
          <a:xfrm>
            <a:off x="1493270" y="3990566"/>
            <a:ext cx="2418430" cy="897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если клиенту одобрили реструкторизацию и у него есть залог, то есть возможность оформить страхование залога с рассрочкой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24B4FC07-EDF4-0B4B-B8C2-2B18739B8432}"/>
              </a:ext>
            </a:extLst>
          </p:cNvPr>
          <p:cNvSpPr/>
          <p:nvPr/>
        </p:nvSpPr>
        <p:spPr>
          <a:xfrm>
            <a:off x="4764521" y="2350695"/>
            <a:ext cx="3482820" cy="3005110"/>
          </a:xfrm>
          <a:prstGeom prst="roundRect">
            <a:avLst/>
          </a:prstGeom>
          <a:solidFill>
            <a:srgbClr val="BD6A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68270869-9D6C-4C44-9E32-443BCFD9BAB5}"/>
              </a:ext>
            </a:extLst>
          </p:cNvPr>
          <p:cNvSpPr/>
          <p:nvPr/>
        </p:nvSpPr>
        <p:spPr>
          <a:xfrm>
            <a:off x="4943728" y="2548197"/>
            <a:ext cx="3482820" cy="30051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5E8ADB56-CBE7-C545-BF93-D7813C79DE23}"/>
              </a:ext>
            </a:extLst>
          </p:cNvPr>
          <p:cNvSpPr txBox="1"/>
          <p:nvPr/>
        </p:nvSpPr>
        <p:spPr>
          <a:xfrm>
            <a:off x="5124087" y="2792694"/>
            <a:ext cx="179376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Сбереги себя</a:t>
            </a:r>
          </a:p>
        </p:txBody>
      </p:sp>
      <p:sp>
        <p:nvSpPr>
          <p:cNvPr id="35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A9BD1E2B-7427-ED47-B143-0FD8F8B9CDDB}"/>
              </a:ext>
            </a:extLst>
          </p:cNvPr>
          <p:cNvSpPr txBox="1"/>
          <p:nvPr/>
        </p:nvSpPr>
        <p:spPr>
          <a:xfrm>
            <a:off x="5124087" y="3910987"/>
            <a:ext cx="3302461" cy="1236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госпитализация, анализ на </a:t>
            </a:r>
            <a:r>
              <a:rPr lang="en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Covid-19,</a:t>
            </a: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проведение лабораторных исследований по 120 самым популярным анализам, медицинские консультации (очные и дистанционные), инструментальные обследования, и единовременные выплаты в случае госпитализации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D1F442C-2274-CF46-BAF0-66079A84E42B}"/>
              </a:ext>
            </a:extLst>
          </p:cNvPr>
          <p:cNvSpPr/>
          <p:nvPr/>
        </p:nvSpPr>
        <p:spPr>
          <a:xfrm>
            <a:off x="1493270" y="3027253"/>
            <a:ext cx="2690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>
                <a:solidFill>
                  <a:srgbClr val="262626"/>
                </a:solidFill>
                <a:latin typeface="Helvetica"/>
              </a:rPr>
              <a:t>Рассрочка платежа при пролонгации полиса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4FB7F3D-CCE2-2348-853B-409E3880258D}"/>
              </a:ext>
            </a:extLst>
          </p:cNvPr>
          <p:cNvSpPr/>
          <p:nvPr/>
        </p:nvSpPr>
        <p:spPr>
          <a:xfrm>
            <a:off x="5124087" y="2974903"/>
            <a:ext cx="30262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>
                <a:solidFill>
                  <a:srgbClr val="262626"/>
                </a:solidFill>
                <a:latin typeface="Helvetica"/>
              </a:rPr>
              <a:t>Страхование и диагностирование COVID-19</a:t>
            </a:r>
          </a:p>
        </p:txBody>
      </p:sp>
    </p:spTree>
    <p:extLst>
      <p:ext uri="{BB962C8B-B14F-4D97-AF65-F5344CB8AC3E}">
        <p14:creationId xmlns:p14="http://schemas.microsoft.com/office/powerpoint/2010/main" xmlns="" val="4202054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Изображение" descr="Изображение">
            <a:extLst>
              <a:ext uri="{FF2B5EF4-FFF2-40B4-BE49-F238E27FC236}">
                <a16:creationId xmlns:a16="http://schemas.microsoft.com/office/drawing/2014/main" xmlns="" id="{C788C8E4-6D30-B646-A889-435D14928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79" y="420521"/>
            <a:ext cx="163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Линия">
            <a:extLst>
              <a:ext uri="{FF2B5EF4-FFF2-40B4-BE49-F238E27FC236}">
                <a16:creationId xmlns:a16="http://schemas.microsoft.com/office/drawing/2014/main" xmlns="" id="{9132F815-CCBC-0B4F-B046-5925D5559193}"/>
              </a:ext>
            </a:extLst>
          </p:cNvPr>
          <p:cNvSpPr/>
          <p:nvPr/>
        </p:nvSpPr>
        <p:spPr>
          <a:xfrm>
            <a:off x="1301302" y="1182769"/>
            <a:ext cx="9915404" cy="1"/>
          </a:xfrm>
          <a:prstGeom prst="lin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Реструктуризация кредитов для клиентов">
            <a:extLst>
              <a:ext uri="{FF2B5EF4-FFF2-40B4-BE49-F238E27FC236}">
                <a16:creationId xmlns:a16="http://schemas.microsoft.com/office/drawing/2014/main" xmlns="" id="{563AFB65-2ACF-2441-8E8F-1F63DFFD9D1B}"/>
              </a:ext>
            </a:extLst>
          </p:cNvPr>
          <p:cNvSpPr txBox="1"/>
          <p:nvPr/>
        </p:nvSpPr>
        <p:spPr>
          <a:xfrm>
            <a:off x="1244691" y="1442605"/>
            <a:ext cx="7912957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/>
            </a:pPr>
            <a:r>
              <a:rPr kumimoji="0" lang="ru-RU" sz="3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Экосистема</a:t>
            </a:r>
          </a:p>
        </p:txBody>
      </p:sp>
      <p:sp>
        <p:nvSpPr>
          <p:cNvPr id="26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D9CFF6FB-D5D7-6A4F-A212-390930B3A91A}"/>
              </a:ext>
            </a:extLst>
          </p:cNvPr>
          <p:cNvSpPr txBox="1"/>
          <p:nvPr/>
        </p:nvSpPr>
        <p:spPr>
          <a:xfrm>
            <a:off x="1574595" y="2138572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" sz="11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DocDoc</a:t>
            </a:r>
            <a:r>
              <a:rPr lang="en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 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Телемедицина</a:t>
            </a:r>
          </a:p>
        </p:txBody>
      </p:sp>
      <p:sp>
        <p:nvSpPr>
          <p:cNvPr id="27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8F0FCF66-42A2-F249-9CC0-F5CC50E01C4F}"/>
              </a:ext>
            </a:extLst>
          </p:cNvPr>
          <p:cNvSpPr txBox="1"/>
          <p:nvPr/>
        </p:nvSpPr>
        <p:spPr>
          <a:xfrm>
            <a:off x="1574595" y="2313498"/>
            <a:ext cx="9506283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600" kern="0" dirty="0">
                <a:solidFill>
                  <a:srgbClr val="03A49A"/>
                </a:solidFill>
                <a:latin typeface="Helvetica"/>
                <a:sym typeface="Helvetica Neue"/>
              </a:rPr>
              <a:t>Бесплатные консультации терапевта и психолога по вопросам </a:t>
            </a:r>
            <a:r>
              <a:rPr lang="en" sz="1600" kern="0" dirty="0">
                <a:solidFill>
                  <a:srgbClr val="03A49A"/>
                </a:solidFill>
                <a:latin typeface="Helvetica"/>
                <a:sym typeface="Helvetica Neue"/>
              </a:rPr>
              <a:t>COVID-19 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3EC0CDF1-04B5-8740-915B-E211EF2AD7AD}"/>
              </a:ext>
            </a:extLst>
          </p:cNvPr>
          <p:cNvGrpSpPr/>
          <p:nvPr/>
        </p:nvGrpSpPr>
        <p:grpSpPr>
          <a:xfrm>
            <a:off x="1286119" y="2173766"/>
            <a:ext cx="221570" cy="221570"/>
            <a:chOff x="828531" y="5659562"/>
            <a:chExt cx="347666" cy="347666"/>
          </a:xfrm>
        </p:grpSpPr>
        <p:pic>
          <p:nvPicPr>
            <p:cNvPr id="29" name="Рисунок 28">
              <a:hlinkClick r:id="rId3"/>
              <a:extLst>
                <a:ext uri="{FF2B5EF4-FFF2-40B4-BE49-F238E27FC236}">
                  <a16:creationId xmlns:a16="http://schemas.microsoft.com/office/drawing/2014/main" xmlns="" id="{BDF4496B-620C-BE4B-B765-0ADF50B1B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30" name="Скругленный прямоугольник 29">
              <a:hlinkClick r:id="rId5"/>
              <a:extLst>
                <a:ext uri="{FF2B5EF4-FFF2-40B4-BE49-F238E27FC236}">
                  <a16:creationId xmlns:a16="http://schemas.microsoft.com/office/drawing/2014/main" xmlns="" id="{EBA98ECA-9E83-2846-AA41-6A6F8633CF86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E645F7EC-A022-5E48-A4DF-007090F55A0F}"/>
              </a:ext>
            </a:extLst>
          </p:cNvPr>
          <p:cNvSpPr txBox="1"/>
          <p:nvPr/>
        </p:nvSpPr>
        <p:spPr>
          <a:xfrm>
            <a:off x="1574595" y="2703348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" sz="11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DocDoc</a:t>
            </a:r>
            <a:r>
              <a:rPr lang="en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 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Телемедицина</a:t>
            </a:r>
          </a:p>
        </p:txBody>
      </p:sp>
      <p:sp>
        <p:nvSpPr>
          <p:cNvPr id="39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18CF847C-95DC-9E4C-A406-DF933551A75C}"/>
              </a:ext>
            </a:extLst>
          </p:cNvPr>
          <p:cNvSpPr txBox="1"/>
          <p:nvPr/>
        </p:nvSpPr>
        <p:spPr>
          <a:xfrm>
            <a:off x="1574595" y="2866611"/>
            <a:ext cx="9506283" cy="4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600" kern="0" dirty="0">
                <a:solidFill>
                  <a:srgbClr val="03A49A"/>
                </a:solidFill>
                <a:latin typeface="Helvetica"/>
                <a:sym typeface="Helvetica Neue"/>
              </a:rPr>
              <a:t>Тестирование на </a:t>
            </a:r>
            <a:r>
              <a:rPr lang="en" sz="1600" kern="0" dirty="0">
                <a:solidFill>
                  <a:srgbClr val="03A49A"/>
                </a:solidFill>
                <a:latin typeface="Helvetica"/>
                <a:sym typeface="Helvetica Neue"/>
              </a:rPr>
              <a:t>COVID-19 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сотрудников организаций, не ушедших в режим самоизоляции. </a:t>
            </a:r>
          </a:p>
          <a:p>
            <a:pPr lvl="0" defTabSz="412750" hangingPunct="0"/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Сервис оказывают в Москве, Московской области (в пределах 30 км), Санкт-Петербурге, Екатеринбурге, Казани и Самаре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E59841A5-7C6F-874D-8F44-9F9AA5531791}"/>
              </a:ext>
            </a:extLst>
          </p:cNvPr>
          <p:cNvGrpSpPr/>
          <p:nvPr/>
        </p:nvGrpSpPr>
        <p:grpSpPr>
          <a:xfrm>
            <a:off x="1286119" y="2738542"/>
            <a:ext cx="221570" cy="221570"/>
            <a:chOff x="828531" y="5659562"/>
            <a:chExt cx="347666" cy="347666"/>
          </a:xfrm>
        </p:grpSpPr>
        <p:pic>
          <p:nvPicPr>
            <p:cNvPr id="47" name="Рисунок 46">
              <a:hlinkClick r:id="rId3"/>
              <a:extLst>
                <a:ext uri="{FF2B5EF4-FFF2-40B4-BE49-F238E27FC236}">
                  <a16:creationId xmlns:a16="http://schemas.microsoft.com/office/drawing/2014/main" xmlns="" id="{388825C2-482F-1E45-982B-A5F205C8F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49" name="Скругленный прямоугольник 48">
              <a:hlinkClick r:id="rId6"/>
              <a:extLst>
                <a:ext uri="{FF2B5EF4-FFF2-40B4-BE49-F238E27FC236}">
                  <a16:creationId xmlns:a16="http://schemas.microsoft.com/office/drawing/2014/main" xmlns="" id="{EB9AB720-9C9E-D044-A696-A3BF6B70E4BE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5EA10836-2DDE-F84A-99DD-30815B66C884}"/>
              </a:ext>
            </a:extLst>
          </p:cNvPr>
          <p:cNvSpPr txBox="1"/>
          <p:nvPr/>
        </p:nvSpPr>
        <p:spPr>
          <a:xfrm>
            <a:off x="1574595" y="3433500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ЭДО (</a:t>
            </a:r>
            <a:r>
              <a:rPr lang="ru-RU" sz="11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Корус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)</a:t>
            </a:r>
          </a:p>
        </p:txBody>
      </p:sp>
      <p:sp>
        <p:nvSpPr>
          <p:cNvPr id="54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CDCE53FB-11D7-4D49-9BD5-06959EA7F056}"/>
              </a:ext>
            </a:extLst>
          </p:cNvPr>
          <p:cNvSpPr txBox="1"/>
          <p:nvPr/>
        </p:nvSpPr>
        <p:spPr>
          <a:xfrm>
            <a:off x="1574595" y="3592928"/>
            <a:ext cx="9506283" cy="80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600" kern="0" dirty="0">
                <a:solidFill>
                  <a:srgbClr val="03A49A"/>
                </a:solidFill>
                <a:latin typeface="Helvetica"/>
                <a:sym typeface="Helvetica Neue"/>
              </a:rPr>
              <a:t>Электронный документооборот за 0 рублей</a:t>
            </a:r>
            <a:r>
              <a:rPr lang="ru-RU" sz="1600" kern="0" dirty="0">
                <a:solidFill>
                  <a:srgbClr val="262626"/>
                </a:solidFill>
                <a:latin typeface="Helvetica"/>
                <a:sym typeface="Helvetica Neue"/>
              </a:rPr>
              <a:t>, 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получение и отправка документов контрагентам</a:t>
            </a:r>
          </a:p>
          <a:p>
            <a:pPr marL="171450" lvl="0" indent="-171450" defTabSz="412750" hangingPunct="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обмен документами с ПАО Сбербанк</a:t>
            </a:r>
          </a:p>
          <a:p>
            <a:pPr marL="171450" lvl="0" indent="-171450" defTabSz="412750" hangingPunct="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получение и отправка документов с кодами маркировки</a:t>
            </a:r>
          </a:p>
          <a:p>
            <a:pPr marL="171450" lvl="0" indent="-171450" defTabSz="412750" hangingPunct="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сдача отчётности в </a:t>
            </a:r>
            <a:r>
              <a:rPr lang="ru-RU" sz="11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гос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органы: ФНС, ПФР, ФСС и Росстат</a:t>
            </a:r>
            <a:endParaRPr kumimoji="0" lang="ru-RU" sz="11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B89ABBA6-4316-644D-AD94-6AAA84C7668F}"/>
              </a:ext>
            </a:extLst>
          </p:cNvPr>
          <p:cNvGrpSpPr/>
          <p:nvPr/>
        </p:nvGrpSpPr>
        <p:grpSpPr>
          <a:xfrm>
            <a:off x="1286119" y="3468694"/>
            <a:ext cx="221570" cy="221570"/>
            <a:chOff x="828531" y="5659562"/>
            <a:chExt cx="347666" cy="347666"/>
          </a:xfrm>
        </p:grpSpPr>
        <p:pic>
          <p:nvPicPr>
            <p:cNvPr id="59" name="Рисунок 58">
              <a:hlinkClick r:id="rId3"/>
              <a:extLst>
                <a:ext uri="{FF2B5EF4-FFF2-40B4-BE49-F238E27FC236}">
                  <a16:creationId xmlns:a16="http://schemas.microsoft.com/office/drawing/2014/main" xmlns="" id="{1E8163AB-C1B7-444E-A26F-20F06347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60" name="Скругленный прямоугольник 59">
              <a:hlinkClick r:id="rId7"/>
              <a:extLst>
                <a:ext uri="{FF2B5EF4-FFF2-40B4-BE49-F238E27FC236}">
                  <a16:creationId xmlns:a16="http://schemas.microsoft.com/office/drawing/2014/main" xmlns="" id="{AA5D79E7-918E-D74E-AE40-8B1F7B569C72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1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74A08867-6EA5-5045-B24F-06664A1BDC53}"/>
              </a:ext>
            </a:extLst>
          </p:cNvPr>
          <p:cNvSpPr txBox="1"/>
          <p:nvPr/>
        </p:nvSpPr>
        <p:spPr>
          <a:xfrm>
            <a:off x="1574595" y="4521839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Юрист для бизнеса</a:t>
            </a:r>
          </a:p>
        </p:txBody>
      </p:sp>
      <p:sp>
        <p:nvSpPr>
          <p:cNvPr id="62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12B00513-92BA-EE4F-AA76-5B544BC56A19}"/>
              </a:ext>
            </a:extLst>
          </p:cNvPr>
          <p:cNvSpPr txBox="1"/>
          <p:nvPr/>
        </p:nvSpPr>
        <p:spPr>
          <a:xfrm>
            <a:off x="1574595" y="4696092"/>
            <a:ext cx="9506283" cy="4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600" kern="0" dirty="0">
                <a:solidFill>
                  <a:srgbClr val="03A49A"/>
                </a:solidFill>
                <a:latin typeface="Helvetica"/>
                <a:sym typeface="Helvetica Neue"/>
              </a:rPr>
              <a:t>Горячая линия по правам и обязанностям граждан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санитарным нормам и соблюдению законодательства сотрудниками и работодателями в связи пандемией </a:t>
            </a:r>
            <a:r>
              <a:rPr lang="en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COVID-19</a:t>
            </a: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8205164D-DE09-974B-9D16-9CC67E34F125}"/>
              </a:ext>
            </a:extLst>
          </p:cNvPr>
          <p:cNvGrpSpPr/>
          <p:nvPr/>
        </p:nvGrpSpPr>
        <p:grpSpPr>
          <a:xfrm>
            <a:off x="1286119" y="4557033"/>
            <a:ext cx="221570" cy="221570"/>
            <a:chOff x="828531" y="5659562"/>
            <a:chExt cx="347666" cy="347666"/>
          </a:xfrm>
        </p:grpSpPr>
        <p:pic>
          <p:nvPicPr>
            <p:cNvPr id="66" name="Рисунок 65">
              <a:hlinkClick r:id="rId3"/>
              <a:extLst>
                <a:ext uri="{FF2B5EF4-FFF2-40B4-BE49-F238E27FC236}">
                  <a16:creationId xmlns:a16="http://schemas.microsoft.com/office/drawing/2014/main" xmlns="" id="{959E77B2-44C6-B14D-A54C-8D50D5C68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67" name="Скругленный прямоугольник 66">
              <a:hlinkClick r:id="rId8"/>
              <a:extLst>
                <a:ext uri="{FF2B5EF4-FFF2-40B4-BE49-F238E27FC236}">
                  <a16:creationId xmlns:a16="http://schemas.microsoft.com/office/drawing/2014/main" xmlns="" id="{4E08BCDD-023D-0D45-9C6B-B582A2F4F6F4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8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AE44DCF4-CB98-634A-9DCC-DD7362887DCC}"/>
              </a:ext>
            </a:extLst>
          </p:cNvPr>
          <p:cNvSpPr txBox="1"/>
          <p:nvPr/>
        </p:nvSpPr>
        <p:spPr>
          <a:xfrm>
            <a:off x="1574595" y="5256323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СберРешения</a:t>
            </a:r>
            <a:endParaRPr lang="ru-RU" sz="11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"/>
            </a:endParaRPr>
          </a:p>
        </p:txBody>
      </p:sp>
      <p:sp>
        <p:nvSpPr>
          <p:cNvPr id="69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3BDC4A84-933A-8843-AAC8-99533F98021E}"/>
              </a:ext>
            </a:extLst>
          </p:cNvPr>
          <p:cNvSpPr txBox="1"/>
          <p:nvPr/>
        </p:nvSpPr>
        <p:spPr>
          <a:xfrm>
            <a:off x="1574595" y="5430576"/>
            <a:ext cx="9506283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600" kern="0" dirty="0">
                <a:solidFill>
                  <a:srgbClr val="03A49A"/>
                </a:solidFill>
                <a:latin typeface="Helvetica"/>
                <a:sym typeface="Helvetica Neue"/>
              </a:rPr>
              <a:t>Консультация по всем аспектам перевода сотрудников на дистанционный формат работы </a:t>
            </a:r>
            <a:endParaRPr lang="ru-RU" sz="11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xmlns="" id="{F7148729-BD2C-7E47-AC1A-76B88D2FD2B8}"/>
              </a:ext>
            </a:extLst>
          </p:cNvPr>
          <p:cNvGrpSpPr/>
          <p:nvPr/>
        </p:nvGrpSpPr>
        <p:grpSpPr>
          <a:xfrm>
            <a:off x="1286119" y="5291517"/>
            <a:ext cx="221570" cy="221570"/>
            <a:chOff x="828531" y="5659562"/>
            <a:chExt cx="347666" cy="347666"/>
          </a:xfrm>
        </p:grpSpPr>
        <p:pic>
          <p:nvPicPr>
            <p:cNvPr id="71" name="Рисунок 70">
              <a:hlinkClick r:id="rId3"/>
              <a:extLst>
                <a:ext uri="{FF2B5EF4-FFF2-40B4-BE49-F238E27FC236}">
                  <a16:creationId xmlns:a16="http://schemas.microsoft.com/office/drawing/2014/main" xmlns="" id="{1CDF5F95-85B2-2F4D-8128-F805CCFAE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72" name="Скругленный прямоугольник 71">
              <a:hlinkClick r:id="rId9" tooltip="8-800-700-94-82"/>
              <a:extLst>
                <a:ext uri="{FF2B5EF4-FFF2-40B4-BE49-F238E27FC236}">
                  <a16:creationId xmlns:a16="http://schemas.microsoft.com/office/drawing/2014/main" xmlns="" id="{0B2863FB-7F3F-4146-9E22-5AD4CCB38EF5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3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xmlns="" id="{E5F7EDD4-3B77-464D-A6A3-354F294B00D3}"/>
              </a:ext>
            </a:extLst>
          </p:cNvPr>
          <p:cNvSpPr txBox="1"/>
          <p:nvPr/>
        </p:nvSpPr>
        <p:spPr>
          <a:xfrm>
            <a:off x="1574595" y="5966349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Моя торговля</a:t>
            </a:r>
          </a:p>
        </p:txBody>
      </p:sp>
      <p:sp>
        <p:nvSpPr>
          <p:cNvPr id="74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xmlns="" id="{FEA16433-EFB7-E440-BA45-7C085801DCE0}"/>
              </a:ext>
            </a:extLst>
          </p:cNvPr>
          <p:cNvSpPr txBox="1"/>
          <p:nvPr/>
        </p:nvSpPr>
        <p:spPr>
          <a:xfrm>
            <a:off x="1574595" y="6124640"/>
            <a:ext cx="9506283" cy="4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600" kern="0" dirty="0">
                <a:solidFill>
                  <a:srgbClr val="03A49A"/>
                </a:solidFill>
                <a:latin typeface="Helvetica"/>
                <a:sym typeface="Helvetica Neue"/>
              </a:rPr>
              <a:t>Управление торговлей и складом в режиме онлайн</a:t>
            </a:r>
            <a:endParaRPr lang="ru-RU" sz="11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defTabSz="412750" hangingPunct="0"/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Сервис предоставляется </a:t>
            </a:r>
            <a:r>
              <a:rPr lang="ru-RU" sz="11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бесплатно на 60 дней. </a:t>
            </a:r>
          </a:p>
        </p:txBody>
      </p: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xmlns="" id="{31D330DF-AC4D-414B-B5F5-71B40386F724}"/>
              </a:ext>
            </a:extLst>
          </p:cNvPr>
          <p:cNvGrpSpPr/>
          <p:nvPr/>
        </p:nvGrpSpPr>
        <p:grpSpPr>
          <a:xfrm>
            <a:off x="1286119" y="6001543"/>
            <a:ext cx="221570" cy="221570"/>
            <a:chOff x="828531" y="5659562"/>
            <a:chExt cx="347666" cy="347666"/>
          </a:xfrm>
        </p:grpSpPr>
        <p:pic>
          <p:nvPicPr>
            <p:cNvPr id="86" name="Рисунок 85">
              <a:hlinkClick r:id="rId3"/>
              <a:extLst>
                <a:ext uri="{FF2B5EF4-FFF2-40B4-BE49-F238E27FC236}">
                  <a16:creationId xmlns:a16="http://schemas.microsoft.com/office/drawing/2014/main" xmlns="" id="{CB90DFA1-99DC-A349-93E3-0E6649BB9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87" name="Скругленный прямоугольник 86">
              <a:hlinkClick r:id="rId10"/>
              <a:extLst>
                <a:ext uri="{FF2B5EF4-FFF2-40B4-BE49-F238E27FC236}">
                  <a16:creationId xmlns:a16="http://schemas.microsoft.com/office/drawing/2014/main" xmlns="" id="{F67EBAC9-EFE0-AF43-8A5B-0E87CABC26A4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B91184C-C593-124E-A253-E4D0C9915115}"/>
              </a:ext>
            </a:extLst>
          </p:cNvPr>
          <p:cNvSpPr/>
          <p:nvPr/>
        </p:nvSpPr>
        <p:spPr>
          <a:xfrm>
            <a:off x="1574595" y="5651149"/>
            <a:ext cx="24096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«Горячая линия» СБЕР Решений. </a:t>
            </a:r>
            <a:endParaRPr lang="ru-RU" sz="11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7675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1551</Words>
  <Application>Microsoft Office PowerPoint</Application>
  <PresentationFormat>Произвольный</PresentationFormat>
  <Paragraphs>388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White</vt:lpstr>
      <vt:lpstr>1_White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Mark Privezentsev</dc:creator>
  <cp:lastModifiedBy>Оля</cp:lastModifiedBy>
  <cp:revision>189</cp:revision>
  <cp:lastPrinted>2020-06-02T07:09:42Z</cp:lastPrinted>
  <dcterms:created xsi:type="dcterms:W3CDTF">2020-04-14T14:34:12Z</dcterms:created>
  <dcterms:modified xsi:type="dcterms:W3CDTF">2020-08-17T13:46:09Z</dcterms:modified>
</cp:coreProperties>
</file>