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66FF"/>
    <a:srgbClr val="6604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78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685A0C-820A-43E1-BB71-A3A7E501E070}" type="doc">
      <dgm:prSet loTypeId="urn:microsoft.com/office/officeart/2005/8/layout/default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C50CC3-5151-463A-BB38-73322D286CF8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800" dirty="0" smtClean="0"/>
            <a:t> </a:t>
          </a:r>
          <a:r>
            <a:rPr lang="ru-RU" sz="800" b="1" dirty="0" smtClean="0">
              <a:solidFill>
                <a:srgbClr val="0000CC"/>
              </a:solidFill>
            </a:rPr>
            <a:t>регистрация имущества поселения, 390871,34 рублей, при годовом плане 393200,00 рублей, или 99,4% </a:t>
          </a:r>
          <a:r>
            <a:rPr lang="ru-RU" sz="900" b="1" dirty="0" smtClean="0">
              <a:solidFill>
                <a:srgbClr val="0000CC"/>
              </a:solidFill>
            </a:rPr>
            <a:t>исполнения</a:t>
          </a:r>
          <a:endParaRPr lang="ru-RU" sz="900" b="1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05660B-3DA7-48F1-AF2C-99011EBC6499}" type="parTrans" cxnId="{AFB1E6A7-7AC6-439F-B880-AAE6EEED190D}">
      <dgm:prSet/>
      <dgm:spPr/>
      <dgm:t>
        <a:bodyPr/>
        <a:lstStyle/>
        <a:p>
          <a:endParaRPr lang="ru-RU"/>
        </a:p>
      </dgm:t>
    </dgm:pt>
    <dgm:pt modelId="{9CFB2D8D-64A4-4CA2-B109-495A9B4C2E7B}" type="sibTrans" cxnId="{AFB1E6A7-7AC6-439F-B880-AAE6EEED190D}">
      <dgm:prSet/>
      <dgm:spPr/>
      <dgm:t>
        <a:bodyPr/>
        <a:lstStyle/>
        <a:p>
          <a:endParaRPr lang="ru-RU"/>
        </a:p>
      </dgm:t>
    </dgm:pt>
    <dgm:pt modelId="{2D15D5A2-B016-4F3E-AD9F-A1BBA82E2153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800" b="1" dirty="0" smtClean="0">
              <a:solidFill>
                <a:srgbClr val="0000CC"/>
              </a:solidFill>
            </a:rPr>
            <a:t>на финансирование расходов муниципального казенного учреждения «УМЗ» направлено 7333023,80рублей при годовом плане 7855000,00 </a:t>
          </a:r>
          <a:r>
            <a:rPr lang="ru-RU" sz="800" b="0" dirty="0" smtClean="0">
              <a:solidFill>
                <a:srgbClr val="0000CC"/>
              </a:solidFill>
            </a:rPr>
            <a:t>рублей, или 93,4%</a:t>
          </a:r>
          <a:endParaRPr lang="ru-RU" sz="800" b="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18DF07-3508-4E6E-A63C-8309ECAA712C}" type="parTrans" cxnId="{F574434C-830B-475D-B98D-2D48774BFEFC}">
      <dgm:prSet/>
      <dgm:spPr/>
      <dgm:t>
        <a:bodyPr/>
        <a:lstStyle/>
        <a:p>
          <a:endParaRPr lang="ru-RU"/>
        </a:p>
      </dgm:t>
    </dgm:pt>
    <dgm:pt modelId="{D89BE17B-5F66-4FAE-AEF4-75979375E162}" type="sibTrans" cxnId="{F574434C-830B-475D-B98D-2D48774BFEFC}">
      <dgm:prSet/>
      <dgm:spPr/>
      <dgm:t>
        <a:bodyPr/>
        <a:lstStyle/>
        <a:p>
          <a:endParaRPr lang="ru-RU"/>
        </a:p>
      </dgm:t>
    </dgm:pt>
    <dgm:pt modelId="{23D7B9F4-C2D2-4ACE-9864-AFA7819E8579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800" dirty="0" smtClean="0">
              <a:solidFill>
                <a:srgbClr val="0000CC"/>
              </a:solidFill>
            </a:rPr>
            <a:t>На осуществление расходных полномочий поселения в области культуры направлено 29657722,95 рублей при плане 30999300,00 рублей или 95,7% от годового плана.</a:t>
          </a:r>
          <a:endParaRPr lang="ru-RU" sz="8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8525D2-D8D5-4CE8-BA6B-99701111E8DA}" type="parTrans" cxnId="{7103FAF7-825E-471A-A543-169E5CB0C319}">
      <dgm:prSet/>
      <dgm:spPr/>
      <dgm:t>
        <a:bodyPr/>
        <a:lstStyle/>
        <a:p>
          <a:endParaRPr lang="ru-RU"/>
        </a:p>
      </dgm:t>
    </dgm:pt>
    <dgm:pt modelId="{8D3686DF-A4A2-4DF4-9278-3CBEDF15F859}" type="sibTrans" cxnId="{7103FAF7-825E-471A-A543-169E5CB0C319}">
      <dgm:prSet/>
      <dgm:spPr/>
      <dgm:t>
        <a:bodyPr/>
        <a:lstStyle/>
        <a:p>
          <a:endParaRPr lang="ru-RU"/>
        </a:p>
      </dgm:t>
    </dgm:pt>
    <dgm:pt modelId="{D81F0A27-4367-469A-B4E5-95567608EA4C}">
      <dgm:prSet phldrT="[Текст]" custT="1"/>
      <dgm:spPr>
        <a:solidFill>
          <a:srgbClr val="A779A0"/>
        </a:solidFill>
      </dgm:spPr>
      <dgm:t>
        <a:bodyPr/>
        <a:lstStyle/>
        <a:p>
          <a:r>
            <a:rPr lang="ru-RU" sz="700" dirty="0" smtClean="0">
              <a:solidFill>
                <a:srgbClr val="0000CC"/>
              </a:solidFill>
            </a:rPr>
            <a:t>На реализацию МП «Молодежь Красносулинского городского поселения» направлено 102500,00 рублей на проведение молодежных мероприятий при плане 124500,00 рублей. Исполнение от годового плана 82,3 %.</a:t>
          </a:r>
          <a:endParaRPr lang="ru-RU" sz="7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9D107D-7340-48D6-9412-ACD1E6510860}" type="parTrans" cxnId="{0967ABA8-5038-4F3A-82BD-212FB8016974}">
      <dgm:prSet/>
      <dgm:spPr/>
      <dgm:t>
        <a:bodyPr/>
        <a:lstStyle/>
        <a:p>
          <a:endParaRPr lang="ru-RU"/>
        </a:p>
      </dgm:t>
    </dgm:pt>
    <dgm:pt modelId="{863A9E03-D079-4A99-9E8C-A3CC15431746}" type="sibTrans" cxnId="{0967ABA8-5038-4F3A-82BD-212FB8016974}">
      <dgm:prSet/>
      <dgm:spPr/>
      <dgm:t>
        <a:bodyPr/>
        <a:lstStyle/>
        <a:p>
          <a:endParaRPr lang="ru-RU"/>
        </a:p>
      </dgm:t>
    </dgm:pt>
    <dgm:pt modelId="{2D16B43B-49DB-4844-B185-0CFF8CFA99F3}">
      <dgm:prSet phldrT="[Текст]" custT="1"/>
      <dgm:spPr>
        <a:solidFill>
          <a:srgbClr val="D07006"/>
        </a:solidFill>
      </dgm:spPr>
      <dgm:t>
        <a:bodyPr/>
        <a:lstStyle/>
        <a:p>
          <a:r>
            <a:rPr lang="ru-RU" sz="800" dirty="0" smtClean="0">
              <a:solidFill>
                <a:srgbClr val="0000CC"/>
              </a:solidFill>
            </a:rPr>
            <a:t>По подразделу «Благоустройство»</a:t>
          </a:r>
          <a:r>
            <a:rPr lang="ru-RU" sz="800" b="1" dirty="0" smtClean="0">
              <a:solidFill>
                <a:srgbClr val="0000CC"/>
              </a:solidFill>
            </a:rPr>
            <a:t> </a:t>
          </a:r>
          <a:r>
            <a:rPr lang="ru-RU" sz="800" dirty="0" smtClean="0">
              <a:solidFill>
                <a:srgbClr val="0000CC"/>
              </a:solidFill>
            </a:rPr>
            <a:t>кассовые расходы составили 45948412,17 рублей при годовых бюджетных назначениях 50254200,00 рублей. Исполнение 91,4 % от годового плана</a:t>
          </a:r>
          <a:endParaRPr lang="ru-RU" sz="8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97699A-FFF4-459A-9459-2A435DFA06BF}" type="parTrans" cxnId="{F0D02FD3-B2FC-4955-B569-83D4CE5E7F95}">
      <dgm:prSet/>
      <dgm:spPr/>
      <dgm:t>
        <a:bodyPr/>
        <a:lstStyle/>
        <a:p>
          <a:endParaRPr lang="ru-RU"/>
        </a:p>
      </dgm:t>
    </dgm:pt>
    <dgm:pt modelId="{D5127ECF-D40C-4329-B288-162F65797F1A}" type="sibTrans" cxnId="{F0D02FD3-B2FC-4955-B569-83D4CE5E7F95}">
      <dgm:prSet/>
      <dgm:spPr/>
      <dgm:t>
        <a:bodyPr/>
        <a:lstStyle/>
        <a:p>
          <a:endParaRPr lang="ru-RU"/>
        </a:p>
      </dgm:t>
    </dgm:pt>
    <dgm:pt modelId="{79929731-F5C6-49BB-909E-9F1623581234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800" dirty="0" smtClean="0">
              <a:solidFill>
                <a:srgbClr val="0000CC"/>
              </a:solidFill>
            </a:rPr>
            <a:t>По подразделу «Коммунальное хозяйство» расходы составили 104798169,64 рублей при плане 107738800,00 рублей, исполнение 97,3% от годового плана.</a:t>
          </a:r>
          <a:endParaRPr lang="ru-RU" sz="8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4C7785-4F8A-45A7-B87F-2C91C716A944}" type="parTrans" cxnId="{2153F61B-547F-41B7-8200-A6A756883EE1}">
      <dgm:prSet/>
      <dgm:spPr/>
      <dgm:t>
        <a:bodyPr/>
        <a:lstStyle/>
        <a:p>
          <a:endParaRPr lang="ru-RU"/>
        </a:p>
      </dgm:t>
    </dgm:pt>
    <dgm:pt modelId="{36FA6AA7-622C-447C-912A-B778CCDD3999}" type="sibTrans" cxnId="{2153F61B-547F-41B7-8200-A6A756883EE1}">
      <dgm:prSet/>
      <dgm:spPr/>
      <dgm:t>
        <a:bodyPr/>
        <a:lstStyle/>
        <a:p>
          <a:endParaRPr lang="ru-RU"/>
        </a:p>
      </dgm:t>
    </dgm:pt>
    <dgm:pt modelId="{AC6A4BCC-AD61-47AC-8CFD-BA52E70273FB}">
      <dgm:prSet phldrT="[Текст]" custT="1"/>
      <dgm:spPr>
        <a:solidFill>
          <a:srgbClr val="BF173F"/>
        </a:solidFill>
      </dgm:spPr>
      <dgm:t>
        <a:bodyPr/>
        <a:lstStyle/>
        <a:p>
          <a:r>
            <a:rPr lang="ru-RU" sz="800" dirty="0" smtClean="0">
              <a:solidFill>
                <a:srgbClr val="0000CC"/>
              </a:solidFill>
            </a:rPr>
            <a:t>По подразделу «Жилищное хозяйство» кассовые расходы составили 3931417,36рублей при плане  6493700,00 рублей или 60,5% от годового плана.</a:t>
          </a:r>
          <a:endParaRPr lang="ru-RU" sz="8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3B4909-9E60-43DD-904E-109C6AA9CF01}" type="parTrans" cxnId="{149C041E-624E-4506-9B55-C5C5D271FC71}">
      <dgm:prSet/>
      <dgm:spPr/>
      <dgm:t>
        <a:bodyPr/>
        <a:lstStyle/>
        <a:p>
          <a:endParaRPr lang="ru-RU"/>
        </a:p>
      </dgm:t>
    </dgm:pt>
    <dgm:pt modelId="{C0DBE9EE-9462-414A-9155-2F00CECBF55B}" type="sibTrans" cxnId="{149C041E-624E-4506-9B55-C5C5D271FC71}">
      <dgm:prSet/>
      <dgm:spPr/>
      <dgm:t>
        <a:bodyPr/>
        <a:lstStyle/>
        <a:p>
          <a:endParaRPr lang="ru-RU"/>
        </a:p>
      </dgm:t>
    </dgm:pt>
    <dgm:pt modelId="{B046D5C8-EF24-48FE-B945-7D19ACF33A1D}">
      <dgm:prSet phldrT="[Текст]" custT="1"/>
      <dgm:spPr/>
      <dgm:t>
        <a:bodyPr/>
        <a:lstStyle/>
        <a:p>
          <a:r>
            <a:rPr lang="ru-RU" sz="7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По подразделу «Дорожное хозяйство (дорожные фонды» при годовых утвержденных бюджетных 92385000,00 рублей направлено на финансирование выполненных работ 82447297,77рублей или 89,2 % от годового плана</a:t>
          </a:r>
          <a:endParaRPr lang="ru-RU" sz="7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310C27-FC8A-4FA8-94AA-3F0440520230}" type="parTrans" cxnId="{07ACA965-0B64-48DE-B754-657090631B35}">
      <dgm:prSet/>
      <dgm:spPr/>
      <dgm:t>
        <a:bodyPr/>
        <a:lstStyle/>
        <a:p>
          <a:endParaRPr lang="ru-RU"/>
        </a:p>
      </dgm:t>
    </dgm:pt>
    <dgm:pt modelId="{7394A0A5-9315-43FC-B0B3-CE02F2DAD9A7}" type="sibTrans" cxnId="{07ACA965-0B64-48DE-B754-657090631B35}">
      <dgm:prSet/>
      <dgm:spPr/>
      <dgm:t>
        <a:bodyPr/>
        <a:lstStyle/>
        <a:p>
          <a:endParaRPr lang="ru-RU"/>
        </a:p>
      </dgm:t>
    </dgm:pt>
    <dgm:pt modelId="{0BB17202-C020-477F-9AE8-4F123619F774}">
      <dgm:prSet custT="1"/>
      <dgm:spPr/>
      <dgm:t>
        <a:bodyPr/>
        <a:lstStyle/>
        <a:p>
          <a:r>
            <a:rPr lang="ru-RU" sz="700" dirty="0" smtClean="0">
              <a:solidFill>
                <a:srgbClr val="0000CC"/>
              </a:solidFill>
            </a:rPr>
            <a:t>На проведение физкультурно-оздоровительной работы и спортивных мероприятий при плановых ассигнованиях 366700,00 рублей направлено 101043,38 рублей или 29,1% от годового плана</a:t>
          </a:r>
          <a:endParaRPr lang="ru-RU" sz="700" dirty="0">
            <a:solidFill>
              <a:srgbClr val="0000CC"/>
            </a:solidFill>
          </a:endParaRPr>
        </a:p>
      </dgm:t>
    </dgm:pt>
    <dgm:pt modelId="{77C3314F-DE88-4317-800C-74D57F0CEC62}" type="parTrans" cxnId="{893733D1-9C14-4D4C-A004-36EB8A612341}">
      <dgm:prSet/>
      <dgm:spPr/>
      <dgm:t>
        <a:bodyPr/>
        <a:lstStyle/>
        <a:p>
          <a:endParaRPr lang="ru-RU"/>
        </a:p>
      </dgm:t>
    </dgm:pt>
    <dgm:pt modelId="{85AB8E15-5B1D-4254-8076-2EA5AA1D9B60}" type="sibTrans" cxnId="{893733D1-9C14-4D4C-A004-36EB8A612341}">
      <dgm:prSet/>
      <dgm:spPr/>
      <dgm:t>
        <a:bodyPr/>
        <a:lstStyle/>
        <a:p>
          <a:endParaRPr lang="ru-RU"/>
        </a:p>
      </dgm:t>
    </dgm:pt>
    <dgm:pt modelId="{E9671E32-4AE7-4A35-86C4-B53FD47E0F8A}" type="pres">
      <dgm:prSet presAssocID="{E0685A0C-820A-43E1-BB71-A3A7E501E07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0A66C4-FC06-4526-B0FC-246E73FD87D9}" type="pres">
      <dgm:prSet presAssocID="{84C50CC3-5151-463A-BB38-73322D286CF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96BF5-22E9-49A1-A053-D8D6D6B56593}" type="pres">
      <dgm:prSet presAssocID="{9CFB2D8D-64A4-4CA2-B109-495A9B4C2E7B}" presName="sibTrans" presStyleCnt="0"/>
      <dgm:spPr/>
    </dgm:pt>
    <dgm:pt modelId="{D3F89DFC-0598-4F8A-B5C4-AE9EA8C58CBB}" type="pres">
      <dgm:prSet presAssocID="{2D15D5A2-B016-4F3E-AD9F-A1BBA82E2153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5FADCE-C51A-4C0F-A248-8500455325A5}" type="pres">
      <dgm:prSet presAssocID="{D89BE17B-5F66-4FAE-AEF4-75979375E162}" presName="sibTrans" presStyleCnt="0"/>
      <dgm:spPr/>
    </dgm:pt>
    <dgm:pt modelId="{0D8C549A-34EE-4918-BBB1-8CA88AA4EF08}" type="pres">
      <dgm:prSet presAssocID="{23D7B9F4-C2D2-4ACE-9864-AFA7819E857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508B9-2B64-4AFE-82B5-E29C717E6415}" type="pres">
      <dgm:prSet presAssocID="{8D3686DF-A4A2-4DF4-9278-3CBEDF15F859}" presName="sibTrans" presStyleCnt="0"/>
      <dgm:spPr/>
    </dgm:pt>
    <dgm:pt modelId="{6204F55C-E6C2-47C3-89B9-0240E5E67F2E}" type="pres">
      <dgm:prSet presAssocID="{0BB17202-C020-477F-9AE8-4F123619F77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CA600-6C03-497C-950B-6F9FCAEF8B2E}" type="pres">
      <dgm:prSet presAssocID="{85AB8E15-5B1D-4254-8076-2EA5AA1D9B60}" presName="sibTrans" presStyleCnt="0"/>
      <dgm:spPr/>
    </dgm:pt>
    <dgm:pt modelId="{A550CF3D-4886-4320-924E-403C0332E69E}" type="pres">
      <dgm:prSet presAssocID="{D81F0A27-4367-469A-B4E5-95567608EA4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75FFF-3A27-4364-ADC1-232079A1DA4E}" type="pres">
      <dgm:prSet presAssocID="{863A9E03-D079-4A99-9E8C-A3CC15431746}" presName="sibTrans" presStyleCnt="0"/>
      <dgm:spPr/>
    </dgm:pt>
    <dgm:pt modelId="{4F0A4221-27B3-4A57-A8F5-038E76D998BC}" type="pres">
      <dgm:prSet presAssocID="{2D16B43B-49DB-4844-B185-0CFF8CFA99F3}" presName="node" presStyleLbl="node1" presStyleIdx="5" presStyleCnt="9" custScaleX="108522" custScaleY="116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428A0C-0D48-4AC3-8A43-81136925B723}" type="pres">
      <dgm:prSet presAssocID="{D5127ECF-D40C-4329-B288-162F65797F1A}" presName="sibTrans" presStyleCnt="0"/>
      <dgm:spPr/>
    </dgm:pt>
    <dgm:pt modelId="{2AF71F3A-6EEE-4C19-94F4-1CA04339B3CF}" type="pres">
      <dgm:prSet presAssocID="{79929731-F5C6-49BB-909E-9F162358123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9648F-604B-428D-92B7-CD630C66F181}" type="pres">
      <dgm:prSet presAssocID="{36FA6AA7-622C-447C-912A-B778CCDD3999}" presName="sibTrans" presStyleCnt="0"/>
      <dgm:spPr/>
    </dgm:pt>
    <dgm:pt modelId="{FB21FBD9-8687-4B41-A585-1F852FEC42B0}" type="pres">
      <dgm:prSet presAssocID="{AC6A4BCC-AD61-47AC-8CFD-BA52E70273F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13768-A8AC-49BC-B754-829F72C5FF0F}" type="pres">
      <dgm:prSet presAssocID="{C0DBE9EE-9462-414A-9155-2F00CECBF55B}" presName="sibTrans" presStyleCnt="0"/>
      <dgm:spPr/>
    </dgm:pt>
    <dgm:pt modelId="{1A35998A-9E9F-4EAC-8C3D-3FBDFA9BC135}" type="pres">
      <dgm:prSet presAssocID="{B046D5C8-EF24-48FE-B945-7D19ACF33A1D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9C041E-624E-4506-9B55-C5C5D271FC71}" srcId="{E0685A0C-820A-43E1-BB71-A3A7E501E070}" destId="{AC6A4BCC-AD61-47AC-8CFD-BA52E70273FB}" srcOrd="7" destOrd="0" parTransId="{7A3B4909-9E60-43DD-904E-109C6AA9CF01}" sibTransId="{C0DBE9EE-9462-414A-9155-2F00CECBF55B}"/>
    <dgm:cxn modelId="{8EB05B07-0184-4383-9ECC-EC825B228682}" type="presOf" srcId="{84C50CC3-5151-463A-BB38-73322D286CF8}" destId="{510A66C4-FC06-4526-B0FC-246E73FD87D9}" srcOrd="0" destOrd="0" presId="urn:microsoft.com/office/officeart/2005/8/layout/default#6"/>
    <dgm:cxn modelId="{03889218-FEBB-48B5-88C6-DB4FED1D0F19}" type="presOf" srcId="{E0685A0C-820A-43E1-BB71-A3A7E501E070}" destId="{E9671E32-4AE7-4A35-86C4-B53FD47E0F8A}" srcOrd="0" destOrd="0" presId="urn:microsoft.com/office/officeart/2005/8/layout/default#6"/>
    <dgm:cxn modelId="{893733D1-9C14-4D4C-A004-36EB8A612341}" srcId="{E0685A0C-820A-43E1-BB71-A3A7E501E070}" destId="{0BB17202-C020-477F-9AE8-4F123619F774}" srcOrd="3" destOrd="0" parTransId="{77C3314F-DE88-4317-800C-74D57F0CEC62}" sibTransId="{85AB8E15-5B1D-4254-8076-2EA5AA1D9B60}"/>
    <dgm:cxn modelId="{AFB1E6A7-7AC6-439F-B880-AAE6EEED190D}" srcId="{E0685A0C-820A-43E1-BB71-A3A7E501E070}" destId="{84C50CC3-5151-463A-BB38-73322D286CF8}" srcOrd="0" destOrd="0" parTransId="{B205660B-3DA7-48F1-AF2C-99011EBC6499}" sibTransId="{9CFB2D8D-64A4-4CA2-B109-495A9B4C2E7B}"/>
    <dgm:cxn modelId="{2EEE5248-5E32-4F08-9A93-AC5E2E5E7FDF}" type="presOf" srcId="{2D15D5A2-B016-4F3E-AD9F-A1BBA82E2153}" destId="{D3F89DFC-0598-4F8A-B5C4-AE9EA8C58CBB}" srcOrd="0" destOrd="0" presId="urn:microsoft.com/office/officeart/2005/8/layout/default#6"/>
    <dgm:cxn modelId="{55D61FBC-7027-4D8D-B1FF-E981147D332D}" type="presOf" srcId="{2D16B43B-49DB-4844-B185-0CFF8CFA99F3}" destId="{4F0A4221-27B3-4A57-A8F5-038E76D998BC}" srcOrd="0" destOrd="0" presId="urn:microsoft.com/office/officeart/2005/8/layout/default#6"/>
    <dgm:cxn modelId="{A6240A0C-17B7-4CEA-A799-CB0F777C4ED4}" type="presOf" srcId="{AC6A4BCC-AD61-47AC-8CFD-BA52E70273FB}" destId="{FB21FBD9-8687-4B41-A585-1F852FEC42B0}" srcOrd="0" destOrd="0" presId="urn:microsoft.com/office/officeart/2005/8/layout/default#6"/>
    <dgm:cxn modelId="{CF5AE250-E368-43F5-95A5-01DE418E4EC7}" type="presOf" srcId="{D81F0A27-4367-469A-B4E5-95567608EA4C}" destId="{A550CF3D-4886-4320-924E-403C0332E69E}" srcOrd="0" destOrd="0" presId="urn:microsoft.com/office/officeart/2005/8/layout/default#6"/>
    <dgm:cxn modelId="{7103FAF7-825E-471A-A543-169E5CB0C319}" srcId="{E0685A0C-820A-43E1-BB71-A3A7E501E070}" destId="{23D7B9F4-C2D2-4ACE-9864-AFA7819E8579}" srcOrd="2" destOrd="0" parTransId="{7E8525D2-D8D5-4CE8-BA6B-99701111E8DA}" sibTransId="{8D3686DF-A4A2-4DF4-9278-3CBEDF15F859}"/>
    <dgm:cxn modelId="{092BEA7C-A3EF-4DAC-AAE8-55AC021EE623}" type="presOf" srcId="{B046D5C8-EF24-48FE-B945-7D19ACF33A1D}" destId="{1A35998A-9E9F-4EAC-8C3D-3FBDFA9BC135}" srcOrd="0" destOrd="0" presId="urn:microsoft.com/office/officeart/2005/8/layout/default#6"/>
    <dgm:cxn modelId="{0967ABA8-5038-4F3A-82BD-212FB8016974}" srcId="{E0685A0C-820A-43E1-BB71-A3A7E501E070}" destId="{D81F0A27-4367-469A-B4E5-95567608EA4C}" srcOrd="4" destOrd="0" parTransId="{B89D107D-7340-48D6-9412-ACD1E6510860}" sibTransId="{863A9E03-D079-4A99-9E8C-A3CC15431746}"/>
    <dgm:cxn modelId="{D01F9C46-1F70-41AE-A64F-D979CD4E115A}" type="presOf" srcId="{79929731-F5C6-49BB-909E-9F1623581234}" destId="{2AF71F3A-6EEE-4C19-94F4-1CA04339B3CF}" srcOrd="0" destOrd="0" presId="urn:microsoft.com/office/officeart/2005/8/layout/default#6"/>
    <dgm:cxn modelId="{7F014145-9312-4406-AE9E-BC69860952C4}" type="presOf" srcId="{23D7B9F4-C2D2-4ACE-9864-AFA7819E8579}" destId="{0D8C549A-34EE-4918-BBB1-8CA88AA4EF08}" srcOrd="0" destOrd="0" presId="urn:microsoft.com/office/officeart/2005/8/layout/default#6"/>
    <dgm:cxn modelId="{F0D02FD3-B2FC-4955-B569-83D4CE5E7F95}" srcId="{E0685A0C-820A-43E1-BB71-A3A7E501E070}" destId="{2D16B43B-49DB-4844-B185-0CFF8CFA99F3}" srcOrd="5" destOrd="0" parTransId="{DC97699A-FFF4-459A-9459-2A435DFA06BF}" sibTransId="{D5127ECF-D40C-4329-B288-162F65797F1A}"/>
    <dgm:cxn modelId="{998D84C7-5C46-499C-9F84-854F6CEBB79D}" type="presOf" srcId="{0BB17202-C020-477F-9AE8-4F123619F774}" destId="{6204F55C-E6C2-47C3-89B9-0240E5E67F2E}" srcOrd="0" destOrd="0" presId="urn:microsoft.com/office/officeart/2005/8/layout/default#6"/>
    <dgm:cxn modelId="{F574434C-830B-475D-B98D-2D48774BFEFC}" srcId="{E0685A0C-820A-43E1-BB71-A3A7E501E070}" destId="{2D15D5A2-B016-4F3E-AD9F-A1BBA82E2153}" srcOrd="1" destOrd="0" parTransId="{4318DF07-3508-4E6E-A63C-8309ECAA712C}" sibTransId="{D89BE17B-5F66-4FAE-AEF4-75979375E162}"/>
    <dgm:cxn modelId="{07ACA965-0B64-48DE-B754-657090631B35}" srcId="{E0685A0C-820A-43E1-BB71-A3A7E501E070}" destId="{B046D5C8-EF24-48FE-B945-7D19ACF33A1D}" srcOrd="8" destOrd="0" parTransId="{53310C27-FC8A-4FA8-94AA-3F0440520230}" sibTransId="{7394A0A5-9315-43FC-B0B3-CE02F2DAD9A7}"/>
    <dgm:cxn modelId="{2153F61B-547F-41B7-8200-A6A756883EE1}" srcId="{E0685A0C-820A-43E1-BB71-A3A7E501E070}" destId="{79929731-F5C6-49BB-909E-9F1623581234}" srcOrd="6" destOrd="0" parTransId="{C64C7785-4F8A-45A7-B87F-2C91C716A944}" sibTransId="{36FA6AA7-622C-447C-912A-B778CCDD3999}"/>
    <dgm:cxn modelId="{973C2978-6098-4717-B251-D41E7636AC91}" type="presParOf" srcId="{E9671E32-4AE7-4A35-86C4-B53FD47E0F8A}" destId="{510A66C4-FC06-4526-B0FC-246E73FD87D9}" srcOrd="0" destOrd="0" presId="urn:microsoft.com/office/officeart/2005/8/layout/default#6"/>
    <dgm:cxn modelId="{E6A17F75-AEBD-4E0B-AB54-6599FEA8D068}" type="presParOf" srcId="{E9671E32-4AE7-4A35-86C4-B53FD47E0F8A}" destId="{9B796BF5-22E9-49A1-A053-D8D6D6B56593}" srcOrd="1" destOrd="0" presId="urn:microsoft.com/office/officeart/2005/8/layout/default#6"/>
    <dgm:cxn modelId="{A8BC2D20-18BE-45C3-A5B7-7B5E97B8D3CC}" type="presParOf" srcId="{E9671E32-4AE7-4A35-86C4-B53FD47E0F8A}" destId="{D3F89DFC-0598-4F8A-B5C4-AE9EA8C58CBB}" srcOrd="2" destOrd="0" presId="urn:microsoft.com/office/officeart/2005/8/layout/default#6"/>
    <dgm:cxn modelId="{7B0B30BC-95AC-412A-B2DA-C8528D512C80}" type="presParOf" srcId="{E9671E32-4AE7-4A35-86C4-B53FD47E0F8A}" destId="{755FADCE-C51A-4C0F-A248-8500455325A5}" srcOrd="3" destOrd="0" presId="urn:microsoft.com/office/officeart/2005/8/layout/default#6"/>
    <dgm:cxn modelId="{25DC087D-637C-4CC0-A93D-72F4A111F8EE}" type="presParOf" srcId="{E9671E32-4AE7-4A35-86C4-B53FD47E0F8A}" destId="{0D8C549A-34EE-4918-BBB1-8CA88AA4EF08}" srcOrd="4" destOrd="0" presId="urn:microsoft.com/office/officeart/2005/8/layout/default#6"/>
    <dgm:cxn modelId="{EC7F7C32-FE87-4969-87E4-5FED45C2C249}" type="presParOf" srcId="{E9671E32-4AE7-4A35-86C4-B53FD47E0F8A}" destId="{8FC508B9-2B64-4AFE-82B5-E29C717E6415}" srcOrd="5" destOrd="0" presId="urn:microsoft.com/office/officeart/2005/8/layout/default#6"/>
    <dgm:cxn modelId="{911672A1-5800-407A-A3A4-58EDA74903CB}" type="presParOf" srcId="{E9671E32-4AE7-4A35-86C4-B53FD47E0F8A}" destId="{6204F55C-E6C2-47C3-89B9-0240E5E67F2E}" srcOrd="6" destOrd="0" presId="urn:microsoft.com/office/officeart/2005/8/layout/default#6"/>
    <dgm:cxn modelId="{211C891E-570F-4E27-9A6E-68184F218F9C}" type="presParOf" srcId="{E9671E32-4AE7-4A35-86C4-B53FD47E0F8A}" destId="{990CA600-6C03-497C-950B-6F9FCAEF8B2E}" srcOrd="7" destOrd="0" presId="urn:microsoft.com/office/officeart/2005/8/layout/default#6"/>
    <dgm:cxn modelId="{03C7632B-7BC1-48F0-BAF4-FA5741EB90FB}" type="presParOf" srcId="{E9671E32-4AE7-4A35-86C4-B53FD47E0F8A}" destId="{A550CF3D-4886-4320-924E-403C0332E69E}" srcOrd="8" destOrd="0" presId="urn:microsoft.com/office/officeart/2005/8/layout/default#6"/>
    <dgm:cxn modelId="{A076133E-CA58-462D-8633-97B75B898EB8}" type="presParOf" srcId="{E9671E32-4AE7-4A35-86C4-B53FD47E0F8A}" destId="{C0A75FFF-3A27-4364-ADC1-232079A1DA4E}" srcOrd="9" destOrd="0" presId="urn:microsoft.com/office/officeart/2005/8/layout/default#6"/>
    <dgm:cxn modelId="{4F98405B-B1D1-4DB5-906E-5AF4C8C749B4}" type="presParOf" srcId="{E9671E32-4AE7-4A35-86C4-B53FD47E0F8A}" destId="{4F0A4221-27B3-4A57-A8F5-038E76D998BC}" srcOrd="10" destOrd="0" presId="urn:microsoft.com/office/officeart/2005/8/layout/default#6"/>
    <dgm:cxn modelId="{E310B289-07C2-4C01-BB1D-D0F9ADF5257D}" type="presParOf" srcId="{E9671E32-4AE7-4A35-86C4-B53FD47E0F8A}" destId="{B0428A0C-0D48-4AC3-8A43-81136925B723}" srcOrd="11" destOrd="0" presId="urn:microsoft.com/office/officeart/2005/8/layout/default#6"/>
    <dgm:cxn modelId="{2B3BB69F-F83A-48B0-9709-7C14E8C43F04}" type="presParOf" srcId="{E9671E32-4AE7-4A35-86C4-B53FD47E0F8A}" destId="{2AF71F3A-6EEE-4C19-94F4-1CA04339B3CF}" srcOrd="12" destOrd="0" presId="urn:microsoft.com/office/officeart/2005/8/layout/default#6"/>
    <dgm:cxn modelId="{87672743-73C5-4727-99DF-8E5073BA7C12}" type="presParOf" srcId="{E9671E32-4AE7-4A35-86C4-B53FD47E0F8A}" destId="{1F39648F-604B-428D-92B7-CD630C66F181}" srcOrd="13" destOrd="0" presId="urn:microsoft.com/office/officeart/2005/8/layout/default#6"/>
    <dgm:cxn modelId="{DA914BC0-9375-4E5E-BAF3-B95AE61473DC}" type="presParOf" srcId="{E9671E32-4AE7-4A35-86C4-B53FD47E0F8A}" destId="{FB21FBD9-8687-4B41-A585-1F852FEC42B0}" srcOrd="14" destOrd="0" presId="urn:microsoft.com/office/officeart/2005/8/layout/default#6"/>
    <dgm:cxn modelId="{080AB3F5-0886-437E-8D69-E126020ACEE8}" type="presParOf" srcId="{E9671E32-4AE7-4A35-86C4-B53FD47E0F8A}" destId="{1C813768-A8AC-49BC-B754-829F72C5FF0F}" srcOrd="15" destOrd="0" presId="urn:microsoft.com/office/officeart/2005/8/layout/default#6"/>
    <dgm:cxn modelId="{03F65109-F039-4CB7-842F-FEC84551D566}" type="presParOf" srcId="{E9671E32-4AE7-4A35-86C4-B53FD47E0F8A}" destId="{1A35998A-9E9F-4EAC-8C3D-3FBDFA9BC135}" srcOrd="16" destOrd="0" presId="urn:microsoft.com/office/officeart/2005/8/layout/default#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367" b="66248"/>
          <a:stretch/>
        </p:blipFill>
        <p:spPr>
          <a:xfrm rot="16200000">
            <a:off x="-2560982" y="2560981"/>
            <a:ext cx="6858000" cy="173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Data" Target="../diagrams/data1.xml"/><Relationship Id="rId5" Type="http://schemas.openxmlformats.org/officeDocument/2006/relationships/oleObject" Target="../embeddings/_____Microsoft_Office_Excel_97-20032.xls"/><Relationship Id="rId4" Type="http://schemas.openxmlformats.org/officeDocument/2006/relationships/oleObject" Target="../embeddings/_____Microsoft_Office_Excel_97-20031.xls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78069" y="316523"/>
            <a:ext cx="8352693" cy="40708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ВСЕРОССИЙСКИЙ КОНКУРС </a:t>
            </a:r>
            <a:b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0000CC"/>
                </a:solidFill>
                <a:latin typeface="Arial Black" pitchFamily="34" charset="0"/>
              </a:rPr>
              <a:t>ЛУЧШАЯ МУНИЦИПАЛЬНАЯ ПРАКТИКА </a:t>
            </a:r>
            <a:r>
              <a:rPr lang="ru-RU" sz="3600" dirty="0" smtClean="0">
                <a:solidFill>
                  <a:srgbClr val="0000CC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0000CC"/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rgbClr val="0000CC"/>
                </a:solidFill>
                <a:latin typeface="Arial Black" pitchFamily="34" charset="0"/>
              </a:rPr>
              <a:t>по номинации «Обеспечение эффективной «обратной связи» с жителями муниципальных образований, развитие территориального общественного самоуправления и привлечения граждан к осуществлению (участию в осуществлении) местного самоуправления в иных формах»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a7b78e287b4e9ba46a70937c3c1e21f7_i-74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885" y="4171965"/>
            <a:ext cx="3241411" cy="24310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04747" y="4853355"/>
            <a:ext cx="6207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CC"/>
                </a:solidFill>
                <a:latin typeface="Arial Black" pitchFamily="34" charset="0"/>
              </a:rPr>
              <a:t>МУНИЦИПАЛЬНОЕ ОБРАЗОВАНИЕ</a:t>
            </a:r>
          </a:p>
          <a:p>
            <a:r>
              <a:rPr lang="ru-RU" sz="2400" dirty="0" smtClean="0">
                <a:solidFill>
                  <a:srgbClr val="0000CC"/>
                </a:solidFill>
                <a:latin typeface="Arial Black" pitchFamily="34" charset="0"/>
              </a:rPr>
              <a:t>КРАСНОСУЛИНСКОЕ ГОРОДСКОЕ ПОСЕЛЕНИЕ</a:t>
            </a:r>
            <a:endParaRPr lang="ru-RU" sz="2400" dirty="0">
              <a:solidFill>
                <a:srgbClr val="0000CC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7b78e287b4e9ba46a70937c3c1e21f7_i-74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901" y="145088"/>
            <a:ext cx="1732083" cy="12990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238" y="351693"/>
            <a:ext cx="7183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CC"/>
                </a:solidFill>
                <a:latin typeface="Arial Black" pitchFamily="34" charset="0"/>
              </a:rPr>
              <a:t>Правотворческая инициатива граждан.</a:t>
            </a:r>
            <a:endParaRPr lang="ru-RU" sz="3200" dirty="0">
              <a:solidFill>
                <a:srgbClr val="0000CC"/>
              </a:solidFill>
              <a:latin typeface="Arial Black" pitchFamily="34" charset="0"/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509953" y="1739159"/>
            <a:ext cx="5097089" cy="839789"/>
            <a:chOff x="1248" y="2030"/>
            <a:chExt cx="13230" cy="529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gray">
            <a:xfrm>
              <a:off x="2057" y="2094"/>
              <a:ext cx="12421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Народная пожарная дружина. По инициативе граждан </a:t>
              </a:r>
            </a:p>
            <a:p>
              <a:pPr algn="l"/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создана народная пожарная дружина, с целью повышения </a:t>
              </a:r>
            </a:p>
            <a:p>
              <a:pPr algn="l"/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качества знаний ТОС проведены обучающие </a:t>
              </a:r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семинары с </a:t>
              </a:r>
              <a:endParaRPr lang="ru-RU" sz="1050" dirty="0" smtClean="0">
                <a:solidFill>
                  <a:srgbClr val="0000CC"/>
                </a:solidFill>
                <a:latin typeface="Arial Black" pitchFamily="34" charset="0"/>
              </a:endParaRPr>
            </a:p>
            <a:p>
              <a:pPr algn="l"/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п</a:t>
              </a:r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редставителями пожарной службы.</a:t>
              </a:r>
              <a:endParaRPr lang="en-US" sz="1050" dirty="0">
                <a:solidFill>
                  <a:srgbClr val="0000CC"/>
                </a:solidFill>
                <a:latin typeface="Arial Black" pitchFamily="34" charset="0"/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5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FFFF"/>
                  </a:solidFill>
                </a:rPr>
                <a:t>1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457199" y="2770792"/>
            <a:ext cx="4059584" cy="479426"/>
            <a:chOff x="1248" y="2640"/>
            <a:chExt cx="7267" cy="302"/>
          </a:xfrm>
        </p:grpSpPr>
        <p:sp>
          <p:nvSpPr>
            <p:cNvPr id="12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gray">
            <a:xfrm>
              <a:off x="2067" y="2676"/>
              <a:ext cx="644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Народная дружина по охране правопорядка.</a:t>
              </a:r>
              <a:endParaRPr lang="en-US" sz="1050" dirty="0" smtClean="0">
                <a:solidFill>
                  <a:srgbClr val="0000CC"/>
                </a:solidFill>
                <a:latin typeface="Arial Black" pitchFamily="34" charset="0"/>
              </a:endParaRPr>
            </a:p>
            <a:p>
              <a:endParaRPr lang="en-US" sz="1050" dirty="0">
                <a:solidFill>
                  <a:srgbClr val="0000CC"/>
                </a:solidFill>
                <a:latin typeface="Arial Black" pitchFamily="34" charset="0"/>
              </a:endParaRP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527535" y="3521073"/>
            <a:ext cx="5511300" cy="479426"/>
            <a:chOff x="1248" y="3230"/>
            <a:chExt cx="11835" cy="302"/>
          </a:xfrm>
        </p:grpSpPr>
        <p:sp>
          <p:nvSpPr>
            <p:cNvPr id="16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0827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Комиссия по выявлению административных правонарушений. </a:t>
              </a:r>
              <a:endParaRPr lang="en-US" sz="1050" dirty="0" smtClean="0">
                <a:solidFill>
                  <a:srgbClr val="0000CC"/>
                </a:solidFill>
                <a:latin typeface="Arial Black" pitchFamily="34" charset="0"/>
              </a:endParaRPr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545123" y="4297717"/>
            <a:ext cx="684632" cy="528638"/>
            <a:chOff x="1248" y="1440"/>
            <a:chExt cx="1381" cy="333"/>
          </a:xfrm>
        </p:grpSpPr>
        <p:sp>
          <p:nvSpPr>
            <p:cNvPr id="2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37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02323" y="4422530"/>
            <a:ext cx="52665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0000CC"/>
                </a:solidFill>
                <a:latin typeface="Arial Black" pitchFamily="34" charset="0"/>
              </a:rPr>
              <a:t>Помощь в работе по сбору налогов с должников.</a:t>
            </a:r>
            <a:endParaRPr lang="ru-RU" sz="1050" dirty="0">
              <a:solidFill>
                <a:srgbClr val="0000CC"/>
              </a:solidFill>
              <a:latin typeface="Arial Black" pitchFamily="34" charset="0"/>
            </a:endParaRPr>
          </a:p>
        </p:txBody>
      </p:sp>
      <p:pic>
        <p:nvPicPr>
          <p:cNvPr id="24" name="Рисунок 23" descr="IMG_9735-30-04-19-11-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2927" y="1327640"/>
            <a:ext cx="1841988" cy="2455984"/>
          </a:xfrm>
          <a:prstGeom prst="rect">
            <a:avLst/>
          </a:prstGeom>
        </p:spPr>
      </p:pic>
      <p:pic>
        <p:nvPicPr>
          <p:cNvPr id="25" name="Рисунок 24" descr="встреча с газовикам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4424727"/>
            <a:ext cx="2620108" cy="1965082"/>
          </a:xfrm>
          <a:prstGeom prst="rect">
            <a:avLst/>
          </a:prstGeom>
        </p:spPr>
      </p:pic>
      <p:grpSp>
        <p:nvGrpSpPr>
          <p:cNvPr id="26" name="Group 7"/>
          <p:cNvGrpSpPr>
            <a:grpSpLocks/>
          </p:cNvGrpSpPr>
          <p:nvPr/>
        </p:nvGrpSpPr>
        <p:grpSpPr bwMode="auto">
          <a:xfrm>
            <a:off x="492367" y="5247292"/>
            <a:ext cx="5837197" cy="517526"/>
            <a:chOff x="1248" y="2030"/>
            <a:chExt cx="10151" cy="326"/>
          </a:xfrm>
        </p:grpSpPr>
        <p:sp>
          <p:nvSpPr>
            <p:cNvPr id="27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8" name="Text Box 10"/>
            <p:cNvSpPr txBox="1">
              <a:spLocks noChangeArrowheads="1"/>
            </p:cNvSpPr>
            <p:nvPr/>
          </p:nvSpPr>
          <p:spPr bwMode="gray">
            <a:xfrm>
              <a:off x="2057" y="2094"/>
              <a:ext cx="9342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Активисты ТОС стали инициаторами и организаторами множества </a:t>
              </a:r>
              <a:endParaRPr lang="ru-RU" sz="1050" dirty="0" smtClean="0">
                <a:solidFill>
                  <a:srgbClr val="0000CC"/>
                </a:solidFill>
                <a:latin typeface="Arial Black" pitchFamily="34" charset="0"/>
              </a:endParaRPr>
            </a:p>
            <a:p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городских мероприятий, конкурсов и фестивалей.</a:t>
              </a:r>
              <a:endParaRPr lang="en-US" sz="1050" dirty="0">
                <a:solidFill>
                  <a:srgbClr val="0000CC"/>
                </a:solidFill>
                <a:latin typeface="Arial Black" pitchFamily="34" charset="0"/>
              </a:endParaRPr>
            </a:p>
          </p:txBody>
        </p:sp>
        <p:sp>
          <p:nvSpPr>
            <p:cNvPr id="29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5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5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07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39521" y="4747598"/>
            <a:ext cx="2568911" cy="1712607"/>
          </a:xfrm>
        </p:spPr>
      </p:pic>
      <p:pic>
        <p:nvPicPr>
          <p:cNvPr id="6" name="Рисунок 5" descr="IMG_07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0991" y="4747847"/>
            <a:ext cx="2558563" cy="1705708"/>
          </a:xfrm>
          <a:prstGeom prst="rect">
            <a:avLst/>
          </a:prstGeom>
        </p:spPr>
      </p:pic>
      <p:pic>
        <p:nvPicPr>
          <p:cNvPr id="7" name="Рисунок 6" descr="IMG_07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331" y="4741982"/>
            <a:ext cx="2540977" cy="1693985"/>
          </a:xfrm>
          <a:prstGeom prst="rect">
            <a:avLst/>
          </a:prstGeom>
        </p:spPr>
      </p:pic>
      <p:pic>
        <p:nvPicPr>
          <p:cNvPr id="8" name="Рисунок 7" descr="a7b78e287b4e9ba46a70937c3c1e21f7_i-74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53655" y="211015"/>
            <a:ext cx="1732083" cy="12990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9954" y="536330"/>
            <a:ext cx="71393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Была проведена встреча Ассоциации «Совет муниципальных образований Ростовской области» на территории Красносулинского городского поселения, </a:t>
            </a:r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в</a:t>
            </a:r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 ходе которого транслировался опыт обеспечения обратной связи.</a:t>
            </a:r>
            <a:r>
              <a:rPr lang="ru-RU" dirty="0" smtClean="0">
                <a:latin typeface="Arial Black" pitchFamily="34" charset="0"/>
              </a:rPr>
              <a:t> </a:t>
            </a:r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Одной </a:t>
            </a:r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из сильных сторон практики является выстраивание </a:t>
            </a:r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тесной обратной </a:t>
            </a:r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связи руководства </a:t>
            </a:r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городского </a:t>
            </a:r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поселения с жителями: </a:t>
            </a:r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главой Администрации поселения </a:t>
            </a:r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проведено </a:t>
            </a:r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82 </a:t>
            </a:r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личных </a:t>
            </a:r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приема </a:t>
            </a:r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граждан, принято </a:t>
            </a:r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участие во </a:t>
            </a:r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всех собраниях граждан, </a:t>
            </a:r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415 </a:t>
            </a:r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иных </a:t>
            </a:r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мероприятий </a:t>
            </a:r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с массовым</a:t>
            </a:r>
          </a:p>
          <a:p>
            <a:pPr algn="ctr"/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участием жителей.</a:t>
            </a:r>
            <a:endParaRPr lang="ru-RU" dirty="0">
              <a:solidFill>
                <a:srgbClr val="0000CC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7b78e287b4e9ba46a70937c3c1e21f7_i-74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53655" y="211015"/>
            <a:ext cx="1732083" cy="12990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4784" y="1125415"/>
            <a:ext cx="8282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00CC"/>
                </a:solidFill>
                <a:latin typeface="Arial Black" pitchFamily="34" charset="0"/>
              </a:rPr>
              <a:t>Перемены происходят не только на уровне города в целом, но и на уровне, наиболее близком каждому человеку – это дом, двор, микрорайон. И не менее важно, что в этой работе участвуют сами жители!</a:t>
            </a:r>
            <a:endParaRPr lang="ru-RU" sz="2000" dirty="0">
              <a:solidFill>
                <a:srgbClr val="0000CC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image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015" y="4680439"/>
            <a:ext cx="2778369" cy="1852246"/>
          </a:xfrm>
          <a:prstGeom prst="rect">
            <a:avLst/>
          </a:prstGeom>
        </p:spPr>
      </p:pic>
      <p:pic>
        <p:nvPicPr>
          <p:cNvPr id="7" name="Рисунок 6" descr="image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4677508"/>
            <a:ext cx="2804746" cy="1869831"/>
          </a:xfrm>
          <a:prstGeom prst="rect">
            <a:avLst/>
          </a:prstGeom>
        </p:spPr>
      </p:pic>
      <p:pic>
        <p:nvPicPr>
          <p:cNvPr id="8" name="Рисунок 7" descr="image 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9446" y="4689231"/>
            <a:ext cx="2778369" cy="1852246"/>
          </a:xfrm>
          <a:prstGeom prst="rect">
            <a:avLst/>
          </a:prstGeom>
        </p:spPr>
      </p:pic>
      <p:pic>
        <p:nvPicPr>
          <p:cNvPr id="9" name="Рисунок 8" descr="image (7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5824" y="2655278"/>
            <a:ext cx="2743199" cy="1828799"/>
          </a:xfrm>
          <a:prstGeom prst="rect">
            <a:avLst/>
          </a:prstGeom>
        </p:spPr>
      </p:pic>
      <p:pic>
        <p:nvPicPr>
          <p:cNvPr id="10" name="Рисунок 9" descr="image (8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53153" y="2655277"/>
            <a:ext cx="2716823" cy="1811215"/>
          </a:xfrm>
          <a:prstGeom prst="rect">
            <a:avLst/>
          </a:prstGeom>
        </p:spPr>
      </p:pic>
      <p:pic>
        <p:nvPicPr>
          <p:cNvPr id="11" name="Рисунок 10" descr="image (9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" y="2623038"/>
            <a:ext cx="2738804" cy="18258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518747" y="4913178"/>
            <a:ext cx="684632" cy="528638"/>
            <a:chOff x="1248" y="1440"/>
            <a:chExt cx="1381" cy="333"/>
          </a:xfrm>
        </p:grpSpPr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37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360483" y="1167654"/>
            <a:ext cx="4328865" cy="517525"/>
            <a:chOff x="1248" y="2030"/>
            <a:chExt cx="7528" cy="326"/>
          </a:xfrm>
        </p:grpSpPr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057" y="2094"/>
              <a:ext cx="6719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Общая площадь </a:t>
              </a:r>
            </a:p>
            <a:p>
              <a:pPr algn="l"/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муниципального образования, кв.км 93,6 кв. км</a:t>
              </a:r>
              <a:endParaRPr lang="en-US" sz="1050" dirty="0">
                <a:solidFill>
                  <a:srgbClr val="0000CC"/>
                </a:solidFill>
                <a:latin typeface="Arial Black" pitchFamily="34" charset="0"/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5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FFFF"/>
                  </a:solidFill>
                </a:rPr>
                <a:t>1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439615" y="2480638"/>
            <a:ext cx="3357941" cy="504825"/>
            <a:chOff x="1248" y="2640"/>
            <a:chExt cx="6011" cy="318"/>
          </a:xfrm>
        </p:grpSpPr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036" y="2798"/>
              <a:ext cx="5223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Численность населения 38284 чел.</a:t>
              </a:r>
              <a:endParaRPr lang="en-US" sz="1050" dirty="0">
                <a:solidFill>
                  <a:srgbClr val="0000CC"/>
                </a:solidFill>
                <a:latin typeface="Arial Black" pitchFamily="34" charset="0"/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422030" y="3688126"/>
            <a:ext cx="4241400" cy="482601"/>
            <a:chOff x="1248" y="3230"/>
            <a:chExt cx="9108" cy="304"/>
          </a:xfrm>
        </p:grpSpPr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810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Численность </a:t>
              </a:r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жителей, обладающих активным</a:t>
              </a:r>
            </a:p>
            <a:p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и</a:t>
              </a:r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збирательным правом 31310 чел.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pic>
        <p:nvPicPr>
          <p:cNvPr id="29" name="Рисунок 28" descr="ПЗЗ 2018 приложение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5006" y="1591407"/>
            <a:ext cx="3788702" cy="3314700"/>
          </a:xfrm>
          <a:prstGeom prst="rect">
            <a:avLst/>
          </a:prstGeom>
        </p:spPr>
      </p:pic>
      <p:pic>
        <p:nvPicPr>
          <p:cNvPr id="30" name="Рисунок 29" descr="a7b78e287b4e9ba46a70937c3c1e21f7_i-74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7808" y="153881"/>
            <a:ext cx="1732083" cy="1299062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958362" y="4877444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dirty="0" smtClean="0">
                <a:solidFill>
                  <a:srgbClr val="0000CC"/>
                </a:solidFill>
                <a:latin typeface="Arial Black" pitchFamily="34" charset="0"/>
              </a:rPr>
              <a:t>Количество территориальных общественных </a:t>
            </a:r>
          </a:p>
          <a:p>
            <a:r>
              <a:rPr lang="ru-RU" sz="1050" dirty="0" smtClean="0">
                <a:solidFill>
                  <a:srgbClr val="0000CC"/>
                </a:solidFill>
                <a:latin typeface="Arial Black" pitchFamily="34" charset="0"/>
              </a:rPr>
              <a:t>с</a:t>
            </a:r>
            <a:r>
              <a:rPr lang="ru-RU" sz="1050" dirty="0" smtClean="0">
                <a:solidFill>
                  <a:srgbClr val="0000CC"/>
                </a:solidFill>
                <a:latin typeface="Arial Black" pitchFamily="34" charset="0"/>
              </a:rPr>
              <a:t>амоуправлений 18 шт.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a7b78e287b4e9ba46a70937c3c1e21f7_i-74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97616" y="5429265"/>
            <a:ext cx="1732083" cy="1299062"/>
          </a:xfrm>
          <a:prstGeom prst="rect">
            <a:avLst/>
          </a:prstGeom>
        </p:spPr>
      </p:pic>
      <p:graphicFrame>
        <p:nvGraphicFramePr>
          <p:cNvPr id="1026" name="Object 2"/>
          <p:cNvGraphicFramePr>
            <a:graphicFrameLocks/>
          </p:cNvGraphicFramePr>
          <p:nvPr/>
        </p:nvGraphicFramePr>
        <p:xfrm>
          <a:off x="5627077" y="1002324"/>
          <a:ext cx="3188921" cy="2790459"/>
        </p:xfrm>
        <a:graphic>
          <a:graphicData uri="http://schemas.openxmlformats.org/presentationml/2006/ole">
            <p:oleObj spid="_x0000_s1026" name="Worksheet" r:id="rId4" imgW="6362767" imgH="6305527" progId="Excel.Sheet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71039" y="246185"/>
            <a:ext cx="3086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00CC"/>
                </a:solidFill>
                <a:latin typeface="Arial Black" pitchFamily="34" charset="0"/>
              </a:rPr>
              <a:t>налоговые и неналоговые доходы Красносулинского городского поселения за </a:t>
            </a:r>
            <a:br>
              <a:rPr lang="ru-RU" sz="1000" b="1" dirty="0" smtClean="0">
                <a:solidFill>
                  <a:srgbClr val="0000CC"/>
                </a:solidFill>
                <a:latin typeface="Arial Black" pitchFamily="34" charset="0"/>
              </a:rPr>
            </a:br>
            <a:r>
              <a:rPr lang="ru-RU" sz="1000" b="1" dirty="0" smtClean="0">
                <a:solidFill>
                  <a:srgbClr val="0000CC"/>
                </a:solidFill>
                <a:latin typeface="Arial Black" pitchFamily="34" charset="0"/>
              </a:rPr>
              <a:t>2018</a:t>
            </a:r>
            <a:endParaRPr lang="ru-RU" sz="1000" dirty="0">
              <a:solidFill>
                <a:srgbClr val="0000CC"/>
              </a:solidFill>
              <a:latin typeface="Arial Black" pitchFamily="34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08513" y="1017100"/>
          <a:ext cx="4698173" cy="2508616"/>
        </p:xfrm>
        <a:graphic>
          <a:graphicData uri="http://schemas.openxmlformats.org/presentationml/2006/ole">
            <p:oleObj spid="_x0000_s1027" name="Диаграмма" r:id="rId5" imgW="6448543" imgH="3276507" progId="Excel.Sheet.8">
              <p:embed/>
            </p:oleObj>
          </a:graphicData>
        </a:graphic>
      </p:graphicFrame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21138894"/>
              </p:ext>
            </p:extLst>
          </p:nvPr>
        </p:nvGraphicFramePr>
        <p:xfrm>
          <a:off x="1547446" y="3815862"/>
          <a:ext cx="6747685" cy="2820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91308" y="694592"/>
            <a:ext cx="458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0000CC"/>
                </a:solidFill>
                <a:latin typeface="Arial Black" pitchFamily="34" charset="0"/>
              </a:rPr>
              <a:t>РАСХОДЫ КРАСНОСУЛИНСКОГО ГОРОДСКОГО ПОСЕЛЕНИЯ ЗА 2018 ГОД</a:t>
            </a:r>
            <a:endParaRPr lang="ru-RU" sz="1000" dirty="0">
              <a:solidFill>
                <a:srgbClr val="0000CC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7b78e287b4e9ba46a70937c3c1e21f7_i-74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1917" y="145088"/>
            <a:ext cx="1732083" cy="12990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" y="347541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00CC"/>
                </a:solidFill>
                <a:latin typeface="Arial Black" pitchFamily="34" charset="0"/>
              </a:rPr>
              <a:t>Структура Администрации Красносулинского городского поселения</a:t>
            </a:r>
            <a:r>
              <a:rPr lang="ru-RU" sz="3600" dirty="0" smtClean="0">
                <a:solidFill>
                  <a:srgbClr val="0000CC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0000CC"/>
                </a:solidFill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4" name="Содержимое 3" descr="photofacefun_com_155660815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48835" y="1623402"/>
            <a:ext cx="7121116" cy="43513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80925_1503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0" y="2391507"/>
            <a:ext cx="2734408" cy="2050806"/>
          </a:xfrm>
          <a:prstGeom prst="rect">
            <a:avLst/>
          </a:prstGeom>
        </p:spPr>
      </p:pic>
      <p:pic>
        <p:nvPicPr>
          <p:cNvPr id="5" name="Рисунок 4" descr="20180925_1503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7707" y="4598376"/>
            <a:ext cx="2725616" cy="2044212"/>
          </a:xfrm>
          <a:prstGeom prst="rect">
            <a:avLst/>
          </a:prstGeom>
        </p:spPr>
      </p:pic>
      <p:pic>
        <p:nvPicPr>
          <p:cNvPr id="6" name="Рисунок 5" descr="IMG-20180925-WA0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77709" y="399774"/>
            <a:ext cx="2658926" cy="1771925"/>
          </a:xfrm>
          <a:prstGeom prst="rect">
            <a:avLst/>
          </a:prstGeom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40675" y="279636"/>
            <a:ext cx="6185078" cy="1001714"/>
            <a:chOff x="1248" y="2030"/>
            <a:chExt cx="10756" cy="631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gray">
            <a:xfrm>
              <a:off x="2057" y="2094"/>
              <a:ext cx="9947" cy="5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Собрание депутатов Красносулинского городского </a:t>
              </a:r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поселения является</a:t>
              </a:r>
            </a:p>
            <a:p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 </a:t>
              </a:r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представительным органом муниципального образования </a:t>
              </a:r>
              <a:endParaRPr lang="ru-RU" sz="1050" dirty="0" smtClean="0">
                <a:solidFill>
                  <a:srgbClr val="0000CC"/>
                </a:solidFill>
                <a:latin typeface="Arial Black" pitchFamily="34" charset="0"/>
              </a:endParaRPr>
            </a:p>
            <a:p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«</a:t>
              </a:r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Красносулинское городское поселение». Собрание </a:t>
              </a:r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депутатов</a:t>
              </a:r>
            </a:p>
            <a:p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 </a:t>
              </a:r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Красносулинского </a:t>
              </a:r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городского </a:t>
              </a:r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поселения подотчетно и подконтрольно </a:t>
              </a:r>
              <a:endParaRPr lang="ru-RU" sz="1050" dirty="0" smtClean="0">
                <a:solidFill>
                  <a:srgbClr val="0000CC"/>
                </a:solidFill>
                <a:latin typeface="Arial Black" pitchFamily="34" charset="0"/>
              </a:endParaRPr>
            </a:p>
            <a:p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населению</a:t>
              </a:r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.</a:t>
              </a:r>
              <a:endParaRPr lang="en-US" sz="1050" dirty="0">
                <a:solidFill>
                  <a:srgbClr val="0000CC"/>
                </a:solidFill>
                <a:latin typeface="Arial Black" pitchFamily="34" charset="0"/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5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FFFF"/>
                  </a:solidFill>
                </a:rPr>
                <a:t>1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140676" y="1553907"/>
            <a:ext cx="6117587" cy="738188"/>
            <a:chOff x="1248" y="2599"/>
            <a:chExt cx="10951" cy="465"/>
          </a:xfrm>
        </p:grpSpPr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2052" y="2599"/>
              <a:ext cx="10147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Собрание депутатов Красносулинского городского поселения состоит </a:t>
              </a:r>
              <a:endParaRPr lang="ru-RU" sz="1050" dirty="0" smtClean="0">
                <a:solidFill>
                  <a:srgbClr val="0000CC"/>
                </a:solidFill>
                <a:latin typeface="Arial Black" pitchFamily="34" charset="0"/>
              </a:endParaRPr>
            </a:p>
            <a:p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из </a:t>
              </a:r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20 депутатов, </a:t>
              </a:r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избираемых </a:t>
              </a:r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на муниципальных выборах по </a:t>
              </a:r>
              <a:endParaRPr lang="ru-RU" sz="1050" dirty="0" smtClean="0">
                <a:solidFill>
                  <a:srgbClr val="0000CC"/>
                </a:solidFill>
                <a:latin typeface="Arial Black" pitchFamily="34" charset="0"/>
              </a:endParaRPr>
            </a:p>
            <a:p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одномандатным</a:t>
              </a:r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, многомандатным </a:t>
              </a:r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избирательным </a:t>
              </a:r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округам сроком на </a:t>
              </a:r>
              <a:endParaRPr lang="ru-RU" sz="1050" dirty="0" smtClean="0">
                <a:solidFill>
                  <a:srgbClr val="0000CC"/>
                </a:solidFill>
                <a:latin typeface="Arial Black" pitchFamily="34" charset="0"/>
              </a:endParaRPr>
            </a:p>
            <a:p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5 </a:t>
              </a:r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лет.</a:t>
              </a:r>
              <a:endParaRPr lang="en-US" sz="1050" dirty="0">
                <a:solidFill>
                  <a:srgbClr val="0000CC"/>
                </a:solidFill>
                <a:latin typeface="Arial Black" pitchFamily="34" charset="0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184638" y="2518746"/>
            <a:ext cx="5962082" cy="600076"/>
            <a:chOff x="1248" y="3230"/>
            <a:chExt cx="12803" cy="378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gray">
            <a:xfrm>
              <a:off x="2143" y="3244"/>
              <a:ext cx="11908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Собрание депутатов Красносулинского городского поселения может </a:t>
              </a:r>
              <a:endParaRPr lang="ru-RU" sz="1050" dirty="0" smtClean="0">
                <a:solidFill>
                  <a:srgbClr val="0000CC"/>
                </a:solidFill>
                <a:latin typeface="Arial Black" pitchFamily="34" charset="0"/>
              </a:endParaRPr>
            </a:p>
            <a:p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осуществлять свои </a:t>
              </a:r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полномочия в случае избрания не менее двух </a:t>
              </a:r>
              <a:endParaRPr lang="ru-RU" sz="1050" dirty="0" smtClean="0">
                <a:solidFill>
                  <a:srgbClr val="0000CC"/>
                </a:solidFill>
                <a:latin typeface="Arial Black" pitchFamily="34" charset="0"/>
              </a:endParaRPr>
            </a:p>
            <a:p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третей </a:t>
              </a:r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от установленной численности </a:t>
              </a:r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депутатов</a:t>
              </a:r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.</a:t>
              </a:r>
              <a:endParaRPr lang="en-US" sz="1050" dirty="0">
                <a:solidFill>
                  <a:srgbClr val="0000CC"/>
                </a:solidFill>
                <a:latin typeface="Arial Black" pitchFamily="34" charset="0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3" name="Group 2"/>
          <p:cNvGrpSpPr>
            <a:grpSpLocks/>
          </p:cNvGrpSpPr>
          <p:nvPr/>
        </p:nvGrpSpPr>
        <p:grpSpPr bwMode="auto">
          <a:xfrm>
            <a:off x="149470" y="3550369"/>
            <a:ext cx="684632" cy="528638"/>
            <a:chOff x="1248" y="1440"/>
            <a:chExt cx="1381" cy="333"/>
          </a:xfrm>
        </p:grpSpPr>
        <p:sp>
          <p:nvSpPr>
            <p:cNvPr id="24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5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37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24253" y="3385038"/>
            <a:ext cx="58556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0000CC"/>
                </a:solidFill>
                <a:latin typeface="Arial Black" pitchFamily="34" charset="0"/>
              </a:rPr>
              <a:t>Собрание депутатов Красносулинского городского поселения обладает правами юридического лица, имеет печать со своим наименованием, штампы, бланки и счета, открываемые в соответствии с федеральным законодательством.   </a:t>
            </a:r>
            <a:endParaRPr lang="ru-RU" sz="1050" dirty="0">
              <a:solidFill>
                <a:srgbClr val="0000CC"/>
              </a:solidFill>
              <a:latin typeface="Arial Black" pitchFamily="34" charset="0"/>
            </a:endParaRPr>
          </a:p>
        </p:txBody>
      </p:sp>
      <p:grpSp>
        <p:nvGrpSpPr>
          <p:cNvPr id="32" name="Group 7"/>
          <p:cNvGrpSpPr>
            <a:grpSpLocks/>
          </p:cNvGrpSpPr>
          <p:nvPr/>
        </p:nvGrpSpPr>
        <p:grpSpPr bwMode="auto">
          <a:xfrm>
            <a:off x="161191" y="4661135"/>
            <a:ext cx="368023" cy="484188"/>
            <a:chOff x="1248" y="2030"/>
            <a:chExt cx="640" cy="305"/>
          </a:xfrm>
        </p:grpSpPr>
        <p:sp>
          <p:nvSpPr>
            <p:cNvPr id="33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5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5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5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41837" y="4422531"/>
            <a:ext cx="57150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0000CC"/>
                </a:solidFill>
                <a:latin typeface="Arial Black" pitchFamily="34" charset="0"/>
              </a:rPr>
              <a:t>Расходы на обеспечение деятельности Собрания депутатов Красносулинского городского поселения предусматриваются в бюджете Красносулинского городского поселения отдельной строкой в соответствии с классификацией расходов бюджетов Российской Федерации.</a:t>
            </a:r>
            <a:endParaRPr lang="ru-RU" sz="1050" dirty="0">
              <a:solidFill>
                <a:srgbClr val="0000CC"/>
              </a:solidFill>
              <a:latin typeface="Arial Black" pitchFamily="34" charset="0"/>
            </a:endParaRPr>
          </a:p>
        </p:txBody>
      </p:sp>
      <p:grpSp>
        <p:nvGrpSpPr>
          <p:cNvPr id="37" name="Group 12"/>
          <p:cNvGrpSpPr>
            <a:grpSpLocks/>
          </p:cNvGrpSpPr>
          <p:nvPr/>
        </p:nvGrpSpPr>
        <p:grpSpPr bwMode="auto">
          <a:xfrm>
            <a:off x="178778" y="5683972"/>
            <a:ext cx="367022" cy="484188"/>
            <a:chOff x="1248" y="2640"/>
            <a:chExt cx="657" cy="305"/>
          </a:xfrm>
        </p:grpSpPr>
        <p:sp>
          <p:nvSpPr>
            <p:cNvPr id="38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40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60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59423" y="5644662"/>
            <a:ext cx="55919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0000CC"/>
                </a:solidFill>
                <a:latin typeface="Arial Black" pitchFamily="34" charset="0"/>
              </a:rPr>
              <a:t>В случае досрочного прекращения полномочий Собрания депутатов Красносулинского городского поселения досрочные выборы в Собрание депутатов Красносулинского городского поселения проводятся в сроки, установленные федеральным законом.</a:t>
            </a:r>
            <a:endParaRPr lang="ru-RU" sz="1050" dirty="0">
              <a:solidFill>
                <a:srgbClr val="0000CC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ход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30463" y="1398772"/>
            <a:ext cx="2449064" cy="1836798"/>
          </a:xfrm>
        </p:spPr>
      </p:pic>
      <p:pic>
        <p:nvPicPr>
          <p:cNvPr id="5" name="Рисунок 4" descr="сходы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8737" y="4009292"/>
            <a:ext cx="2532185" cy="1899139"/>
          </a:xfrm>
          <a:prstGeom prst="rect">
            <a:avLst/>
          </a:prstGeom>
        </p:spPr>
      </p:pic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430822" y="692876"/>
            <a:ext cx="5449049" cy="517526"/>
            <a:chOff x="1248" y="2030"/>
            <a:chExt cx="9476" cy="326"/>
          </a:xfrm>
        </p:grpSpPr>
        <p:sp>
          <p:nvSpPr>
            <p:cNvPr id="7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gray">
            <a:xfrm>
              <a:off x="2057" y="2094"/>
              <a:ext cx="8667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Общее количество сходов граждан 4 шт. количество жителей </a:t>
              </a:r>
            </a:p>
            <a:p>
              <a:pPr algn="l"/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принявших участие 320 чел.</a:t>
              </a:r>
              <a:endParaRPr lang="en-US" sz="1050" dirty="0">
                <a:solidFill>
                  <a:srgbClr val="0000CC"/>
                </a:solidFill>
                <a:latin typeface="Arial Black" pitchFamily="34" charset="0"/>
              </a:endParaRP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5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FFFF"/>
                  </a:solidFill>
                </a:rPr>
                <a:t>1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395653" y="1900352"/>
            <a:ext cx="5823190" cy="635001"/>
            <a:chOff x="1248" y="2640"/>
            <a:chExt cx="10424" cy="400"/>
          </a:xfrm>
        </p:grpSpPr>
        <p:sp>
          <p:nvSpPr>
            <p:cNvPr id="11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gray">
            <a:xfrm>
              <a:off x="2067" y="2676"/>
              <a:ext cx="9605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Общее количество собраний граждан 14 шт. </a:t>
              </a:r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. количество жителей </a:t>
              </a:r>
            </a:p>
            <a:p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принявших участие </a:t>
              </a:r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199 </a:t>
              </a:r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чел.</a:t>
              </a:r>
              <a:endParaRPr lang="en-US" sz="1050" dirty="0" smtClean="0">
                <a:solidFill>
                  <a:srgbClr val="0000CC"/>
                </a:solidFill>
                <a:latin typeface="Arial Black" pitchFamily="34" charset="0"/>
              </a:endParaRPr>
            </a:p>
            <a:p>
              <a:endParaRPr lang="en-US" sz="1050" dirty="0">
                <a:solidFill>
                  <a:srgbClr val="0000CC"/>
                </a:solidFill>
                <a:latin typeface="Arial Black" pitchFamily="34" charset="0"/>
              </a:endParaRP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351691" y="3195757"/>
            <a:ext cx="6157202" cy="482601"/>
            <a:chOff x="1248" y="3230"/>
            <a:chExt cx="13222" cy="304"/>
          </a:xfrm>
        </p:grpSpPr>
        <p:sp>
          <p:nvSpPr>
            <p:cNvPr id="1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2214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Общее количество </a:t>
              </a:r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конференций </a:t>
              </a:r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граждан </a:t>
              </a:r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1 </a:t>
              </a:r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шт. . количество жителей </a:t>
              </a:r>
            </a:p>
            <a:p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принявших участие </a:t>
              </a:r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80 </a:t>
              </a:r>
              <a:r>
                <a:rPr lang="ru-RU" sz="1050" dirty="0" smtClean="0">
                  <a:solidFill>
                    <a:srgbClr val="0000CC"/>
                  </a:solidFill>
                  <a:latin typeface="Arial Black" pitchFamily="34" charset="0"/>
                </a:rPr>
                <a:t>чел.</a:t>
              </a:r>
              <a:endParaRPr lang="en-US" sz="1050" dirty="0" smtClean="0">
                <a:solidFill>
                  <a:srgbClr val="0000CC"/>
                </a:solidFill>
                <a:latin typeface="Arial Black" pitchFamily="34" charset="0"/>
              </a:endParaRPr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457201" y="4455978"/>
            <a:ext cx="684632" cy="528638"/>
            <a:chOff x="1248" y="1440"/>
            <a:chExt cx="1381" cy="333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37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958362" y="4472998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dirty="0" smtClean="0">
                <a:solidFill>
                  <a:srgbClr val="0000CC"/>
                </a:solidFill>
                <a:latin typeface="Arial Black" pitchFamily="34" charset="0"/>
              </a:rPr>
              <a:t>Общее количество </a:t>
            </a:r>
            <a:r>
              <a:rPr lang="ru-RU" sz="1050" dirty="0" smtClean="0">
                <a:solidFill>
                  <a:srgbClr val="0000CC"/>
                </a:solidFill>
                <a:latin typeface="Arial Black" pitchFamily="34" charset="0"/>
              </a:rPr>
              <a:t>опросов </a:t>
            </a:r>
            <a:r>
              <a:rPr lang="ru-RU" sz="1050" dirty="0" smtClean="0">
                <a:solidFill>
                  <a:srgbClr val="0000CC"/>
                </a:solidFill>
                <a:latin typeface="Arial Black" pitchFamily="34" charset="0"/>
              </a:rPr>
              <a:t>граждан </a:t>
            </a:r>
            <a:r>
              <a:rPr lang="ru-RU" sz="1050" dirty="0" smtClean="0">
                <a:solidFill>
                  <a:srgbClr val="0000CC"/>
                </a:solidFill>
                <a:latin typeface="Arial Black" pitchFamily="34" charset="0"/>
              </a:rPr>
              <a:t>2 </a:t>
            </a:r>
            <a:r>
              <a:rPr lang="ru-RU" sz="1050" dirty="0" smtClean="0">
                <a:solidFill>
                  <a:srgbClr val="0000CC"/>
                </a:solidFill>
                <a:latin typeface="Arial Black" pitchFamily="34" charset="0"/>
              </a:rPr>
              <a:t>шт. . количество жителей </a:t>
            </a:r>
            <a:r>
              <a:rPr lang="ru-RU" sz="1050" dirty="0" smtClean="0">
                <a:solidFill>
                  <a:srgbClr val="0000CC"/>
                </a:solidFill>
                <a:latin typeface="Arial Black" pitchFamily="34" charset="0"/>
              </a:rPr>
              <a:t>принявших </a:t>
            </a:r>
            <a:r>
              <a:rPr lang="ru-RU" sz="1050" dirty="0" smtClean="0">
                <a:solidFill>
                  <a:srgbClr val="0000CC"/>
                </a:solidFill>
                <a:latin typeface="Arial Black" pitchFamily="34" charset="0"/>
              </a:rPr>
              <a:t>участие </a:t>
            </a:r>
            <a:r>
              <a:rPr lang="ru-RU" sz="1050" dirty="0" smtClean="0">
                <a:solidFill>
                  <a:srgbClr val="0000CC"/>
                </a:solidFill>
                <a:latin typeface="Arial Black" pitchFamily="34" charset="0"/>
              </a:rPr>
              <a:t>380 </a:t>
            </a:r>
            <a:r>
              <a:rPr lang="ru-RU" sz="1050" dirty="0" smtClean="0">
                <a:solidFill>
                  <a:srgbClr val="0000CC"/>
                </a:solidFill>
                <a:latin typeface="Arial Black" pitchFamily="34" charset="0"/>
              </a:rPr>
              <a:t>чел.</a:t>
            </a:r>
            <a:endParaRPr lang="en-US" sz="1050" dirty="0" smtClean="0">
              <a:solidFill>
                <a:srgbClr val="0000CC"/>
              </a:solidFill>
              <a:latin typeface="Arial Black" pitchFamily="34" charset="0"/>
            </a:endParaRPr>
          </a:p>
        </p:txBody>
      </p:sp>
      <p:grpSp>
        <p:nvGrpSpPr>
          <p:cNvPr id="23" name="Group 7"/>
          <p:cNvGrpSpPr>
            <a:grpSpLocks/>
          </p:cNvGrpSpPr>
          <p:nvPr/>
        </p:nvGrpSpPr>
        <p:grpSpPr bwMode="auto">
          <a:xfrm>
            <a:off x="512883" y="5777758"/>
            <a:ext cx="368023" cy="484188"/>
            <a:chOff x="1248" y="2030"/>
            <a:chExt cx="640" cy="305"/>
          </a:xfrm>
        </p:grpSpPr>
        <p:sp>
          <p:nvSpPr>
            <p:cNvPr id="24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5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5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5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063870" y="5811715"/>
            <a:ext cx="48357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0000CC"/>
                </a:solidFill>
                <a:latin typeface="Arial Black" pitchFamily="34" charset="0"/>
              </a:rPr>
              <a:t>Количество граждан, обратившихся в Администрацию Красносулинского городского поселения 362 чел. </a:t>
            </a:r>
            <a:endParaRPr lang="en-US" sz="1050" dirty="0" smtClean="0">
              <a:solidFill>
                <a:srgbClr val="0000CC"/>
              </a:solidFill>
              <a:latin typeface="Arial Black" pitchFamily="34" charset="0"/>
            </a:endParaRPr>
          </a:p>
        </p:txBody>
      </p:sp>
      <p:pic>
        <p:nvPicPr>
          <p:cNvPr id="28" name="Рисунок 27" descr="a7b78e287b4e9ba46a70937c3c1e21f7_i-74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74525" y="0"/>
            <a:ext cx="1732083" cy="12990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9570" y="892350"/>
            <a:ext cx="44664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На территории Красносулинского городского поселения осуществляется официальное опубликование муниципальных правовых актов и размещение другой официальной информации муниципального образования в двух средствах массовой информации: МУП «Редакция газеты Красносулинский вестник», </a:t>
            </a:r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м</a:t>
            </a:r>
            <a:r>
              <a:rPr lang="ru-RU" dirty="0" smtClean="0">
                <a:solidFill>
                  <a:srgbClr val="0000CC"/>
                </a:solidFill>
                <a:latin typeface="Arial Black" pitchFamily="34" charset="0"/>
              </a:rPr>
              <a:t>едиа холдинг «Красный Бумер». Охват населения муниципального образования печатными средствами массовой информации составляет 18,7 %.</a:t>
            </a:r>
            <a:endParaRPr lang="ru-RU" dirty="0"/>
          </a:p>
        </p:txBody>
      </p:sp>
      <p:pic>
        <p:nvPicPr>
          <p:cNvPr id="5" name="Рисунок 4" descr="logo.7992b1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477" y="4173607"/>
            <a:ext cx="2980812" cy="2104102"/>
          </a:xfrm>
          <a:prstGeom prst="rect">
            <a:avLst/>
          </a:prstGeom>
        </p:spPr>
      </p:pic>
      <p:pic>
        <p:nvPicPr>
          <p:cNvPr id="6" name="Рисунок 5" descr="a519ae36-0c0a-4a58-bf14-d1f76519962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42" y="1400541"/>
            <a:ext cx="3212490" cy="2415593"/>
          </a:xfrm>
          <a:prstGeom prst="rect">
            <a:avLst/>
          </a:prstGeom>
        </p:spPr>
      </p:pic>
      <p:pic>
        <p:nvPicPr>
          <p:cNvPr id="7" name="Рисунок 6" descr="a7b78e287b4e9ba46a70937c3c1e21f7_i-74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27278" y="0"/>
            <a:ext cx="1732083" cy="12990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7b78e287b4e9ba46a70937c3c1e21f7_i-74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901" y="145088"/>
            <a:ext cx="1732083" cy="1299062"/>
          </a:xfrm>
          <a:prstGeom prst="rect">
            <a:avLst/>
          </a:prstGeom>
        </p:spPr>
      </p:pic>
      <p:pic>
        <p:nvPicPr>
          <p:cNvPr id="6" name="Рисунок 5" descr="график парка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5681" y="1521069"/>
            <a:ext cx="1833196" cy="2444261"/>
          </a:xfrm>
          <a:prstGeom prst="rect">
            <a:avLst/>
          </a:prstGeom>
        </p:spPr>
      </p:pic>
      <p:pic>
        <p:nvPicPr>
          <p:cNvPr id="7" name="Рисунок 6" descr="горсред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8770" y="4396154"/>
            <a:ext cx="2637692" cy="19782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5992" y="316523"/>
            <a:ext cx="61897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00CC"/>
                </a:solidFill>
                <a:latin typeface="Arial Black" pitchFamily="34" charset="0"/>
              </a:rPr>
              <a:t>Вовлечение граждан в развитие городской среды и благоустройству общественных территорий Красносулинского городского поселения.</a:t>
            </a:r>
            <a:endParaRPr lang="ru-RU" sz="2000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1454" y="2734408"/>
            <a:ext cx="474784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00CC"/>
                </a:solidFill>
                <a:latin typeface="Arial Black" pitchFamily="34" charset="0"/>
              </a:rPr>
              <a:t>Вовлечение граждан на этапах проектирования в форме общественных обсуждений и выборе элементов и материалов для благоустройства общественных территорий.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00CC"/>
                </a:solidFill>
                <a:latin typeface="Arial Black" pitchFamily="34" charset="0"/>
              </a:rPr>
              <a:t>Проведение мастер-классов, субботников на общественных территориях во время реализации мероприятий благоустройства.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00CC"/>
                </a:solidFill>
                <a:latin typeface="Arial Black" pitchFamily="34" charset="0"/>
              </a:rPr>
              <a:t>Высадка деревьев и кустарников. Установка МАФ при участии молодежи, родителей с детьми.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00CC"/>
                </a:solidFill>
                <a:latin typeface="Arial Black" pitchFamily="34" charset="0"/>
              </a:rPr>
              <a:t>Опрос жителей в форме анкетирования перспектив развития общественных территорий.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238" y="259304"/>
            <a:ext cx="8449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00CC"/>
                </a:solidFill>
                <a:latin typeface="Arial Black" pitchFamily="34" charset="0"/>
              </a:rPr>
              <a:t>ТОС – важное, сильное и значимое звено в местном самоуправлении!</a:t>
            </a:r>
            <a:endParaRPr lang="ru-RU" sz="3200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72962" y="1564919"/>
            <a:ext cx="5389684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rgbClr val="0000CC"/>
                </a:solidFill>
                <a:latin typeface="Arial Black" pitchFamily="34" charset="0"/>
              </a:rPr>
              <a:t>Самое </a:t>
            </a:r>
            <a:r>
              <a:rPr lang="ru-RU" sz="1100" dirty="0" smtClean="0">
                <a:solidFill>
                  <a:srgbClr val="0000CC"/>
                </a:solidFill>
                <a:latin typeface="Arial Black" pitchFamily="34" charset="0"/>
              </a:rPr>
              <a:t>главное в </a:t>
            </a:r>
            <a:r>
              <a:rPr lang="ru-RU" sz="1100" dirty="0" smtClean="0">
                <a:solidFill>
                  <a:srgbClr val="0000CC"/>
                </a:solidFill>
                <a:latin typeface="Arial Black" pitchFamily="34" charset="0"/>
              </a:rPr>
              <a:t>работе ТОС </a:t>
            </a:r>
            <a:r>
              <a:rPr lang="ru-RU" sz="1100" dirty="0" smtClean="0">
                <a:solidFill>
                  <a:srgbClr val="0000CC"/>
                </a:solidFill>
                <a:latin typeface="Arial Black" pitchFamily="34" charset="0"/>
              </a:rPr>
              <a:t>– оказать поддержку населению, уделить внимание каждому человеку, помочь и словом и делом</a:t>
            </a:r>
            <a:r>
              <a:rPr lang="ru-RU" sz="1100" dirty="0" smtClean="0">
                <a:solidFill>
                  <a:srgbClr val="0000CC"/>
                </a:solidFill>
                <a:latin typeface="Arial Black" pitchFamily="34" charset="0"/>
              </a:rPr>
              <a:t>. </a:t>
            </a:r>
            <a:r>
              <a:rPr lang="ru-RU" sz="1100" dirty="0" smtClean="0">
                <a:solidFill>
                  <a:srgbClr val="0000CC"/>
                </a:solidFill>
                <a:latin typeface="Arial Black" pitchFamily="34" charset="0"/>
              </a:rPr>
              <a:t>Территория </a:t>
            </a:r>
            <a:r>
              <a:rPr lang="ru-RU" sz="1100" dirty="0" smtClean="0">
                <a:solidFill>
                  <a:srgbClr val="0000CC"/>
                </a:solidFill>
                <a:latin typeface="Arial Black" pitchFamily="34" charset="0"/>
              </a:rPr>
              <a:t>муниципального образования Красносулинского городского поселения разделена </a:t>
            </a:r>
            <a:r>
              <a:rPr lang="ru-RU" sz="1100" dirty="0" smtClean="0">
                <a:solidFill>
                  <a:srgbClr val="0000CC"/>
                </a:solidFill>
                <a:latin typeface="Arial Black" pitchFamily="34" charset="0"/>
              </a:rPr>
              <a:t>на </a:t>
            </a:r>
            <a:r>
              <a:rPr lang="ru-RU" sz="1100" dirty="0" smtClean="0">
                <a:solidFill>
                  <a:srgbClr val="0000CC"/>
                </a:solidFill>
                <a:latin typeface="Arial Black" pitchFamily="34" charset="0"/>
              </a:rPr>
              <a:t>18 территориальных общественных самоуправлений. </a:t>
            </a:r>
            <a:r>
              <a:rPr lang="ru-RU" sz="1100" dirty="0" smtClean="0">
                <a:solidFill>
                  <a:srgbClr val="0000CC"/>
                </a:solidFill>
                <a:latin typeface="Arial Black" pitchFamily="34" charset="0"/>
              </a:rPr>
              <a:t>С целью эффективного участия </a:t>
            </a:r>
            <a:r>
              <a:rPr lang="ru-RU" sz="1100" dirty="0" smtClean="0">
                <a:solidFill>
                  <a:srgbClr val="0000CC"/>
                </a:solidFill>
                <a:latin typeface="Arial Black" pitchFamily="34" charset="0"/>
              </a:rPr>
              <a:t>населения в </a:t>
            </a:r>
            <a:r>
              <a:rPr lang="ru-RU" sz="1100" dirty="0" smtClean="0">
                <a:solidFill>
                  <a:srgbClr val="0000CC"/>
                </a:solidFill>
                <a:latin typeface="Arial Black" pitchFamily="34" charset="0"/>
              </a:rPr>
              <a:t>процессах управления территорией в </a:t>
            </a:r>
            <a:r>
              <a:rPr lang="ru-RU" sz="1100" dirty="0" smtClean="0">
                <a:solidFill>
                  <a:srgbClr val="0000CC"/>
                </a:solidFill>
                <a:latin typeface="Arial Black" pitchFamily="34" charset="0"/>
              </a:rPr>
              <a:t>ТОС привлекаются </a:t>
            </a:r>
            <a:r>
              <a:rPr lang="ru-RU" sz="1100" dirty="0" smtClean="0">
                <a:solidFill>
                  <a:srgbClr val="0000CC"/>
                </a:solidFill>
                <a:latin typeface="Arial Black" pitchFamily="34" charset="0"/>
              </a:rPr>
              <a:t>специалисты из различных </a:t>
            </a:r>
            <a:r>
              <a:rPr lang="ru-RU" sz="1100" dirty="0" smtClean="0">
                <a:solidFill>
                  <a:srgbClr val="0000CC"/>
                </a:solidFill>
                <a:latin typeface="Arial Black" pitchFamily="34" charset="0"/>
              </a:rPr>
              <a:t>областей социальной </a:t>
            </a:r>
            <a:r>
              <a:rPr lang="ru-RU" sz="1100" dirty="0" smtClean="0">
                <a:solidFill>
                  <a:srgbClr val="0000CC"/>
                </a:solidFill>
                <a:latin typeface="Arial Black" pitchFamily="34" charset="0"/>
              </a:rPr>
              <a:t>практики</a:t>
            </a:r>
            <a:r>
              <a:rPr lang="ru-RU" sz="1100" dirty="0" smtClean="0">
                <a:solidFill>
                  <a:srgbClr val="0000CC"/>
                </a:solidFill>
                <a:latin typeface="Arial Black" pitchFamily="34" charset="0"/>
              </a:rPr>
              <a:t>. </a:t>
            </a:r>
            <a:r>
              <a:rPr lang="ru-RU" sz="1100" dirty="0" smtClean="0">
                <a:solidFill>
                  <a:srgbClr val="0000CC"/>
                </a:solidFill>
                <a:latin typeface="Arial Black" pitchFamily="34" charset="0"/>
              </a:rPr>
              <a:t>При поддержке ТОС проводится благоустройство </a:t>
            </a:r>
            <a:r>
              <a:rPr lang="ru-RU" sz="1100" dirty="0" smtClean="0">
                <a:solidFill>
                  <a:srgbClr val="0000CC"/>
                </a:solidFill>
                <a:latin typeface="Arial Black" pitchFamily="34" charset="0"/>
              </a:rPr>
              <a:t>территории, посадка </a:t>
            </a:r>
            <a:r>
              <a:rPr lang="ru-RU" sz="1100" dirty="0" smtClean="0">
                <a:solidFill>
                  <a:srgbClr val="0000CC"/>
                </a:solidFill>
                <a:latin typeface="Arial Black" pitchFamily="34" charset="0"/>
              </a:rPr>
              <a:t>деревьев и кустарников, ремонт памятников и </a:t>
            </a:r>
            <a:r>
              <a:rPr lang="ru-RU" sz="1100" dirty="0" smtClean="0">
                <a:solidFill>
                  <a:srgbClr val="0000CC"/>
                </a:solidFill>
                <a:latin typeface="Arial Black" pitchFamily="34" charset="0"/>
              </a:rPr>
              <a:t>обустройство их </a:t>
            </a:r>
            <a:r>
              <a:rPr lang="ru-RU" sz="1100" dirty="0" smtClean="0">
                <a:solidFill>
                  <a:srgbClr val="0000CC"/>
                </a:solidFill>
                <a:latin typeface="Arial Black" pitchFamily="34" charset="0"/>
              </a:rPr>
              <a:t>территории, косьба сорной растительности, в которых с </a:t>
            </a:r>
            <a:r>
              <a:rPr lang="ru-RU" sz="1100" dirty="0" smtClean="0">
                <a:solidFill>
                  <a:srgbClr val="0000CC"/>
                </a:solidFill>
                <a:latin typeface="Arial Black" pitchFamily="34" charset="0"/>
              </a:rPr>
              <a:t>большим энтузиазмом </a:t>
            </a:r>
            <a:r>
              <a:rPr lang="ru-RU" sz="1100" dirty="0" smtClean="0">
                <a:solidFill>
                  <a:srgbClr val="0000CC"/>
                </a:solidFill>
                <a:latin typeface="Arial Black" pitchFamily="34" charset="0"/>
              </a:rPr>
              <a:t>принимают участие жители всех </a:t>
            </a:r>
            <a:r>
              <a:rPr lang="ru-RU" sz="1100" dirty="0" smtClean="0">
                <a:solidFill>
                  <a:srgbClr val="0000CC"/>
                </a:solidFill>
                <a:latin typeface="Arial Black" pitchFamily="34" charset="0"/>
              </a:rPr>
              <a:t>населенных пунктов со </a:t>
            </a:r>
            <a:r>
              <a:rPr lang="ru-RU" sz="1100" dirty="0" smtClean="0">
                <a:solidFill>
                  <a:srgbClr val="0000CC"/>
                </a:solidFill>
                <a:latin typeface="Arial Black" pitchFamily="34" charset="0"/>
              </a:rPr>
              <a:t>своими инструментами и техникой.</a:t>
            </a:r>
          </a:p>
        </p:txBody>
      </p:sp>
      <p:pic>
        <p:nvPicPr>
          <p:cNvPr id="6" name="Рисунок 5" descr="aEJirwz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02" y="1757354"/>
            <a:ext cx="2786082" cy="1813340"/>
          </a:xfrm>
          <a:prstGeom prst="rect">
            <a:avLst/>
          </a:prstGeom>
        </p:spPr>
      </p:pic>
      <p:pic>
        <p:nvPicPr>
          <p:cNvPr id="7" name="Рисунок 6" descr="5I0ApGbz3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194" y="3987317"/>
            <a:ext cx="2786166" cy="1856718"/>
          </a:xfrm>
          <a:prstGeom prst="rect">
            <a:avLst/>
          </a:prstGeom>
        </p:spPr>
      </p:pic>
      <p:pic>
        <p:nvPicPr>
          <p:cNvPr id="8" name="Рисунок 7" descr="IMG_07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11435" y="4193939"/>
            <a:ext cx="2428892" cy="1619261"/>
          </a:xfrm>
          <a:prstGeom prst="rect">
            <a:avLst/>
          </a:prstGeom>
        </p:spPr>
      </p:pic>
      <p:pic>
        <p:nvPicPr>
          <p:cNvPr id="9" name="Рисунок 8" descr="IMG_07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33772" y="4193939"/>
            <a:ext cx="2428860" cy="16192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900</Words>
  <Application>Microsoft Office PowerPoint</Application>
  <PresentationFormat>Экран (4:3)</PresentationFormat>
  <Paragraphs>87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Тема Office</vt:lpstr>
      <vt:lpstr>Worksheet</vt:lpstr>
      <vt:lpstr>Диаграмма</vt:lpstr>
      <vt:lpstr>ВСЕРОССИЙСКИЙ КОНКУРС  ЛУЧШАЯ МУНИЦИПАЛЬНАЯ ПРАКТИКА  по номинации «Обеспечение эффективной «обратной связи» с жителями муниципальных образований, развитие территориального общественного самоуправления и привлечения граждан к осуществлению (участию в осуществлении) местного самоуправления в иных формах» </vt:lpstr>
      <vt:lpstr>Слайд 2</vt:lpstr>
      <vt:lpstr>Слайд 3</vt:lpstr>
      <vt:lpstr>Структура Администрации Красносулинского городского поселения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batishev</cp:lastModifiedBy>
  <cp:revision>40</cp:revision>
  <dcterms:created xsi:type="dcterms:W3CDTF">2014-11-21T11:00:06Z</dcterms:created>
  <dcterms:modified xsi:type="dcterms:W3CDTF">2019-04-30T09:21:05Z</dcterms:modified>
</cp:coreProperties>
</file>