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80" r:id="rId2"/>
    <p:sldId id="257" r:id="rId3"/>
    <p:sldId id="259" r:id="rId4"/>
    <p:sldId id="258" r:id="rId5"/>
    <p:sldId id="284" r:id="rId6"/>
    <p:sldId id="279" r:id="rId7"/>
    <p:sldId id="286" r:id="rId8"/>
    <p:sldId id="287" r:id="rId9"/>
    <p:sldId id="268" r:id="rId10"/>
    <p:sldId id="265" r:id="rId11"/>
    <p:sldId id="300" r:id="rId12"/>
    <p:sldId id="290" r:id="rId13"/>
    <p:sldId id="291" r:id="rId14"/>
    <p:sldId id="271" r:id="rId15"/>
    <p:sldId id="293" r:id="rId16"/>
    <p:sldId id="294" r:id="rId17"/>
    <p:sldId id="295" r:id="rId18"/>
    <p:sldId id="275" r:id="rId19"/>
    <p:sldId id="276" r:id="rId20"/>
    <p:sldId id="296" r:id="rId21"/>
    <p:sldId id="297" r:id="rId22"/>
    <p:sldId id="298" r:id="rId23"/>
    <p:sldId id="301" r:id="rId24"/>
    <p:sldId id="27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D4AD1"/>
    <a:srgbClr val="1B5DF1"/>
    <a:srgbClr val="F83E59"/>
    <a:srgbClr val="F9677C"/>
    <a:srgbClr val="8EE55D"/>
    <a:srgbClr val="00DBD6"/>
    <a:srgbClr val="0B3CA9"/>
    <a:srgbClr val="3EC03E"/>
    <a:srgbClr val="D2A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602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&#1055;&#1091;&#1085;&#1080;&#1089;-&#1061;&#1074;&#1090;&#1080;&#1089;&#1080;&#1072;&#1096;&#1074;&#1080;&#1083;&#1080;%20&#1040;.&#1044;\&#1048;&#1074;&#1077;&#1089;&#1090;&#1080;&#1094;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0"/>
  <c:chart>
    <c:title>
      <c:tx>
        <c:rich>
          <a:bodyPr/>
          <a:lstStyle/>
          <a:p>
            <a: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Среднемесячная заработная плата в 2021  году составила 40,977 тыс. рублей</a:t>
            </a:r>
            <a:endParaRPr lang="ru-RU" sz="2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2418116948913625"/>
          <c:y val="3.1959826246755654E-2"/>
        </c:manualLayout>
      </c:layout>
      <c:spPr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2914616990987346E-3"/>
          <c:y val="0.59552067485300897"/>
          <c:w val="0.90352369783484876"/>
          <c:h val="0.397660691887263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explosion val="8"/>
          </c:dPt>
          <c:dPt>
            <c:idx val="2"/>
            <c:explosion val="9"/>
          </c:dPt>
          <c:dPt>
            <c:idx val="3"/>
            <c:explosion val="12"/>
          </c:dPt>
          <c:dLbls>
            <c:dLbl>
              <c:idx val="0"/>
              <c:layout>
                <c:manualLayout>
                  <c:x val="-0.10806746348988112"/>
                  <c:y val="3.832240623110985E-2"/>
                </c:manualLayout>
              </c:layout>
              <c:tx>
                <c:rich>
                  <a:bodyPr/>
                  <a:lstStyle/>
                  <a:p>
                    <a:r>
                      <a:rPr lang="ru-RU" sz="1600" baseline="0" dirty="0" smtClean="0"/>
                      <a:t>16,8</a:t>
                    </a:r>
                    <a:r>
                      <a:rPr lang="en-US" sz="1600" baseline="0" dirty="0" smtClean="0"/>
                      <a:t>%</a:t>
                    </a:r>
                    <a:endParaRPr lang="en-US" sz="1600" baseline="0" dirty="0"/>
                  </a:p>
                </c:rich>
              </c:tx>
              <c:showPercent val="1"/>
            </c:dLbl>
            <c:dLbl>
              <c:idx val="1"/>
              <c:layout>
                <c:manualLayout>
                  <c:x val="-4.9201604153683867E-2"/>
                  <c:y val="-0.18115127113080229"/>
                </c:manualLayout>
              </c:layout>
              <c:tx>
                <c:rich>
                  <a:bodyPr/>
                  <a:lstStyle/>
                  <a:p>
                    <a:r>
                      <a:rPr lang="ru-RU" sz="1600" baseline="0" smtClean="0"/>
                      <a:t>29,8</a:t>
                    </a:r>
                    <a:endParaRPr lang="en-US" sz="1600" baseline="0" dirty="0"/>
                  </a:p>
                </c:rich>
              </c:tx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600" baseline="0" smtClean="0"/>
                      <a:t>16,6</a:t>
                    </a:r>
                    <a:r>
                      <a:rPr lang="en-US" sz="1600" baseline="0" smtClean="0"/>
                      <a:t>%</a:t>
                    </a:r>
                    <a:endParaRPr lang="en-US" sz="1600" baseline="0" dirty="0"/>
                  </a:p>
                </c:rich>
              </c:tx>
              <c:showPercent val="1"/>
            </c:dLbl>
            <c:dLbl>
              <c:idx val="3"/>
              <c:layout>
                <c:manualLayout>
                  <c:x val="5.385740042673532E-2"/>
                  <c:y val="4.939440493854827E-2"/>
                </c:manualLayout>
              </c:layout>
              <c:tx>
                <c:rich>
                  <a:bodyPr/>
                  <a:lstStyle/>
                  <a:p>
                    <a:r>
                      <a:rPr lang="ru-RU" sz="1600" baseline="0" dirty="0" smtClean="0"/>
                      <a:t>2,8</a:t>
                    </a:r>
                    <a:r>
                      <a:rPr lang="en-US" sz="1600" baseline="0" dirty="0" smtClean="0"/>
                      <a:t>%</a:t>
                    </a:r>
                    <a:endParaRPr lang="en-US" sz="1600" baseline="0" dirty="0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160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 полезных ископаемых</c:v>
                </c:pt>
                <c:pt idx="1">
                  <c:v>Обеспечение электрической энергией, газом и паром; кондиционирование воздуха</c:v>
                </c:pt>
                <c:pt idx="2">
                  <c:v>Водоснабжение; водоотведение, организация сбора и утилизация отходов, деятельность по ликвидации загрязнений</c:v>
                </c:pt>
                <c:pt idx="3">
                  <c:v>Обрабатывающие производства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16.8</c:v>
                </c:pt>
                <c:pt idx="1">
                  <c:v>29.8</c:v>
                </c:pt>
                <c:pt idx="2">
                  <c:v>16.600000000000001</c:v>
                </c:pt>
                <c:pt idx="3">
                  <c:v>2.8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5.9418226969478648E-2"/>
          <c:y val="0.20220818492408441"/>
          <c:w val="0.80340844470895378"/>
          <c:h val="0.45999312360431344"/>
        </c:manualLayout>
      </c:layout>
      <c:txPr>
        <a:bodyPr/>
        <a:lstStyle/>
        <a:p>
          <a:pPr>
            <a:defRPr sz="1800" b="1" kern="100" spc="0" baseline="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6"/>
  <c:chart>
    <c:title>
      <c:tx>
        <c:rich>
          <a:bodyPr/>
          <a:lstStyle/>
          <a:p>
            <a:pPr>
              <a:defRPr/>
            </a:pPr>
            <a:r>
              <a:rPr lang="ru-RU" sz="1800" b="1" i="1" dirty="0"/>
              <a:t>Произведено на убой скота и </a:t>
            </a:r>
            <a:r>
              <a:rPr lang="ru-RU" sz="1800" b="1" i="1" dirty="0" smtClean="0"/>
              <a:t>птицы в живом весе 7679 т</a:t>
            </a:r>
            <a:endParaRPr lang="ru-RU" sz="1800" b="1" i="1" dirty="0"/>
          </a:p>
        </c:rich>
      </c:tx>
      <c:layout>
        <c:manualLayout>
          <c:xMode val="edge"/>
          <c:yMode val="edge"/>
          <c:x val="0.117916174195441"/>
          <c:y val="7.3401114917163474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2203710849298327"/>
          <c:y val="0.24166542150640802"/>
          <c:w val="0.84126181102362263"/>
          <c:h val="0.54380176436278793"/>
        </c:manualLayout>
      </c:layout>
      <c:bar3DChart>
        <c:barDir val="bar"/>
        <c:grouping val="clustered"/>
        <c:ser>
          <c:idx val="0"/>
          <c:order val="0"/>
          <c:tx>
            <c:v>Убой скота и птицы</c:v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-0.3416666666666671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7679 т</a:t>
                    </a:r>
                    <a:endParaRPr lang="en-US" sz="1600"/>
                  </a:p>
                </c:rich>
              </c:tx>
              <c:showVal val="1"/>
            </c:dLbl>
            <c:showVal val="1"/>
          </c:dLbls>
          <c:cat>
            <c:strLit>
              <c:ptCount val="1"/>
              <c:pt idx="0">
                <c:v>2021 г.</c:v>
              </c:pt>
            </c:strLit>
          </c:cat>
          <c:val>
            <c:numLit>
              <c:formatCode>General</c:formatCode>
              <c:ptCount val="1"/>
              <c:pt idx="0">
                <c:v>58</c:v>
              </c:pt>
            </c:numLit>
          </c:val>
        </c:ser>
        <c:ser>
          <c:idx val="1"/>
          <c:order val="1"/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-0.1776315789473684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4469 т</a:t>
                    </a:r>
                    <a:endParaRPr lang="en-US" sz="1600"/>
                  </a:p>
                </c:rich>
              </c:tx>
              <c:showVal val="1"/>
            </c:dLbl>
            <c:showVal val="1"/>
          </c:dLbls>
          <c:val>
            <c:numLit>
              <c:formatCode>General</c:formatCode>
              <c:ptCount val="1"/>
              <c:pt idx="0">
                <c:v>30</c:v>
              </c:pt>
            </c:numLit>
          </c:val>
        </c:ser>
        <c:dLbls>
          <c:showVal val="1"/>
        </c:dLbls>
        <c:gapWidth val="75"/>
        <c:shape val="box"/>
        <c:axId val="72979968"/>
        <c:axId val="72981504"/>
        <c:axId val="0"/>
      </c:bar3DChart>
      <c:catAx>
        <c:axId val="72979968"/>
        <c:scaling>
          <c:orientation val="minMax"/>
        </c:scaling>
        <c:delete val="1"/>
        <c:axPos val="l"/>
        <c:majorTickMark val="none"/>
        <c:tickLblPos val="nextTo"/>
        <c:crossAx val="72981504"/>
        <c:crosses val="autoZero"/>
        <c:auto val="1"/>
        <c:lblAlgn val="ctr"/>
        <c:lblOffset val="100"/>
      </c:catAx>
      <c:valAx>
        <c:axId val="72981504"/>
        <c:scaling>
          <c:orientation val="minMax"/>
        </c:scaling>
        <c:axPos val="b"/>
        <c:numFmt formatCode="General" sourceLinked="0"/>
        <c:majorTickMark val="none"/>
        <c:tickLblPos val="nextTo"/>
        <c:crossAx val="72979968"/>
        <c:crosses val="autoZero"/>
        <c:crossBetween val="between"/>
      </c:valAx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7284593795937778"/>
          <c:y val="0.84574886367379254"/>
          <c:w val="0.54827617826910613"/>
          <c:h val="8.371719160104997E-2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externalData r:id="rId1"/>
  <c:userShapes r:id="rId2"/>
</c:chartSpace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image" Target="../media/image201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image" Target="../media/image2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45E5B9-8BDC-4520-B151-850A2E1E34F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D14CDB-9F52-483A-93C2-67E3C7D2BBB1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smtClean="0"/>
            <a:t>Промышленное производство</a:t>
          </a:r>
          <a:endParaRPr lang="ru-RU" sz="1800" dirty="0"/>
        </a:p>
      </dgm:t>
    </dgm:pt>
    <dgm:pt modelId="{EA098027-0302-4790-A22C-F3A83D639861}" type="parTrans" cxnId="{12B9BC58-8388-448A-81C6-AC3A803C12ED}">
      <dgm:prSet/>
      <dgm:spPr/>
      <dgm:t>
        <a:bodyPr/>
        <a:lstStyle/>
        <a:p>
          <a:endParaRPr lang="ru-RU"/>
        </a:p>
      </dgm:t>
    </dgm:pt>
    <dgm:pt modelId="{0AB87FA2-980B-4DFE-93CE-060983A521B1}" type="sibTrans" cxnId="{12B9BC58-8388-448A-81C6-AC3A803C12ED}">
      <dgm:prSet/>
      <dgm:spPr/>
      <dgm:t>
        <a:bodyPr/>
        <a:lstStyle/>
        <a:p>
          <a:endParaRPr lang="ru-RU"/>
        </a:p>
      </dgm:t>
    </dgm:pt>
    <dgm:pt modelId="{C2C56780-A010-4541-87CB-F89DDC82BC9E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smtClean="0"/>
            <a:t>Сельское хозяйство</a:t>
          </a:r>
          <a:endParaRPr lang="ru-RU" sz="1800" dirty="0"/>
        </a:p>
      </dgm:t>
    </dgm:pt>
    <dgm:pt modelId="{D7125BCD-96BE-4F2F-ABDF-658D4AC0DEA9}" type="parTrans" cxnId="{E6BE2498-9635-4349-975F-CBEFF0EC51BA}">
      <dgm:prSet/>
      <dgm:spPr/>
      <dgm:t>
        <a:bodyPr/>
        <a:lstStyle/>
        <a:p>
          <a:endParaRPr lang="ru-RU"/>
        </a:p>
      </dgm:t>
    </dgm:pt>
    <dgm:pt modelId="{795F1676-C0A7-47F4-887E-272EF2CB2826}" type="sibTrans" cxnId="{E6BE2498-9635-4349-975F-CBEFF0EC51BA}">
      <dgm:prSet/>
      <dgm:spPr/>
      <dgm:t>
        <a:bodyPr/>
        <a:lstStyle/>
        <a:p>
          <a:endParaRPr lang="ru-RU"/>
        </a:p>
      </dgm:t>
    </dgm:pt>
    <dgm:pt modelId="{C5468B0E-7269-4780-9C91-47361B53A354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smtClean="0"/>
            <a:t>Строительство и ввод жилья</a:t>
          </a:r>
          <a:endParaRPr lang="ru-RU" sz="1800" dirty="0"/>
        </a:p>
      </dgm:t>
    </dgm:pt>
    <dgm:pt modelId="{840E042C-72FD-4D6F-87A2-A85BE1559B88}" type="parTrans" cxnId="{323E592B-A38C-4B03-AF70-70C31E7443CA}">
      <dgm:prSet/>
      <dgm:spPr/>
      <dgm:t>
        <a:bodyPr/>
        <a:lstStyle/>
        <a:p>
          <a:endParaRPr lang="ru-RU"/>
        </a:p>
      </dgm:t>
    </dgm:pt>
    <dgm:pt modelId="{42E3874D-63A7-4FAB-BC41-BCF4B671554E}" type="sibTrans" cxnId="{323E592B-A38C-4B03-AF70-70C31E7443CA}">
      <dgm:prSet/>
      <dgm:spPr/>
      <dgm:t>
        <a:bodyPr/>
        <a:lstStyle/>
        <a:p>
          <a:endParaRPr lang="ru-RU"/>
        </a:p>
      </dgm:t>
    </dgm:pt>
    <dgm:pt modelId="{E3D250F0-E3F8-4801-B53E-8B7ADB741DF3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smtClean="0"/>
            <a:t>Потребительский рынок</a:t>
          </a:r>
          <a:endParaRPr lang="ru-RU" sz="1800" dirty="0"/>
        </a:p>
      </dgm:t>
    </dgm:pt>
    <dgm:pt modelId="{5843A2FA-26DB-444B-A2BE-D679D228293C}" type="parTrans" cxnId="{2E742699-BF78-4154-96CA-807CE811E7B3}">
      <dgm:prSet/>
      <dgm:spPr/>
      <dgm:t>
        <a:bodyPr/>
        <a:lstStyle/>
        <a:p>
          <a:endParaRPr lang="ru-RU"/>
        </a:p>
      </dgm:t>
    </dgm:pt>
    <dgm:pt modelId="{B88BE15F-46CC-4A81-80BC-165C5DBD1412}" type="sibTrans" cxnId="{2E742699-BF78-4154-96CA-807CE811E7B3}">
      <dgm:prSet/>
      <dgm:spPr/>
      <dgm:t>
        <a:bodyPr/>
        <a:lstStyle/>
        <a:p>
          <a:endParaRPr lang="ru-RU"/>
        </a:p>
      </dgm:t>
    </dgm:pt>
    <dgm:pt modelId="{5337B5C6-2D06-4EC5-8674-AA6DBB4FBBA1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Бюджетные </a:t>
          </a:r>
          <a:r>
            <a:rPr lang="ru-RU" sz="1800" dirty="0" smtClean="0"/>
            <a:t>инвестиции</a:t>
          </a:r>
          <a:endParaRPr lang="ru-RU" sz="1800" dirty="0"/>
        </a:p>
      </dgm:t>
    </dgm:pt>
    <dgm:pt modelId="{D60B9E68-35D0-478B-8D77-89C02D1469A8}" type="parTrans" cxnId="{D2E13204-F987-47BB-9EF3-1E27639FF9D3}">
      <dgm:prSet/>
      <dgm:spPr/>
      <dgm:t>
        <a:bodyPr/>
        <a:lstStyle/>
        <a:p>
          <a:endParaRPr lang="ru-RU"/>
        </a:p>
      </dgm:t>
    </dgm:pt>
    <dgm:pt modelId="{E30ECAE7-C08C-43AB-91A6-B1D888E94734}" type="sibTrans" cxnId="{D2E13204-F987-47BB-9EF3-1E27639FF9D3}">
      <dgm:prSet/>
      <dgm:spPr/>
      <dgm:t>
        <a:bodyPr/>
        <a:lstStyle/>
        <a:p>
          <a:endParaRPr lang="ru-RU"/>
        </a:p>
      </dgm:t>
    </dgm:pt>
    <dgm:pt modelId="{285C3DEA-4DB0-4E50-8EDF-10A68E62785D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/>
            <a:t>Инвестиции за счет собственных средств инвесторов</a:t>
          </a:r>
          <a:endParaRPr lang="ru-RU" sz="1800" dirty="0"/>
        </a:p>
      </dgm:t>
    </dgm:pt>
    <dgm:pt modelId="{3BA0F2B3-8351-4DD9-846D-3685ADADEF8C}" type="parTrans" cxnId="{E12D5C0F-8247-4010-BBC1-C4A8ECFF3FAE}">
      <dgm:prSet/>
      <dgm:spPr/>
      <dgm:t>
        <a:bodyPr/>
        <a:lstStyle/>
        <a:p>
          <a:endParaRPr lang="ru-RU"/>
        </a:p>
      </dgm:t>
    </dgm:pt>
    <dgm:pt modelId="{BDCBFE39-7BDE-4484-92CF-47689724D59E}" type="sibTrans" cxnId="{E12D5C0F-8247-4010-BBC1-C4A8ECFF3FAE}">
      <dgm:prSet/>
      <dgm:spPr/>
      <dgm:t>
        <a:bodyPr/>
        <a:lstStyle/>
        <a:p>
          <a:endParaRPr lang="ru-RU"/>
        </a:p>
      </dgm:t>
    </dgm:pt>
    <dgm:pt modelId="{A990A6C7-9D6E-4407-96A4-2D629481AE4A}" type="pres">
      <dgm:prSet presAssocID="{A345E5B9-8BDC-4520-B151-850A2E1E34F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2F45B8-77C8-4286-8C0C-E04C6FA1CC42}" type="pres">
      <dgm:prSet presAssocID="{CDD14CDB-9F52-483A-93C2-67E3C7D2BBB1}" presName="parentLin" presStyleCnt="0"/>
      <dgm:spPr/>
    </dgm:pt>
    <dgm:pt modelId="{BDFD99E3-6FD6-47EE-A5EE-95FAA490BB79}" type="pres">
      <dgm:prSet presAssocID="{CDD14CDB-9F52-483A-93C2-67E3C7D2BBB1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38563258-3920-4E10-B69B-FFD07F236C77}" type="pres">
      <dgm:prSet presAssocID="{CDD14CDB-9F52-483A-93C2-67E3C7D2BBB1}" presName="parentText" presStyleLbl="node1" presStyleIdx="0" presStyleCnt="6" custScaleX="129018" custScaleY="930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D875A-1145-48FD-B660-6965CC60A70A}" type="pres">
      <dgm:prSet presAssocID="{CDD14CDB-9F52-483A-93C2-67E3C7D2BBB1}" presName="negativeSpace" presStyleCnt="0"/>
      <dgm:spPr/>
    </dgm:pt>
    <dgm:pt modelId="{97CB9868-20E0-45AF-B843-5C6900A1FE7B}" type="pres">
      <dgm:prSet presAssocID="{CDD14CDB-9F52-483A-93C2-67E3C7D2BBB1}" presName="childText" presStyleLbl="conFgAcc1" presStyleIdx="0" presStyleCnt="6">
        <dgm:presLayoutVars>
          <dgm:bulletEnabled val="1"/>
        </dgm:presLayoutVars>
      </dgm:prSet>
      <dgm:spPr/>
    </dgm:pt>
    <dgm:pt modelId="{9423A11A-EC78-4F19-A4D0-B778B8BE6ADA}" type="pres">
      <dgm:prSet presAssocID="{0AB87FA2-980B-4DFE-93CE-060983A521B1}" presName="spaceBetweenRectangles" presStyleCnt="0"/>
      <dgm:spPr/>
    </dgm:pt>
    <dgm:pt modelId="{B005BFED-CB92-4958-887B-28D53C49224C}" type="pres">
      <dgm:prSet presAssocID="{C2C56780-A010-4541-87CB-F89DDC82BC9E}" presName="parentLin" presStyleCnt="0"/>
      <dgm:spPr/>
    </dgm:pt>
    <dgm:pt modelId="{7D490769-9572-4848-B7C3-3B1BBDCCDD6A}" type="pres">
      <dgm:prSet presAssocID="{C2C56780-A010-4541-87CB-F89DDC82BC9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9C0A46FD-2756-4F1C-83A7-44EB42CEC9FF}" type="pres">
      <dgm:prSet presAssocID="{C2C56780-A010-4541-87CB-F89DDC82BC9E}" presName="parentText" presStyleLbl="node1" presStyleIdx="1" presStyleCnt="6" custScaleX="129018" custScaleY="110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1916F-62B4-4DB1-AF7F-C23B54414509}" type="pres">
      <dgm:prSet presAssocID="{C2C56780-A010-4541-87CB-F89DDC82BC9E}" presName="negativeSpace" presStyleCnt="0"/>
      <dgm:spPr/>
    </dgm:pt>
    <dgm:pt modelId="{4B83BD6C-9500-41E5-BC2F-BFB69EE08C13}" type="pres">
      <dgm:prSet presAssocID="{C2C56780-A010-4541-87CB-F89DDC82BC9E}" presName="childText" presStyleLbl="conFgAcc1" presStyleIdx="1" presStyleCnt="6">
        <dgm:presLayoutVars>
          <dgm:bulletEnabled val="1"/>
        </dgm:presLayoutVars>
      </dgm:prSet>
      <dgm:spPr/>
    </dgm:pt>
    <dgm:pt modelId="{C91EB281-3506-4457-811E-88EF7C34338B}" type="pres">
      <dgm:prSet presAssocID="{795F1676-C0A7-47F4-887E-272EF2CB2826}" presName="spaceBetweenRectangles" presStyleCnt="0"/>
      <dgm:spPr/>
    </dgm:pt>
    <dgm:pt modelId="{5963D9A2-726B-4C36-8072-AAA59C373193}" type="pres">
      <dgm:prSet presAssocID="{C5468B0E-7269-4780-9C91-47361B53A354}" presName="parentLin" presStyleCnt="0"/>
      <dgm:spPr/>
    </dgm:pt>
    <dgm:pt modelId="{C4803D6C-8569-4650-AB44-F7319CC07FDC}" type="pres">
      <dgm:prSet presAssocID="{C5468B0E-7269-4780-9C91-47361B53A354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4C3B86C9-AAAC-4129-BE64-3A846815C613}" type="pres">
      <dgm:prSet presAssocID="{C5468B0E-7269-4780-9C91-47361B53A354}" presName="parentText" presStyleLbl="node1" presStyleIdx="2" presStyleCnt="6" custScaleX="129018" custScaleY="919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D15BB-CF5A-44DD-869C-08D89A7CF4DC}" type="pres">
      <dgm:prSet presAssocID="{C5468B0E-7269-4780-9C91-47361B53A354}" presName="negativeSpace" presStyleCnt="0"/>
      <dgm:spPr/>
    </dgm:pt>
    <dgm:pt modelId="{0E8BF5CB-62BA-44C1-B4DA-F7FC7884D5AD}" type="pres">
      <dgm:prSet presAssocID="{C5468B0E-7269-4780-9C91-47361B53A354}" presName="childText" presStyleLbl="conFgAcc1" presStyleIdx="2" presStyleCnt="6">
        <dgm:presLayoutVars>
          <dgm:bulletEnabled val="1"/>
        </dgm:presLayoutVars>
      </dgm:prSet>
      <dgm:spPr/>
    </dgm:pt>
    <dgm:pt modelId="{293ED9BB-02F5-45AB-B372-375006DD0C03}" type="pres">
      <dgm:prSet presAssocID="{42E3874D-63A7-4FAB-BC41-BCF4B671554E}" presName="spaceBetweenRectangles" presStyleCnt="0"/>
      <dgm:spPr/>
    </dgm:pt>
    <dgm:pt modelId="{711A2673-8DEE-4A5C-9794-F7F5E0EE3692}" type="pres">
      <dgm:prSet presAssocID="{E3D250F0-E3F8-4801-B53E-8B7ADB741DF3}" presName="parentLin" presStyleCnt="0"/>
      <dgm:spPr/>
    </dgm:pt>
    <dgm:pt modelId="{BCA3CF65-ABDB-4A93-BADB-97D788F57195}" type="pres">
      <dgm:prSet presAssocID="{E3D250F0-E3F8-4801-B53E-8B7ADB741DF3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2FED690B-7829-459A-BF6B-A773BCDAA331}" type="pres">
      <dgm:prSet presAssocID="{E3D250F0-E3F8-4801-B53E-8B7ADB741DF3}" presName="parentText" presStyleLbl="node1" presStyleIdx="3" presStyleCnt="6" custScaleX="129018" custScaleY="976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70F4B-0246-417C-8ED0-09921EE50532}" type="pres">
      <dgm:prSet presAssocID="{E3D250F0-E3F8-4801-B53E-8B7ADB741DF3}" presName="negativeSpace" presStyleCnt="0"/>
      <dgm:spPr/>
    </dgm:pt>
    <dgm:pt modelId="{082C6FC0-F391-45AA-A329-6EDBD69CBBFC}" type="pres">
      <dgm:prSet presAssocID="{E3D250F0-E3F8-4801-B53E-8B7ADB741DF3}" presName="childText" presStyleLbl="conFgAcc1" presStyleIdx="3" presStyleCnt="6">
        <dgm:presLayoutVars>
          <dgm:bulletEnabled val="1"/>
        </dgm:presLayoutVars>
      </dgm:prSet>
      <dgm:spPr/>
    </dgm:pt>
    <dgm:pt modelId="{47A1C387-8090-4CCC-B139-0B9F2629AB54}" type="pres">
      <dgm:prSet presAssocID="{B88BE15F-46CC-4A81-80BC-165C5DBD1412}" presName="spaceBetweenRectangles" presStyleCnt="0"/>
      <dgm:spPr/>
    </dgm:pt>
    <dgm:pt modelId="{A15244CA-CC26-45D6-8323-DCC14110F343}" type="pres">
      <dgm:prSet presAssocID="{5337B5C6-2D06-4EC5-8674-AA6DBB4FBBA1}" presName="parentLin" presStyleCnt="0"/>
      <dgm:spPr/>
    </dgm:pt>
    <dgm:pt modelId="{24B3DF71-7FF4-479A-8005-5E273D35F11A}" type="pres">
      <dgm:prSet presAssocID="{5337B5C6-2D06-4EC5-8674-AA6DBB4FBBA1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0707098C-7D9A-48C4-BBCF-37D8B0BF047B}" type="pres">
      <dgm:prSet presAssocID="{5337B5C6-2D06-4EC5-8674-AA6DBB4FBBA1}" presName="parentText" presStyleLbl="node1" presStyleIdx="4" presStyleCnt="6" custScaleX="129019" custScaleY="1224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9634-3F8F-483C-8792-599A02A63A39}" type="pres">
      <dgm:prSet presAssocID="{5337B5C6-2D06-4EC5-8674-AA6DBB4FBBA1}" presName="negativeSpace" presStyleCnt="0"/>
      <dgm:spPr/>
    </dgm:pt>
    <dgm:pt modelId="{DE768042-6C74-4CBA-88EC-C72EF06597B6}" type="pres">
      <dgm:prSet presAssocID="{5337B5C6-2D06-4EC5-8674-AA6DBB4FBBA1}" presName="childText" presStyleLbl="conFgAcc1" presStyleIdx="4" presStyleCnt="6">
        <dgm:presLayoutVars>
          <dgm:bulletEnabled val="1"/>
        </dgm:presLayoutVars>
      </dgm:prSet>
      <dgm:spPr/>
    </dgm:pt>
    <dgm:pt modelId="{2C882F29-4D63-4CA6-847E-9CF6371E9FD1}" type="pres">
      <dgm:prSet presAssocID="{E30ECAE7-C08C-43AB-91A6-B1D888E94734}" presName="spaceBetweenRectangles" presStyleCnt="0"/>
      <dgm:spPr/>
    </dgm:pt>
    <dgm:pt modelId="{3531D864-2116-4433-A8F7-4D2D2FFA747D}" type="pres">
      <dgm:prSet presAssocID="{285C3DEA-4DB0-4E50-8EDF-10A68E62785D}" presName="parentLin" presStyleCnt="0"/>
      <dgm:spPr/>
    </dgm:pt>
    <dgm:pt modelId="{2DCE6561-BCDA-4C6C-BC59-98240621D80F}" type="pres">
      <dgm:prSet presAssocID="{285C3DEA-4DB0-4E50-8EDF-10A68E62785D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80A79A0A-E0F7-4849-BF94-812E161580CB}" type="pres">
      <dgm:prSet presAssocID="{285C3DEA-4DB0-4E50-8EDF-10A68E62785D}" presName="parentText" presStyleLbl="node1" presStyleIdx="5" presStyleCnt="6" custScaleX="127535" custScaleY="1150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7ED1E-E03D-4737-8900-4A81B59C9CD7}" type="pres">
      <dgm:prSet presAssocID="{285C3DEA-4DB0-4E50-8EDF-10A68E62785D}" presName="negativeSpace" presStyleCnt="0"/>
      <dgm:spPr/>
    </dgm:pt>
    <dgm:pt modelId="{8A17781D-0849-4841-8DBC-061901558127}" type="pres">
      <dgm:prSet presAssocID="{285C3DEA-4DB0-4E50-8EDF-10A68E62785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12D5C0F-8247-4010-BBC1-C4A8ECFF3FAE}" srcId="{A345E5B9-8BDC-4520-B151-850A2E1E34FA}" destId="{285C3DEA-4DB0-4E50-8EDF-10A68E62785D}" srcOrd="5" destOrd="0" parTransId="{3BA0F2B3-8351-4DD9-846D-3685ADADEF8C}" sibTransId="{BDCBFE39-7BDE-4484-92CF-47689724D59E}"/>
    <dgm:cxn modelId="{8A947A52-DF39-4D39-9B6A-0ACF677EDB73}" type="presOf" srcId="{E3D250F0-E3F8-4801-B53E-8B7ADB741DF3}" destId="{2FED690B-7829-459A-BF6B-A773BCDAA331}" srcOrd="1" destOrd="0" presId="urn:microsoft.com/office/officeart/2005/8/layout/list1"/>
    <dgm:cxn modelId="{D2E13204-F987-47BB-9EF3-1E27639FF9D3}" srcId="{A345E5B9-8BDC-4520-B151-850A2E1E34FA}" destId="{5337B5C6-2D06-4EC5-8674-AA6DBB4FBBA1}" srcOrd="4" destOrd="0" parTransId="{D60B9E68-35D0-478B-8D77-89C02D1469A8}" sibTransId="{E30ECAE7-C08C-43AB-91A6-B1D888E94734}"/>
    <dgm:cxn modelId="{2187F5BB-1F24-421E-8634-1265E9649D0A}" type="presOf" srcId="{A345E5B9-8BDC-4520-B151-850A2E1E34FA}" destId="{A990A6C7-9D6E-4407-96A4-2D629481AE4A}" srcOrd="0" destOrd="0" presId="urn:microsoft.com/office/officeart/2005/8/layout/list1"/>
    <dgm:cxn modelId="{BEECC5D2-9806-45DA-8EC5-9937938C1D41}" type="presOf" srcId="{5337B5C6-2D06-4EC5-8674-AA6DBB4FBBA1}" destId="{24B3DF71-7FF4-479A-8005-5E273D35F11A}" srcOrd="0" destOrd="0" presId="urn:microsoft.com/office/officeart/2005/8/layout/list1"/>
    <dgm:cxn modelId="{9829F35E-0E05-42C0-924C-0789C927F724}" type="presOf" srcId="{285C3DEA-4DB0-4E50-8EDF-10A68E62785D}" destId="{2DCE6561-BCDA-4C6C-BC59-98240621D80F}" srcOrd="0" destOrd="0" presId="urn:microsoft.com/office/officeart/2005/8/layout/list1"/>
    <dgm:cxn modelId="{12B9BC58-8388-448A-81C6-AC3A803C12ED}" srcId="{A345E5B9-8BDC-4520-B151-850A2E1E34FA}" destId="{CDD14CDB-9F52-483A-93C2-67E3C7D2BBB1}" srcOrd="0" destOrd="0" parTransId="{EA098027-0302-4790-A22C-F3A83D639861}" sibTransId="{0AB87FA2-980B-4DFE-93CE-060983A521B1}"/>
    <dgm:cxn modelId="{2E742699-BF78-4154-96CA-807CE811E7B3}" srcId="{A345E5B9-8BDC-4520-B151-850A2E1E34FA}" destId="{E3D250F0-E3F8-4801-B53E-8B7ADB741DF3}" srcOrd="3" destOrd="0" parTransId="{5843A2FA-26DB-444B-A2BE-D679D228293C}" sibTransId="{B88BE15F-46CC-4A81-80BC-165C5DBD1412}"/>
    <dgm:cxn modelId="{E6BE2498-9635-4349-975F-CBEFF0EC51BA}" srcId="{A345E5B9-8BDC-4520-B151-850A2E1E34FA}" destId="{C2C56780-A010-4541-87CB-F89DDC82BC9E}" srcOrd="1" destOrd="0" parTransId="{D7125BCD-96BE-4F2F-ABDF-658D4AC0DEA9}" sibTransId="{795F1676-C0A7-47F4-887E-272EF2CB2826}"/>
    <dgm:cxn modelId="{BAD45F1F-8CF8-4E96-A221-6693A72F8038}" type="presOf" srcId="{5337B5C6-2D06-4EC5-8674-AA6DBB4FBBA1}" destId="{0707098C-7D9A-48C4-BBCF-37D8B0BF047B}" srcOrd="1" destOrd="0" presId="urn:microsoft.com/office/officeart/2005/8/layout/list1"/>
    <dgm:cxn modelId="{73A37558-D691-4868-A6BE-E6A4F773A361}" type="presOf" srcId="{C2C56780-A010-4541-87CB-F89DDC82BC9E}" destId="{7D490769-9572-4848-B7C3-3B1BBDCCDD6A}" srcOrd="0" destOrd="0" presId="urn:microsoft.com/office/officeart/2005/8/layout/list1"/>
    <dgm:cxn modelId="{9E913440-F005-4B2B-84BA-EAAAE9EA006D}" type="presOf" srcId="{E3D250F0-E3F8-4801-B53E-8B7ADB741DF3}" destId="{BCA3CF65-ABDB-4A93-BADB-97D788F57195}" srcOrd="0" destOrd="0" presId="urn:microsoft.com/office/officeart/2005/8/layout/list1"/>
    <dgm:cxn modelId="{AC2D8812-19E1-494E-86BD-347411DDD94E}" type="presOf" srcId="{C5468B0E-7269-4780-9C91-47361B53A354}" destId="{4C3B86C9-AAAC-4129-BE64-3A846815C613}" srcOrd="1" destOrd="0" presId="urn:microsoft.com/office/officeart/2005/8/layout/list1"/>
    <dgm:cxn modelId="{7BA97604-072B-4241-AA1A-DB320B8791ED}" type="presOf" srcId="{C2C56780-A010-4541-87CB-F89DDC82BC9E}" destId="{9C0A46FD-2756-4F1C-83A7-44EB42CEC9FF}" srcOrd="1" destOrd="0" presId="urn:microsoft.com/office/officeart/2005/8/layout/list1"/>
    <dgm:cxn modelId="{DBD65210-E3ED-43B1-B35C-F7645684BBD7}" type="presOf" srcId="{C5468B0E-7269-4780-9C91-47361B53A354}" destId="{C4803D6C-8569-4650-AB44-F7319CC07FDC}" srcOrd="0" destOrd="0" presId="urn:microsoft.com/office/officeart/2005/8/layout/list1"/>
    <dgm:cxn modelId="{60C6F259-48A7-4271-A0FA-4DC60F12FBE9}" type="presOf" srcId="{285C3DEA-4DB0-4E50-8EDF-10A68E62785D}" destId="{80A79A0A-E0F7-4849-BF94-812E161580CB}" srcOrd="1" destOrd="0" presId="urn:microsoft.com/office/officeart/2005/8/layout/list1"/>
    <dgm:cxn modelId="{F1AB6602-999E-4B4F-B253-A2B0FA33D5B9}" type="presOf" srcId="{CDD14CDB-9F52-483A-93C2-67E3C7D2BBB1}" destId="{38563258-3920-4E10-B69B-FFD07F236C77}" srcOrd="1" destOrd="0" presId="urn:microsoft.com/office/officeart/2005/8/layout/list1"/>
    <dgm:cxn modelId="{323E592B-A38C-4B03-AF70-70C31E7443CA}" srcId="{A345E5B9-8BDC-4520-B151-850A2E1E34FA}" destId="{C5468B0E-7269-4780-9C91-47361B53A354}" srcOrd="2" destOrd="0" parTransId="{840E042C-72FD-4D6F-87A2-A85BE1559B88}" sibTransId="{42E3874D-63A7-4FAB-BC41-BCF4B671554E}"/>
    <dgm:cxn modelId="{F1A1C7B1-15DD-45D3-894B-D46079EF8CD3}" type="presOf" srcId="{CDD14CDB-9F52-483A-93C2-67E3C7D2BBB1}" destId="{BDFD99E3-6FD6-47EE-A5EE-95FAA490BB79}" srcOrd="0" destOrd="0" presId="urn:microsoft.com/office/officeart/2005/8/layout/list1"/>
    <dgm:cxn modelId="{EA688B92-D68A-4EF8-995C-80A35DAB55BE}" type="presParOf" srcId="{A990A6C7-9D6E-4407-96A4-2D629481AE4A}" destId="{E92F45B8-77C8-4286-8C0C-E04C6FA1CC42}" srcOrd="0" destOrd="0" presId="urn:microsoft.com/office/officeart/2005/8/layout/list1"/>
    <dgm:cxn modelId="{568AEB8F-6EF9-4519-9CD7-62A78A46AF02}" type="presParOf" srcId="{E92F45B8-77C8-4286-8C0C-E04C6FA1CC42}" destId="{BDFD99E3-6FD6-47EE-A5EE-95FAA490BB79}" srcOrd="0" destOrd="0" presId="urn:microsoft.com/office/officeart/2005/8/layout/list1"/>
    <dgm:cxn modelId="{B7BFC6DF-A61F-447E-8711-94ACD14AA418}" type="presParOf" srcId="{E92F45B8-77C8-4286-8C0C-E04C6FA1CC42}" destId="{38563258-3920-4E10-B69B-FFD07F236C77}" srcOrd="1" destOrd="0" presId="urn:microsoft.com/office/officeart/2005/8/layout/list1"/>
    <dgm:cxn modelId="{AEBF8357-0A70-49AD-B9C6-DACEE8795A3E}" type="presParOf" srcId="{A990A6C7-9D6E-4407-96A4-2D629481AE4A}" destId="{C17D875A-1145-48FD-B660-6965CC60A70A}" srcOrd="1" destOrd="0" presId="urn:microsoft.com/office/officeart/2005/8/layout/list1"/>
    <dgm:cxn modelId="{07825877-DB3A-4F69-8123-A1606842F228}" type="presParOf" srcId="{A990A6C7-9D6E-4407-96A4-2D629481AE4A}" destId="{97CB9868-20E0-45AF-B843-5C6900A1FE7B}" srcOrd="2" destOrd="0" presId="urn:microsoft.com/office/officeart/2005/8/layout/list1"/>
    <dgm:cxn modelId="{10E0AD99-94FF-4803-B8A2-72B1B86E12FB}" type="presParOf" srcId="{A990A6C7-9D6E-4407-96A4-2D629481AE4A}" destId="{9423A11A-EC78-4F19-A4D0-B778B8BE6ADA}" srcOrd="3" destOrd="0" presId="urn:microsoft.com/office/officeart/2005/8/layout/list1"/>
    <dgm:cxn modelId="{60D68F01-8CF9-4A0E-A322-C3C22B797D2C}" type="presParOf" srcId="{A990A6C7-9D6E-4407-96A4-2D629481AE4A}" destId="{B005BFED-CB92-4958-887B-28D53C49224C}" srcOrd="4" destOrd="0" presId="urn:microsoft.com/office/officeart/2005/8/layout/list1"/>
    <dgm:cxn modelId="{EBDBEF5A-9C0F-4ED7-8FA1-4A6D3584174A}" type="presParOf" srcId="{B005BFED-CB92-4958-887B-28D53C49224C}" destId="{7D490769-9572-4848-B7C3-3B1BBDCCDD6A}" srcOrd="0" destOrd="0" presId="urn:microsoft.com/office/officeart/2005/8/layout/list1"/>
    <dgm:cxn modelId="{1D571EB7-DED2-499C-810A-2114972458EA}" type="presParOf" srcId="{B005BFED-CB92-4958-887B-28D53C49224C}" destId="{9C0A46FD-2756-4F1C-83A7-44EB42CEC9FF}" srcOrd="1" destOrd="0" presId="urn:microsoft.com/office/officeart/2005/8/layout/list1"/>
    <dgm:cxn modelId="{780E0ED6-3842-401B-A332-63FD75A63DDC}" type="presParOf" srcId="{A990A6C7-9D6E-4407-96A4-2D629481AE4A}" destId="{2981916F-62B4-4DB1-AF7F-C23B54414509}" srcOrd="5" destOrd="0" presId="urn:microsoft.com/office/officeart/2005/8/layout/list1"/>
    <dgm:cxn modelId="{C1180D10-D05C-46F6-917B-5D99F8AC67A4}" type="presParOf" srcId="{A990A6C7-9D6E-4407-96A4-2D629481AE4A}" destId="{4B83BD6C-9500-41E5-BC2F-BFB69EE08C13}" srcOrd="6" destOrd="0" presId="urn:microsoft.com/office/officeart/2005/8/layout/list1"/>
    <dgm:cxn modelId="{676E1207-61C6-413B-BB01-66AC7994EB55}" type="presParOf" srcId="{A990A6C7-9D6E-4407-96A4-2D629481AE4A}" destId="{C91EB281-3506-4457-811E-88EF7C34338B}" srcOrd="7" destOrd="0" presId="urn:microsoft.com/office/officeart/2005/8/layout/list1"/>
    <dgm:cxn modelId="{D53BEE9C-27AA-41FB-809E-C5F0C33E58C3}" type="presParOf" srcId="{A990A6C7-9D6E-4407-96A4-2D629481AE4A}" destId="{5963D9A2-726B-4C36-8072-AAA59C373193}" srcOrd="8" destOrd="0" presId="urn:microsoft.com/office/officeart/2005/8/layout/list1"/>
    <dgm:cxn modelId="{30D19958-6D6E-48A3-AF6F-29CBAA078E85}" type="presParOf" srcId="{5963D9A2-726B-4C36-8072-AAA59C373193}" destId="{C4803D6C-8569-4650-AB44-F7319CC07FDC}" srcOrd="0" destOrd="0" presId="urn:microsoft.com/office/officeart/2005/8/layout/list1"/>
    <dgm:cxn modelId="{B99AEEC7-B60E-4AA9-9E01-E668924A8A76}" type="presParOf" srcId="{5963D9A2-726B-4C36-8072-AAA59C373193}" destId="{4C3B86C9-AAAC-4129-BE64-3A846815C613}" srcOrd="1" destOrd="0" presId="urn:microsoft.com/office/officeart/2005/8/layout/list1"/>
    <dgm:cxn modelId="{1EB0A08B-99A0-41DE-A702-A940F1739EC7}" type="presParOf" srcId="{A990A6C7-9D6E-4407-96A4-2D629481AE4A}" destId="{E59D15BB-CF5A-44DD-869C-08D89A7CF4DC}" srcOrd="9" destOrd="0" presId="urn:microsoft.com/office/officeart/2005/8/layout/list1"/>
    <dgm:cxn modelId="{454ADF8B-E37C-4647-BD0A-6F74A368C8FF}" type="presParOf" srcId="{A990A6C7-9D6E-4407-96A4-2D629481AE4A}" destId="{0E8BF5CB-62BA-44C1-B4DA-F7FC7884D5AD}" srcOrd="10" destOrd="0" presId="urn:microsoft.com/office/officeart/2005/8/layout/list1"/>
    <dgm:cxn modelId="{C3BE56D1-3CDE-4DD6-8443-57502B89CBDC}" type="presParOf" srcId="{A990A6C7-9D6E-4407-96A4-2D629481AE4A}" destId="{293ED9BB-02F5-45AB-B372-375006DD0C03}" srcOrd="11" destOrd="0" presId="urn:microsoft.com/office/officeart/2005/8/layout/list1"/>
    <dgm:cxn modelId="{68A04A24-8019-4120-867F-A17B855F59AB}" type="presParOf" srcId="{A990A6C7-9D6E-4407-96A4-2D629481AE4A}" destId="{711A2673-8DEE-4A5C-9794-F7F5E0EE3692}" srcOrd="12" destOrd="0" presId="urn:microsoft.com/office/officeart/2005/8/layout/list1"/>
    <dgm:cxn modelId="{8ED89194-32A9-4E45-A32C-8A65E2FBBF7C}" type="presParOf" srcId="{711A2673-8DEE-4A5C-9794-F7F5E0EE3692}" destId="{BCA3CF65-ABDB-4A93-BADB-97D788F57195}" srcOrd="0" destOrd="0" presId="urn:microsoft.com/office/officeart/2005/8/layout/list1"/>
    <dgm:cxn modelId="{3008B7AB-D0E1-4869-B652-78AE72323875}" type="presParOf" srcId="{711A2673-8DEE-4A5C-9794-F7F5E0EE3692}" destId="{2FED690B-7829-459A-BF6B-A773BCDAA331}" srcOrd="1" destOrd="0" presId="urn:microsoft.com/office/officeart/2005/8/layout/list1"/>
    <dgm:cxn modelId="{645AF070-3F1C-43E9-89EE-CDCCF38F0869}" type="presParOf" srcId="{A990A6C7-9D6E-4407-96A4-2D629481AE4A}" destId="{4EA70F4B-0246-417C-8ED0-09921EE50532}" srcOrd="13" destOrd="0" presId="urn:microsoft.com/office/officeart/2005/8/layout/list1"/>
    <dgm:cxn modelId="{AE500E39-08C8-447B-B242-AFAD1AB71523}" type="presParOf" srcId="{A990A6C7-9D6E-4407-96A4-2D629481AE4A}" destId="{082C6FC0-F391-45AA-A329-6EDBD69CBBFC}" srcOrd="14" destOrd="0" presId="urn:microsoft.com/office/officeart/2005/8/layout/list1"/>
    <dgm:cxn modelId="{E4584F9F-E997-4D50-9CAE-D19F0F7C41A6}" type="presParOf" srcId="{A990A6C7-9D6E-4407-96A4-2D629481AE4A}" destId="{47A1C387-8090-4CCC-B139-0B9F2629AB54}" srcOrd="15" destOrd="0" presId="urn:microsoft.com/office/officeart/2005/8/layout/list1"/>
    <dgm:cxn modelId="{030D5D76-CA9F-418E-A684-5E8C0B3AAE38}" type="presParOf" srcId="{A990A6C7-9D6E-4407-96A4-2D629481AE4A}" destId="{A15244CA-CC26-45D6-8323-DCC14110F343}" srcOrd="16" destOrd="0" presId="urn:microsoft.com/office/officeart/2005/8/layout/list1"/>
    <dgm:cxn modelId="{E7EF3C39-60AC-4FC6-8C4C-7D2348F4189E}" type="presParOf" srcId="{A15244CA-CC26-45D6-8323-DCC14110F343}" destId="{24B3DF71-7FF4-479A-8005-5E273D35F11A}" srcOrd="0" destOrd="0" presId="urn:microsoft.com/office/officeart/2005/8/layout/list1"/>
    <dgm:cxn modelId="{7B996E12-B5F3-4A79-96F9-5DC2071B1E37}" type="presParOf" srcId="{A15244CA-CC26-45D6-8323-DCC14110F343}" destId="{0707098C-7D9A-48C4-BBCF-37D8B0BF047B}" srcOrd="1" destOrd="0" presId="urn:microsoft.com/office/officeart/2005/8/layout/list1"/>
    <dgm:cxn modelId="{2DB9F0D1-AA65-4C23-827A-2A54111EAE9B}" type="presParOf" srcId="{A990A6C7-9D6E-4407-96A4-2D629481AE4A}" destId="{C4DF9634-3F8F-483C-8792-599A02A63A39}" srcOrd="17" destOrd="0" presId="urn:microsoft.com/office/officeart/2005/8/layout/list1"/>
    <dgm:cxn modelId="{28F23E2B-6CF1-40A7-BC9F-B55EA1DA8FB6}" type="presParOf" srcId="{A990A6C7-9D6E-4407-96A4-2D629481AE4A}" destId="{DE768042-6C74-4CBA-88EC-C72EF06597B6}" srcOrd="18" destOrd="0" presId="urn:microsoft.com/office/officeart/2005/8/layout/list1"/>
    <dgm:cxn modelId="{533423C0-078C-4413-B846-BC66AFD73142}" type="presParOf" srcId="{A990A6C7-9D6E-4407-96A4-2D629481AE4A}" destId="{2C882F29-4D63-4CA6-847E-9CF6371E9FD1}" srcOrd="19" destOrd="0" presId="urn:microsoft.com/office/officeart/2005/8/layout/list1"/>
    <dgm:cxn modelId="{3748C30E-DC5A-45D3-B806-4933E2054BB2}" type="presParOf" srcId="{A990A6C7-9D6E-4407-96A4-2D629481AE4A}" destId="{3531D864-2116-4433-A8F7-4D2D2FFA747D}" srcOrd="20" destOrd="0" presId="urn:microsoft.com/office/officeart/2005/8/layout/list1"/>
    <dgm:cxn modelId="{951B8EFB-A329-4B50-B133-B3E45D115381}" type="presParOf" srcId="{3531D864-2116-4433-A8F7-4D2D2FFA747D}" destId="{2DCE6561-BCDA-4C6C-BC59-98240621D80F}" srcOrd="0" destOrd="0" presId="urn:microsoft.com/office/officeart/2005/8/layout/list1"/>
    <dgm:cxn modelId="{EFB4898C-84BF-4994-9BDD-6C2ABDB02C84}" type="presParOf" srcId="{3531D864-2116-4433-A8F7-4D2D2FFA747D}" destId="{80A79A0A-E0F7-4849-BF94-812E161580CB}" srcOrd="1" destOrd="0" presId="urn:microsoft.com/office/officeart/2005/8/layout/list1"/>
    <dgm:cxn modelId="{8A3FC55D-9E37-4BAC-B04E-24ECD33D5F0C}" type="presParOf" srcId="{A990A6C7-9D6E-4407-96A4-2D629481AE4A}" destId="{6067ED1E-E03D-4737-8900-4A81B59C9CD7}" srcOrd="21" destOrd="0" presId="urn:microsoft.com/office/officeart/2005/8/layout/list1"/>
    <dgm:cxn modelId="{445F719B-BF64-43DF-92CB-E6AC463B5A25}" type="presParOf" srcId="{A990A6C7-9D6E-4407-96A4-2D629481AE4A}" destId="{8A17781D-0849-4841-8DBC-06190155812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B20A4DC-4849-4DDE-8BB6-DC27E64CF75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FF2B6C3-B65C-45B4-9A6F-F0F7DE9CF5AD}">
      <dgm:prSet phldrT="[Текст]" custT="1"/>
      <dgm:spPr>
        <a:solidFill>
          <a:srgbClr val="F9677C"/>
        </a:solidFill>
      </dgm:spPr>
      <dgm:t>
        <a:bodyPr/>
        <a:lstStyle/>
        <a:p>
          <a:r>
            <a:rPr lang="ru-RU" sz="2000" b="1" dirty="0" smtClean="0"/>
            <a:t>ЗДРАВООХРАНЕНИЕ</a:t>
          </a:r>
          <a:endParaRPr lang="ru-RU" sz="2000" b="1" dirty="0"/>
        </a:p>
      </dgm:t>
    </dgm:pt>
    <dgm:pt modelId="{61BD0E0E-7A43-470F-ACAC-A518A9B03EAC}" type="parTrans" cxnId="{81F706C3-0AED-484C-8969-66BA83EB4462}">
      <dgm:prSet/>
      <dgm:spPr/>
      <dgm:t>
        <a:bodyPr/>
        <a:lstStyle/>
        <a:p>
          <a:endParaRPr lang="ru-RU"/>
        </a:p>
      </dgm:t>
    </dgm:pt>
    <dgm:pt modelId="{D7075FEB-B8AE-4E9A-96D0-32A582C86FB3}" type="sibTrans" cxnId="{81F706C3-0AED-484C-8969-66BA83EB4462}">
      <dgm:prSet/>
      <dgm:spPr/>
      <dgm:t>
        <a:bodyPr/>
        <a:lstStyle/>
        <a:p>
          <a:endParaRPr lang="ru-RU"/>
        </a:p>
      </dgm:t>
    </dgm:pt>
    <dgm:pt modelId="{F0CC644F-8005-442A-92B7-F5641CB25D4C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/>
            <a:t>ДЕМОГРАФИЯ</a:t>
          </a:r>
          <a:endParaRPr lang="ru-RU" sz="2000" b="1" dirty="0"/>
        </a:p>
      </dgm:t>
    </dgm:pt>
    <dgm:pt modelId="{27E04815-444C-49EE-BA7B-5C9A50E404F3}" type="parTrans" cxnId="{87CE5BD6-B754-4471-92F5-C96A61B74412}">
      <dgm:prSet/>
      <dgm:spPr/>
      <dgm:t>
        <a:bodyPr/>
        <a:lstStyle/>
        <a:p>
          <a:endParaRPr lang="ru-RU"/>
        </a:p>
      </dgm:t>
    </dgm:pt>
    <dgm:pt modelId="{1C15F8BF-7C48-4818-99C2-E9F4AF85A797}" type="sibTrans" cxnId="{87CE5BD6-B754-4471-92F5-C96A61B74412}">
      <dgm:prSet/>
      <dgm:spPr/>
      <dgm:t>
        <a:bodyPr/>
        <a:lstStyle/>
        <a:p>
          <a:endParaRPr lang="ru-RU"/>
        </a:p>
      </dgm:t>
    </dgm:pt>
    <dgm:pt modelId="{A67A949F-94AB-438D-A66E-152C1607F5F3}">
      <dgm:prSet phldrT="[Текст]" custT="1"/>
      <dgm:spPr>
        <a:solidFill>
          <a:srgbClr val="8EE55D"/>
        </a:solidFill>
      </dgm:spPr>
      <dgm:t>
        <a:bodyPr/>
        <a:lstStyle/>
        <a:p>
          <a:r>
            <a:rPr lang="ru-RU" sz="2000" b="1" dirty="0" smtClean="0"/>
            <a:t>ЖИЛЬЕ И ГОРОДСКАЯ СРЕДА</a:t>
          </a:r>
          <a:endParaRPr lang="ru-RU" sz="2000" b="1" dirty="0"/>
        </a:p>
      </dgm:t>
    </dgm:pt>
    <dgm:pt modelId="{F8E4DDAA-4DC3-4357-901E-8A0382CB5613}" type="parTrans" cxnId="{F4445F39-B18D-4143-9FA2-DEFF9BF06798}">
      <dgm:prSet/>
      <dgm:spPr/>
      <dgm:t>
        <a:bodyPr/>
        <a:lstStyle/>
        <a:p>
          <a:endParaRPr lang="ru-RU"/>
        </a:p>
      </dgm:t>
    </dgm:pt>
    <dgm:pt modelId="{D4AE1069-84B2-4D2F-B979-0D1B5AF4664A}" type="sibTrans" cxnId="{F4445F39-B18D-4143-9FA2-DEFF9BF06798}">
      <dgm:prSet/>
      <dgm:spPr/>
      <dgm:t>
        <a:bodyPr/>
        <a:lstStyle/>
        <a:p>
          <a:endParaRPr lang="ru-RU"/>
        </a:p>
      </dgm:t>
    </dgm:pt>
    <dgm:pt modelId="{B28E5C4D-AE3B-4D42-8906-6D496BCE326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dirty="0" smtClean="0"/>
            <a:t>БЕЗОПАСНЫЕ И КАЧЕСТВЕННЫЕ АВТОМОБИЛЬНЫЕ ДОРОГИ</a:t>
          </a:r>
          <a:endParaRPr lang="ru-RU" sz="2000" b="1" dirty="0"/>
        </a:p>
      </dgm:t>
    </dgm:pt>
    <dgm:pt modelId="{B799839F-0DBA-4D9B-BB02-320F69A42FF7}" type="parTrans" cxnId="{6E28ACF4-633D-4802-9453-ADA68332D89E}">
      <dgm:prSet/>
      <dgm:spPr/>
      <dgm:t>
        <a:bodyPr/>
        <a:lstStyle/>
        <a:p>
          <a:endParaRPr lang="ru-RU"/>
        </a:p>
      </dgm:t>
    </dgm:pt>
    <dgm:pt modelId="{20813D65-64FD-428B-A186-A959145AC7CB}" type="sibTrans" cxnId="{6E28ACF4-633D-4802-9453-ADA68332D89E}">
      <dgm:prSet/>
      <dgm:spPr/>
      <dgm:t>
        <a:bodyPr/>
        <a:lstStyle/>
        <a:p>
          <a:endParaRPr lang="ru-RU"/>
        </a:p>
      </dgm:t>
    </dgm:pt>
    <dgm:pt modelId="{C2392894-D232-43BB-872A-B707C5A5B297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2000" b="1" dirty="0" smtClean="0"/>
            <a:t>КУЛЬТУРА</a:t>
          </a:r>
          <a:endParaRPr lang="ru-RU" sz="2000" b="1" dirty="0"/>
        </a:p>
      </dgm:t>
    </dgm:pt>
    <dgm:pt modelId="{C048CA9D-35DB-4720-956B-0F98CFD2E93A}" type="parTrans" cxnId="{F51F4550-4E14-4EEE-9E0D-55AC86691660}">
      <dgm:prSet/>
      <dgm:spPr/>
      <dgm:t>
        <a:bodyPr/>
        <a:lstStyle/>
        <a:p>
          <a:endParaRPr lang="ru-RU"/>
        </a:p>
      </dgm:t>
    </dgm:pt>
    <dgm:pt modelId="{C833529C-961C-4017-A6D2-4A3C001AD58D}" type="sibTrans" cxnId="{F51F4550-4E14-4EEE-9E0D-55AC86691660}">
      <dgm:prSet/>
      <dgm:spPr/>
      <dgm:t>
        <a:bodyPr/>
        <a:lstStyle/>
        <a:p>
          <a:endParaRPr lang="ru-RU"/>
        </a:p>
      </dgm:t>
    </dgm:pt>
    <dgm:pt modelId="{BA95FB94-41CE-4FFD-9C20-8FDB9FFB2BA6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2000" b="1" dirty="0" smtClean="0"/>
            <a:t>ОБРАЗОВАНИЕ</a:t>
          </a:r>
          <a:endParaRPr lang="ru-RU" sz="2000" b="1" dirty="0"/>
        </a:p>
      </dgm:t>
    </dgm:pt>
    <dgm:pt modelId="{1A2C0113-24A0-4B66-977E-8ABBAE1C359B}" type="parTrans" cxnId="{2507D4D8-3BB0-4AD6-87D9-227F45BB8AC6}">
      <dgm:prSet/>
      <dgm:spPr/>
      <dgm:t>
        <a:bodyPr/>
        <a:lstStyle/>
        <a:p>
          <a:endParaRPr lang="ru-RU"/>
        </a:p>
      </dgm:t>
    </dgm:pt>
    <dgm:pt modelId="{062B53C9-E332-4BDB-B333-4E4BB251E406}" type="sibTrans" cxnId="{2507D4D8-3BB0-4AD6-87D9-227F45BB8AC6}">
      <dgm:prSet/>
      <dgm:spPr/>
      <dgm:t>
        <a:bodyPr/>
        <a:lstStyle/>
        <a:p>
          <a:endParaRPr lang="ru-RU"/>
        </a:p>
      </dgm:t>
    </dgm:pt>
    <dgm:pt modelId="{822D0465-47C2-44FC-B246-2E470D5B119A}" type="pres">
      <dgm:prSet presAssocID="{CB20A4DC-4849-4DDE-8BB6-DC27E64CF75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E4381C-2719-44E9-B1C9-3893C093E60A}" type="pres">
      <dgm:prSet presAssocID="{DFF2B6C3-B65C-45B4-9A6F-F0F7DE9CF5AD}" presName="node" presStyleLbl="node1" presStyleIdx="0" presStyleCnt="6" custScaleX="146046" custScaleY="32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A07F10-24F4-4E93-A76A-6B44159E2D3A}" type="pres">
      <dgm:prSet presAssocID="{D7075FEB-B8AE-4E9A-96D0-32A582C86FB3}" presName="sibTrans" presStyleCnt="0"/>
      <dgm:spPr/>
    </dgm:pt>
    <dgm:pt modelId="{B445ADC2-B229-4D92-A819-6B9041F57265}" type="pres">
      <dgm:prSet presAssocID="{F0CC644F-8005-442A-92B7-F5641CB25D4C}" presName="node" presStyleLbl="node1" presStyleIdx="1" presStyleCnt="6" custScaleX="146046" custScaleY="32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3C749-F57C-4483-B6A8-AA05BA6AC052}" type="pres">
      <dgm:prSet presAssocID="{1C15F8BF-7C48-4818-99C2-E9F4AF85A797}" presName="sibTrans" presStyleCnt="0"/>
      <dgm:spPr/>
    </dgm:pt>
    <dgm:pt modelId="{44579739-5E96-4193-ABBF-E15E0CBEC604}" type="pres">
      <dgm:prSet presAssocID="{A67A949F-94AB-438D-A66E-152C1607F5F3}" presName="node" presStyleLbl="node1" presStyleIdx="2" presStyleCnt="6" custScaleX="146046" custScaleY="32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54803F-7980-415A-B2D9-B5EA6B109950}" type="pres">
      <dgm:prSet presAssocID="{D4AE1069-84B2-4D2F-B979-0D1B5AF4664A}" presName="sibTrans" presStyleCnt="0"/>
      <dgm:spPr/>
    </dgm:pt>
    <dgm:pt modelId="{1D3079ED-DE37-4A37-8505-0D4ABA22D0E1}" type="pres">
      <dgm:prSet presAssocID="{B28E5C4D-AE3B-4D42-8906-6D496BCE326A}" presName="node" presStyleLbl="node1" presStyleIdx="3" presStyleCnt="6" custScaleX="146046" custScaleY="32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83AF7-4DBC-48AA-B556-0B1750E5104F}" type="pres">
      <dgm:prSet presAssocID="{20813D65-64FD-428B-A186-A959145AC7CB}" presName="sibTrans" presStyleCnt="0"/>
      <dgm:spPr/>
    </dgm:pt>
    <dgm:pt modelId="{F19F5088-FAB7-4CEB-A0D3-C98F6B85B8E8}" type="pres">
      <dgm:prSet presAssocID="{C2392894-D232-43BB-872A-B707C5A5B297}" presName="node" presStyleLbl="node1" presStyleIdx="4" presStyleCnt="6" custScaleX="146046" custScaleY="32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E09B3-716B-477C-A000-18B3A54730F3}" type="pres">
      <dgm:prSet presAssocID="{C833529C-961C-4017-A6D2-4A3C001AD58D}" presName="sibTrans" presStyleCnt="0"/>
      <dgm:spPr/>
    </dgm:pt>
    <dgm:pt modelId="{76E4553B-82B6-4FE5-91D5-EE1E3188E28A}" type="pres">
      <dgm:prSet presAssocID="{BA95FB94-41CE-4FFD-9C20-8FDB9FFB2BA6}" presName="node" presStyleLbl="node1" presStyleIdx="5" presStyleCnt="6" custScaleX="146046" custScaleY="32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1F4550-4E14-4EEE-9E0D-55AC86691660}" srcId="{CB20A4DC-4849-4DDE-8BB6-DC27E64CF75B}" destId="{C2392894-D232-43BB-872A-B707C5A5B297}" srcOrd="4" destOrd="0" parTransId="{C048CA9D-35DB-4720-956B-0F98CFD2E93A}" sibTransId="{C833529C-961C-4017-A6D2-4A3C001AD58D}"/>
    <dgm:cxn modelId="{81F706C3-0AED-484C-8969-66BA83EB4462}" srcId="{CB20A4DC-4849-4DDE-8BB6-DC27E64CF75B}" destId="{DFF2B6C3-B65C-45B4-9A6F-F0F7DE9CF5AD}" srcOrd="0" destOrd="0" parTransId="{61BD0E0E-7A43-470F-ACAC-A518A9B03EAC}" sibTransId="{D7075FEB-B8AE-4E9A-96D0-32A582C86FB3}"/>
    <dgm:cxn modelId="{B42C3D70-23EE-4C95-9E24-B721B7D37925}" type="presOf" srcId="{BA95FB94-41CE-4FFD-9C20-8FDB9FFB2BA6}" destId="{76E4553B-82B6-4FE5-91D5-EE1E3188E28A}" srcOrd="0" destOrd="0" presId="urn:microsoft.com/office/officeart/2005/8/layout/default"/>
    <dgm:cxn modelId="{2C1C4432-8418-4140-9C82-B1DE1535A93E}" type="presOf" srcId="{CB20A4DC-4849-4DDE-8BB6-DC27E64CF75B}" destId="{822D0465-47C2-44FC-B246-2E470D5B119A}" srcOrd="0" destOrd="0" presId="urn:microsoft.com/office/officeart/2005/8/layout/default"/>
    <dgm:cxn modelId="{6E28ACF4-633D-4802-9453-ADA68332D89E}" srcId="{CB20A4DC-4849-4DDE-8BB6-DC27E64CF75B}" destId="{B28E5C4D-AE3B-4D42-8906-6D496BCE326A}" srcOrd="3" destOrd="0" parTransId="{B799839F-0DBA-4D9B-BB02-320F69A42FF7}" sibTransId="{20813D65-64FD-428B-A186-A959145AC7CB}"/>
    <dgm:cxn modelId="{2507D4D8-3BB0-4AD6-87D9-227F45BB8AC6}" srcId="{CB20A4DC-4849-4DDE-8BB6-DC27E64CF75B}" destId="{BA95FB94-41CE-4FFD-9C20-8FDB9FFB2BA6}" srcOrd="5" destOrd="0" parTransId="{1A2C0113-24A0-4B66-977E-8ABBAE1C359B}" sibTransId="{062B53C9-E332-4BDB-B333-4E4BB251E406}"/>
    <dgm:cxn modelId="{1E70B93D-4FF8-4ABD-854C-24FBE9CBEC30}" type="presOf" srcId="{B28E5C4D-AE3B-4D42-8906-6D496BCE326A}" destId="{1D3079ED-DE37-4A37-8505-0D4ABA22D0E1}" srcOrd="0" destOrd="0" presId="urn:microsoft.com/office/officeart/2005/8/layout/default"/>
    <dgm:cxn modelId="{33E5B0FB-62C2-466A-A402-D5C8DDF1F6F0}" type="presOf" srcId="{DFF2B6C3-B65C-45B4-9A6F-F0F7DE9CF5AD}" destId="{55E4381C-2719-44E9-B1C9-3893C093E60A}" srcOrd="0" destOrd="0" presId="urn:microsoft.com/office/officeart/2005/8/layout/default"/>
    <dgm:cxn modelId="{87CE5BD6-B754-4471-92F5-C96A61B74412}" srcId="{CB20A4DC-4849-4DDE-8BB6-DC27E64CF75B}" destId="{F0CC644F-8005-442A-92B7-F5641CB25D4C}" srcOrd="1" destOrd="0" parTransId="{27E04815-444C-49EE-BA7B-5C9A50E404F3}" sibTransId="{1C15F8BF-7C48-4818-99C2-E9F4AF85A797}"/>
    <dgm:cxn modelId="{F4445F39-B18D-4143-9FA2-DEFF9BF06798}" srcId="{CB20A4DC-4849-4DDE-8BB6-DC27E64CF75B}" destId="{A67A949F-94AB-438D-A66E-152C1607F5F3}" srcOrd="2" destOrd="0" parTransId="{F8E4DDAA-4DC3-4357-901E-8A0382CB5613}" sibTransId="{D4AE1069-84B2-4D2F-B979-0D1B5AF4664A}"/>
    <dgm:cxn modelId="{0B901862-205A-4E66-9131-C195B40CB39D}" type="presOf" srcId="{F0CC644F-8005-442A-92B7-F5641CB25D4C}" destId="{B445ADC2-B229-4D92-A819-6B9041F57265}" srcOrd="0" destOrd="0" presId="urn:microsoft.com/office/officeart/2005/8/layout/default"/>
    <dgm:cxn modelId="{E579AFE7-D803-4662-A8D8-605AAB661692}" type="presOf" srcId="{C2392894-D232-43BB-872A-B707C5A5B297}" destId="{F19F5088-FAB7-4CEB-A0D3-C98F6B85B8E8}" srcOrd="0" destOrd="0" presId="urn:microsoft.com/office/officeart/2005/8/layout/default"/>
    <dgm:cxn modelId="{AF6AFBF1-CA8D-45C6-9122-EEED52A61959}" type="presOf" srcId="{A67A949F-94AB-438D-A66E-152C1607F5F3}" destId="{44579739-5E96-4193-ABBF-E15E0CBEC604}" srcOrd="0" destOrd="0" presId="urn:microsoft.com/office/officeart/2005/8/layout/default"/>
    <dgm:cxn modelId="{99788EBB-D291-4F79-8DD9-09B85EFC3C7C}" type="presParOf" srcId="{822D0465-47C2-44FC-B246-2E470D5B119A}" destId="{55E4381C-2719-44E9-B1C9-3893C093E60A}" srcOrd="0" destOrd="0" presId="urn:microsoft.com/office/officeart/2005/8/layout/default"/>
    <dgm:cxn modelId="{FA57592D-FC83-4FA7-B79E-2317C7051FB0}" type="presParOf" srcId="{822D0465-47C2-44FC-B246-2E470D5B119A}" destId="{C1A07F10-24F4-4E93-A76A-6B44159E2D3A}" srcOrd="1" destOrd="0" presId="urn:microsoft.com/office/officeart/2005/8/layout/default"/>
    <dgm:cxn modelId="{0379ACF6-1A77-4724-A5BB-495FDDED6248}" type="presParOf" srcId="{822D0465-47C2-44FC-B246-2E470D5B119A}" destId="{B445ADC2-B229-4D92-A819-6B9041F57265}" srcOrd="2" destOrd="0" presId="urn:microsoft.com/office/officeart/2005/8/layout/default"/>
    <dgm:cxn modelId="{51D51F4C-2A63-4692-B49C-6BEC9C46ED40}" type="presParOf" srcId="{822D0465-47C2-44FC-B246-2E470D5B119A}" destId="{1F83C749-F57C-4483-B6A8-AA05BA6AC052}" srcOrd="3" destOrd="0" presId="urn:microsoft.com/office/officeart/2005/8/layout/default"/>
    <dgm:cxn modelId="{C47E7601-7A54-423A-9C10-F1209C355087}" type="presParOf" srcId="{822D0465-47C2-44FC-B246-2E470D5B119A}" destId="{44579739-5E96-4193-ABBF-E15E0CBEC604}" srcOrd="4" destOrd="0" presId="urn:microsoft.com/office/officeart/2005/8/layout/default"/>
    <dgm:cxn modelId="{9129B83B-9D6C-4981-A531-9BD902FE2ACD}" type="presParOf" srcId="{822D0465-47C2-44FC-B246-2E470D5B119A}" destId="{2354803F-7980-415A-B2D9-B5EA6B109950}" srcOrd="5" destOrd="0" presId="urn:microsoft.com/office/officeart/2005/8/layout/default"/>
    <dgm:cxn modelId="{C37D481C-C93A-49E6-80AE-1F0C734E0B08}" type="presParOf" srcId="{822D0465-47C2-44FC-B246-2E470D5B119A}" destId="{1D3079ED-DE37-4A37-8505-0D4ABA22D0E1}" srcOrd="6" destOrd="0" presId="urn:microsoft.com/office/officeart/2005/8/layout/default"/>
    <dgm:cxn modelId="{79940732-A233-4EB6-9ACC-A69EF70D4F07}" type="presParOf" srcId="{822D0465-47C2-44FC-B246-2E470D5B119A}" destId="{4B583AF7-4DBC-48AA-B556-0B1750E5104F}" srcOrd="7" destOrd="0" presId="urn:microsoft.com/office/officeart/2005/8/layout/default"/>
    <dgm:cxn modelId="{DDFD7E91-4073-4E5B-8351-956A0091DB1B}" type="presParOf" srcId="{822D0465-47C2-44FC-B246-2E470D5B119A}" destId="{F19F5088-FAB7-4CEB-A0D3-C98F6B85B8E8}" srcOrd="8" destOrd="0" presId="urn:microsoft.com/office/officeart/2005/8/layout/default"/>
    <dgm:cxn modelId="{EB08062F-5A4D-4AAD-90F8-B3A4DA50A042}" type="presParOf" srcId="{822D0465-47C2-44FC-B246-2E470D5B119A}" destId="{A0BE09B3-716B-477C-A000-18B3A54730F3}" srcOrd="9" destOrd="0" presId="urn:microsoft.com/office/officeart/2005/8/layout/default"/>
    <dgm:cxn modelId="{A3366B6A-3EF0-4420-90A7-F15AFFCBCFB5}" type="presParOf" srcId="{822D0465-47C2-44FC-B246-2E470D5B119A}" destId="{76E4553B-82B6-4FE5-91D5-EE1E3188E28A}" srcOrd="10" destOrd="0" presId="urn:microsoft.com/office/officeart/2005/8/layout/default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4A278A-A9F8-404C-9E02-2AED5DFE4942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DB1871-7A36-4D0A-A674-A892F7188BDC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9677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«</a:t>
          </a:r>
          <a:r>
            <a:rPr lang="ru-RU" sz="1800" b="1" dirty="0" smtClean="0">
              <a:solidFill>
                <a:srgbClr val="F9677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Здравоохранение»</a:t>
          </a:r>
          <a:r>
            <a:rPr lang="ru-RU" sz="1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модульный фельдшерско-акушерский пункт</a:t>
          </a:r>
        </a:p>
        <a:p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в х. Гривенный, п. </a:t>
          </a:r>
          <a:r>
            <a:rPr lang="ru-RU" sz="1600" dirty="0" err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Донлесхоз</a:t>
          </a:r>
          <a:endParaRPr lang="ru-RU" sz="1600" dirty="0"/>
        </a:p>
      </dgm:t>
    </dgm:pt>
    <dgm:pt modelId="{AC83252A-F046-4CFF-AC45-0437026D6E0A}" type="parTrans" cxnId="{339F67C4-BC3E-4047-ACB8-418C24980C4D}">
      <dgm:prSet/>
      <dgm:spPr/>
      <dgm:t>
        <a:bodyPr/>
        <a:lstStyle/>
        <a:p>
          <a:endParaRPr lang="ru-RU"/>
        </a:p>
      </dgm:t>
    </dgm:pt>
    <dgm:pt modelId="{FF8B6C82-CC4B-4A41-A348-C5D8971F13EA}" type="sibTrans" cxnId="{339F67C4-BC3E-4047-ACB8-418C24980C4D}">
      <dgm:prSet/>
      <dgm:spPr/>
      <dgm:t>
        <a:bodyPr/>
        <a:lstStyle/>
        <a:p>
          <a:endParaRPr lang="ru-RU"/>
        </a:p>
      </dgm:t>
    </dgm:pt>
    <dgm:pt modelId="{C50675EC-112E-468E-B056-2E5735CF185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«Жилье и городская среда»</a:t>
          </a:r>
          <a:r>
            <a:rPr lang="ru-RU" sz="18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</a:p>
        <a:p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благоустройство общественной территории, в г. Красный Сулин, по ул. Фурманова, 2а. </a:t>
          </a:r>
          <a:endParaRPr lang="ru-RU" sz="1600" dirty="0"/>
        </a:p>
      </dgm:t>
    </dgm:pt>
    <dgm:pt modelId="{169C4FF8-3E24-4987-8FF4-DDE6B5A11CDA}" type="parTrans" cxnId="{E95EF9AE-0880-4A39-A9B7-22DD74F10DEC}">
      <dgm:prSet/>
      <dgm:spPr/>
      <dgm:t>
        <a:bodyPr/>
        <a:lstStyle/>
        <a:p>
          <a:endParaRPr lang="ru-RU"/>
        </a:p>
      </dgm:t>
    </dgm:pt>
    <dgm:pt modelId="{D7727110-2872-488A-B928-DD2917A86F08}" type="sibTrans" cxnId="{E95EF9AE-0880-4A39-A9B7-22DD74F10DEC}">
      <dgm:prSet/>
      <dgm:spPr/>
      <dgm:t>
        <a:bodyPr/>
        <a:lstStyle/>
        <a:p>
          <a:endParaRPr lang="ru-RU"/>
        </a:p>
      </dgm:t>
    </dgm:pt>
    <dgm:pt modelId="{607432C4-444D-4B28-8593-89C0FA5DE1A9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accent6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«Безопасные и качественные автомобильные дороги»</a:t>
          </a:r>
        </a:p>
        <a:p>
          <a:pPr algn="ctr"/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ремонт а/</a:t>
          </a:r>
          <a:r>
            <a:rPr lang="ru-RU" sz="1600" dirty="0" err="1" smtClean="0">
              <a:latin typeface="Times New Roman" panose="02020603050405020304" pitchFamily="18" charset="0"/>
              <a:ea typeface="Times New Roman" panose="02020603050405020304" pitchFamily="18" charset="0"/>
            </a:rPr>
            <a:t>д</a:t>
          </a:r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 от ул. Гагарина г. Красный Сулин до поворота на х. Малая </a:t>
          </a:r>
          <a:r>
            <a:rPr lang="ru-RU" sz="1600" dirty="0" err="1" smtClean="0">
              <a:latin typeface="Times New Roman" panose="02020603050405020304" pitchFamily="18" charset="0"/>
              <a:ea typeface="Times New Roman" panose="02020603050405020304" pitchFamily="18" charset="0"/>
            </a:rPr>
            <a:t>Гнилуша</a:t>
          </a:r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 протяженностью       5,440 км. </a:t>
          </a:r>
          <a:endParaRPr lang="ru-RU" sz="1600" dirty="0"/>
        </a:p>
      </dgm:t>
    </dgm:pt>
    <dgm:pt modelId="{A7BD6073-834D-4AAE-967F-761F40EEE28F}" type="parTrans" cxnId="{C01F5FF2-B88D-4406-86B1-AE3BA0825A6D}">
      <dgm:prSet/>
      <dgm:spPr/>
      <dgm:t>
        <a:bodyPr/>
        <a:lstStyle/>
        <a:p>
          <a:endParaRPr lang="ru-RU"/>
        </a:p>
      </dgm:t>
    </dgm:pt>
    <dgm:pt modelId="{20F8707D-5B61-49D1-8B2E-6834F1D77E9D}" type="sibTrans" cxnId="{C01F5FF2-B88D-4406-86B1-AE3BA0825A6D}">
      <dgm:prSet/>
      <dgm:spPr/>
      <dgm:t>
        <a:bodyPr/>
        <a:lstStyle/>
        <a:p>
          <a:endParaRPr lang="ru-RU"/>
        </a:p>
      </dgm:t>
    </dgm:pt>
    <dgm:pt modelId="{36DDC5CB-6273-49BB-AA94-1CB2D266773A}" type="pres">
      <dgm:prSet presAssocID="{854A278A-A9F8-404C-9E02-2AED5DFE494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9B8149-5C79-4EBB-90BD-155D97BB5F47}" type="pres">
      <dgm:prSet presAssocID="{72DB1871-7A36-4D0A-A674-A892F7188BDC}" presName="composite" presStyleCnt="0"/>
      <dgm:spPr/>
    </dgm:pt>
    <dgm:pt modelId="{8B230C7E-2BB5-4C33-BBFE-313E07E88017}" type="pres">
      <dgm:prSet presAssocID="{72DB1871-7A36-4D0A-A674-A892F7188BDC}" presName="imgShp" presStyleLbl="fgImgPlace1" presStyleIdx="0" presStyleCnt="3" custScaleX="704589" custScaleY="491229" custLinFactX="-100000" custLinFactNeighborX="-145964" custLinFactNeighborY="11950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16072010-753A-4319-882E-6D1B6929068D}" type="pres">
      <dgm:prSet presAssocID="{72DB1871-7A36-4D0A-A674-A892F7188BDC}" presName="txShp" presStyleLbl="node1" presStyleIdx="0" presStyleCnt="3" custScaleX="103989" custScaleY="341661" custLinFactNeighborX="12226" custLinFactNeighborY="8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1B9AA-A06D-4AA6-96DE-DFF6120A7E58}" type="pres">
      <dgm:prSet presAssocID="{FF8B6C82-CC4B-4A41-A348-C5D8971F13EA}" presName="spacing" presStyleCnt="0"/>
      <dgm:spPr/>
    </dgm:pt>
    <dgm:pt modelId="{C39A7AA1-1A11-490E-9B13-0019F3B1F52B}" type="pres">
      <dgm:prSet presAssocID="{C50675EC-112E-468E-B056-2E5735CF185C}" presName="composite" presStyleCnt="0"/>
      <dgm:spPr/>
    </dgm:pt>
    <dgm:pt modelId="{426A79D2-F62D-487E-AB62-AE75559A47DA}" type="pres">
      <dgm:prSet presAssocID="{C50675EC-112E-468E-B056-2E5735CF185C}" presName="imgShp" presStyleLbl="fgImgPlace1" presStyleIdx="1" presStyleCnt="3" custScaleX="704589" custScaleY="491229" custLinFactX="-100000" custLinFactNeighborX="-145964" custLinFactNeighborY="11950"/>
      <dgm:spPr>
        <a:prstGeom prst="rect">
          <a:avLst/>
        </a:prstGeom>
        <a:blipFill rotWithShape="0">
          <a:blip xmlns:r="http://schemas.openxmlformats.org/officeDocument/2006/relationships" r:embed="rId2">
            <a:lum bright="4000"/>
          </a:blip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E481BFF4-A380-4CA4-9290-C8FB6C092EFC}" type="pres">
      <dgm:prSet presAssocID="{C50675EC-112E-468E-B056-2E5735CF185C}" presName="txShp" presStyleLbl="node1" presStyleIdx="1" presStyleCnt="3" custScaleX="103989" custScaleY="341661" custLinFactNeighborX="12226" custLinFactNeighborY="8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5D42F-9243-438A-99FD-8766D5C7C917}" type="pres">
      <dgm:prSet presAssocID="{D7727110-2872-488A-B928-DD2917A86F08}" presName="spacing" presStyleCnt="0"/>
      <dgm:spPr/>
    </dgm:pt>
    <dgm:pt modelId="{AEF6B629-58F0-40C6-B45D-DCDFFFE54D87}" type="pres">
      <dgm:prSet presAssocID="{607432C4-444D-4B28-8593-89C0FA5DE1A9}" presName="composite" presStyleCnt="0"/>
      <dgm:spPr/>
    </dgm:pt>
    <dgm:pt modelId="{B2EF043A-8275-46DE-AEB9-2C6DC731754E}" type="pres">
      <dgm:prSet presAssocID="{607432C4-444D-4B28-8593-89C0FA5DE1A9}" presName="imgShp" presStyleLbl="fgImgPlace1" presStyleIdx="2" presStyleCnt="3" custScaleX="704589" custScaleY="491229" custLinFactX="-100000" custLinFactNeighborX="-145964" custLinFactNeighborY="9331"/>
      <dgm:spPr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D7BA9D56-FC39-421B-9642-058F8EDA024A}" type="pres">
      <dgm:prSet presAssocID="{607432C4-444D-4B28-8593-89C0FA5DE1A9}" presName="txShp" presStyleLbl="node1" presStyleIdx="2" presStyleCnt="3" custScaleX="102583" custScaleY="356409" custLinFactNeighborX="11632" custLinFactNeighborY="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9F67C4-BC3E-4047-ACB8-418C24980C4D}" srcId="{854A278A-A9F8-404C-9E02-2AED5DFE4942}" destId="{72DB1871-7A36-4D0A-A674-A892F7188BDC}" srcOrd="0" destOrd="0" parTransId="{AC83252A-F046-4CFF-AC45-0437026D6E0A}" sibTransId="{FF8B6C82-CC4B-4A41-A348-C5D8971F13EA}"/>
    <dgm:cxn modelId="{15E6021B-DE2A-4D76-84F2-C60E9EE60FA9}" type="presOf" srcId="{607432C4-444D-4B28-8593-89C0FA5DE1A9}" destId="{D7BA9D56-FC39-421B-9642-058F8EDA024A}" srcOrd="0" destOrd="0" presId="urn:microsoft.com/office/officeart/2005/8/layout/vList3"/>
    <dgm:cxn modelId="{AE88FE9A-1AD9-4215-9B10-9459B3181289}" type="presOf" srcId="{72DB1871-7A36-4D0A-A674-A892F7188BDC}" destId="{16072010-753A-4319-882E-6D1B6929068D}" srcOrd="0" destOrd="0" presId="urn:microsoft.com/office/officeart/2005/8/layout/vList3"/>
    <dgm:cxn modelId="{5C42A3A6-9645-416A-976C-B6F60985032C}" type="presOf" srcId="{C50675EC-112E-468E-B056-2E5735CF185C}" destId="{E481BFF4-A380-4CA4-9290-C8FB6C092EFC}" srcOrd="0" destOrd="0" presId="urn:microsoft.com/office/officeart/2005/8/layout/vList3"/>
    <dgm:cxn modelId="{E95EF9AE-0880-4A39-A9B7-22DD74F10DEC}" srcId="{854A278A-A9F8-404C-9E02-2AED5DFE4942}" destId="{C50675EC-112E-468E-B056-2E5735CF185C}" srcOrd="1" destOrd="0" parTransId="{169C4FF8-3E24-4987-8FF4-DDE6B5A11CDA}" sibTransId="{D7727110-2872-488A-B928-DD2917A86F08}"/>
    <dgm:cxn modelId="{C01F5FF2-B88D-4406-86B1-AE3BA0825A6D}" srcId="{854A278A-A9F8-404C-9E02-2AED5DFE4942}" destId="{607432C4-444D-4B28-8593-89C0FA5DE1A9}" srcOrd="2" destOrd="0" parTransId="{A7BD6073-834D-4AAE-967F-761F40EEE28F}" sibTransId="{20F8707D-5B61-49D1-8B2E-6834F1D77E9D}"/>
    <dgm:cxn modelId="{4A355512-BE10-4296-9F5C-CF2B42FEFBD0}" type="presOf" srcId="{854A278A-A9F8-404C-9E02-2AED5DFE4942}" destId="{36DDC5CB-6273-49BB-AA94-1CB2D266773A}" srcOrd="0" destOrd="0" presId="urn:microsoft.com/office/officeart/2005/8/layout/vList3"/>
    <dgm:cxn modelId="{3A4B6F29-D1E7-46F9-85A2-3D535C019D72}" type="presParOf" srcId="{36DDC5CB-6273-49BB-AA94-1CB2D266773A}" destId="{F39B8149-5C79-4EBB-90BD-155D97BB5F47}" srcOrd="0" destOrd="0" presId="urn:microsoft.com/office/officeart/2005/8/layout/vList3"/>
    <dgm:cxn modelId="{720EB0BB-1B0D-46FD-A96D-9A6E4AF462A0}" type="presParOf" srcId="{F39B8149-5C79-4EBB-90BD-155D97BB5F47}" destId="{8B230C7E-2BB5-4C33-BBFE-313E07E88017}" srcOrd="0" destOrd="0" presId="urn:microsoft.com/office/officeart/2005/8/layout/vList3"/>
    <dgm:cxn modelId="{CC18AC5D-D9C0-4D52-80A5-FBDBA62E0BE1}" type="presParOf" srcId="{F39B8149-5C79-4EBB-90BD-155D97BB5F47}" destId="{16072010-753A-4319-882E-6D1B6929068D}" srcOrd="1" destOrd="0" presId="urn:microsoft.com/office/officeart/2005/8/layout/vList3"/>
    <dgm:cxn modelId="{7E8DF4BD-711E-408B-A31C-A564D45B88D7}" type="presParOf" srcId="{36DDC5CB-6273-49BB-AA94-1CB2D266773A}" destId="{F4D1B9AA-A06D-4AA6-96DE-DFF6120A7E58}" srcOrd="1" destOrd="0" presId="urn:microsoft.com/office/officeart/2005/8/layout/vList3"/>
    <dgm:cxn modelId="{6DD8FCAF-43C2-4172-A255-C259830AB534}" type="presParOf" srcId="{36DDC5CB-6273-49BB-AA94-1CB2D266773A}" destId="{C39A7AA1-1A11-490E-9B13-0019F3B1F52B}" srcOrd="2" destOrd="0" presId="urn:microsoft.com/office/officeart/2005/8/layout/vList3"/>
    <dgm:cxn modelId="{4577ECB2-5998-45F9-8A54-26E413E86741}" type="presParOf" srcId="{C39A7AA1-1A11-490E-9B13-0019F3B1F52B}" destId="{426A79D2-F62D-487E-AB62-AE75559A47DA}" srcOrd="0" destOrd="0" presId="urn:microsoft.com/office/officeart/2005/8/layout/vList3"/>
    <dgm:cxn modelId="{A7CAC792-84E1-4E8D-887A-828D184E447E}" type="presParOf" srcId="{C39A7AA1-1A11-490E-9B13-0019F3B1F52B}" destId="{E481BFF4-A380-4CA4-9290-C8FB6C092EFC}" srcOrd="1" destOrd="0" presId="urn:microsoft.com/office/officeart/2005/8/layout/vList3"/>
    <dgm:cxn modelId="{F8A15319-68EC-4136-ADE0-51BC1344791B}" type="presParOf" srcId="{36DDC5CB-6273-49BB-AA94-1CB2D266773A}" destId="{A8E5D42F-9243-438A-99FD-8766D5C7C917}" srcOrd="3" destOrd="0" presId="urn:microsoft.com/office/officeart/2005/8/layout/vList3"/>
    <dgm:cxn modelId="{7C94F075-C527-490E-A194-D515A80AFA0D}" type="presParOf" srcId="{36DDC5CB-6273-49BB-AA94-1CB2D266773A}" destId="{AEF6B629-58F0-40C6-B45D-DCDFFFE54D87}" srcOrd="4" destOrd="0" presId="urn:microsoft.com/office/officeart/2005/8/layout/vList3"/>
    <dgm:cxn modelId="{04FDA6B2-A754-454B-80EB-D1166A58AF70}" type="presParOf" srcId="{AEF6B629-58F0-40C6-B45D-DCDFFFE54D87}" destId="{B2EF043A-8275-46DE-AEB9-2C6DC731754E}" srcOrd="0" destOrd="0" presId="urn:microsoft.com/office/officeart/2005/8/layout/vList3"/>
    <dgm:cxn modelId="{44A11DF1-0CA9-4EAB-B2F3-F3D72926384C}" type="presParOf" srcId="{AEF6B629-58F0-40C6-B45D-DCDFFFE54D87}" destId="{D7BA9D56-FC39-421B-9642-058F8EDA024A}" srcOrd="1" destOrd="0" presId="urn:microsoft.com/office/officeart/2005/8/layout/vList3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54A278A-A9F8-404C-9E02-2AED5DFE4942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DB1871-7A36-4D0A-A674-A892F7188BDC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ru-RU" sz="1800" b="1" dirty="0" smtClean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«Культура» </a:t>
          </a:r>
        </a:p>
        <a:p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доступная среда в здании ДШИ № 1 </a:t>
          </a:r>
          <a:endParaRPr lang="ru-RU" sz="1600" dirty="0"/>
        </a:p>
      </dgm:t>
    </dgm:pt>
    <dgm:pt modelId="{AC83252A-F046-4CFF-AC45-0437026D6E0A}" type="parTrans" cxnId="{339F67C4-BC3E-4047-ACB8-418C24980C4D}">
      <dgm:prSet/>
      <dgm:spPr/>
      <dgm:t>
        <a:bodyPr/>
        <a:lstStyle/>
        <a:p>
          <a:endParaRPr lang="ru-RU"/>
        </a:p>
      </dgm:t>
    </dgm:pt>
    <dgm:pt modelId="{FF8B6C82-CC4B-4A41-A348-C5D8971F13EA}" type="sibTrans" cxnId="{339F67C4-BC3E-4047-ACB8-418C24980C4D}">
      <dgm:prSet/>
      <dgm:spPr/>
      <dgm:t>
        <a:bodyPr/>
        <a:lstStyle/>
        <a:p>
          <a:endParaRPr lang="ru-RU"/>
        </a:p>
      </dgm:t>
    </dgm:pt>
    <dgm:pt modelId="{C50675EC-112E-468E-B056-2E5735CF185C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ru-RU" sz="1800" b="1" dirty="0" smtClean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«Образование» </a:t>
          </a:r>
        </a:p>
        <a:p>
          <a:r>
            <a: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10 центров «Точка роста»</a:t>
          </a:r>
        </a:p>
        <a:p>
          <a:r>
            <a: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4 центра «Цифровая образовательная среда»</a:t>
          </a:r>
          <a:endParaRPr lang="ru-RU" sz="1600" dirty="0"/>
        </a:p>
      </dgm:t>
    </dgm:pt>
    <dgm:pt modelId="{169C4FF8-3E24-4987-8FF4-DDE6B5A11CDA}" type="parTrans" cxnId="{E95EF9AE-0880-4A39-A9B7-22DD74F10DEC}">
      <dgm:prSet/>
      <dgm:spPr/>
      <dgm:t>
        <a:bodyPr/>
        <a:lstStyle/>
        <a:p>
          <a:endParaRPr lang="ru-RU"/>
        </a:p>
      </dgm:t>
    </dgm:pt>
    <dgm:pt modelId="{D7727110-2872-488A-B928-DD2917A86F08}" type="sibTrans" cxnId="{E95EF9AE-0880-4A39-A9B7-22DD74F10DEC}">
      <dgm:prSet/>
      <dgm:spPr/>
      <dgm:t>
        <a:bodyPr/>
        <a:lstStyle/>
        <a:p>
          <a:endParaRPr lang="ru-RU"/>
        </a:p>
      </dgm:t>
    </dgm:pt>
    <dgm:pt modelId="{36DDC5CB-6273-49BB-AA94-1CB2D266773A}" type="pres">
      <dgm:prSet presAssocID="{854A278A-A9F8-404C-9E02-2AED5DFE494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9B8149-5C79-4EBB-90BD-155D97BB5F47}" type="pres">
      <dgm:prSet presAssocID="{72DB1871-7A36-4D0A-A674-A892F7188BDC}" presName="composite" presStyleCnt="0"/>
      <dgm:spPr/>
    </dgm:pt>
    <dgm:pt modelId="{8B230C7E-2BB5-4C33-BBFE-313E07E88017}" type="pres">
      <dgm:prSet presAssocID="{72DB1871-7A36-4D0A-A674-A892F7188BDC}" presName="imgShp" presStyleLbl="fgImgPlace1" presStyleIdx="0" presStyleCnt="2" custScaleX="520853" custScaleY="323967" custLinFactX="-100000" custLinFactNeighborX="-145964" custLinFactNeighborY="11950"/>
      <dgm:spPr>
        <a:prstGeom prst="rect">
          <a:avLst/>
        </a:prstGeom>
        <a:blipFill rotWithShape="0">
          <a:blip xmlns:r="http://schemas.openxmlformats.org/officeDocument/2006/relationships" r:embed="rId1">
            <a:lum bright="4000"/>
          </a:blip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16072010-753A-4319-882E-6D1B6929068D}" type="pres">
      <dgm:prSet presAssocID="{72DB1871-7A36-4D0A-A674-A892F7188BDC}" presName="txShp" presStyleLbl="node1" presStyleIdx="0" presStyleCnt="2" custScaleX="84077" custScaleY="182455" custLinFactNeighborX="12226" custLinFactNeighborY="8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1B9AA-A06D-4AA6-96DE-DFF6120A7E58}" type="pres">
      <dgm:prSet presAssocID="{FF8B6C82-CC4B-4A41-A348-C5D8971F13EA}" presName="spacing" presStyleCnt="0"/>
      <dgm:spPr/>
    </dgm:pt>
    <dgm:pt modelId="{C39A7AA1-1A11-490E-9B13-0019F3B1F52B}" type="pres">
      <dgm:prSet presAssocID="{C50675EC-112E-468E-B056-2E5735CF185C}" presName="composite" presStyleCnt="0"/>
      <dgm:spPr/>
    </dgm:pt>
    <dgm:pt modelId="{426A79D2-F62D-487E-AB62-AE75559A47DA}" type="pres">
      <dgm:prSet presAssocID="{C50675EC-112E-468E-B056-2E5735CF185C}" presName="imgShp" presStyleLbl="fgImgPlace1" presStyleIdx="1" presStyleCnt="2" custScaleX="518928" custScaleY="285264" custLinFactX="-24444" custLinFactNeighborX="-100000" custLinFactNeighborY="2596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E481BFF4-A380-4CA4-9290-C8FB6C092EFC}" type="pres">
      <dgm:prSet presAssocID="{C50675EC-112E-468E-B056-2E5735CF185C}" presName="txShp" presStyleLbl="node1" presStyleIdx="1" presStyleCnt="2" custScaleX="83195" custScaleY="185057" custLinFactNeighborX="12226" custLinFactNeighborY="8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9F67C4-BC3E-4047-ACB8-418C24980C4D}" srcId="{854A278A-A9F8-404C-9E02-2AED5DFE4942}" destId="{72DB1871-7A36-4D0A-A674-A892F7188BDC}" srcOrd="0" destOrd="0" parTransId="{AC83252A-F046-4CFF-AC45-0437026D6E0A}" sibTransId="{FF8B6C82-CC4B-4A41-A348-C5D8971F13EA}"/>
    <dgm:cxn modelId="{D1FB86BC-6C10-4416-8E52-79F9838C1C56}" type="presOf" srcId="{C50675EC-112E-468E-B056-2E5735CF185C}" destId="{E481BFF4-A380-4CA4-9290-C8FB6C092EFC}" srcOrd="0" destOrd="0" presId="urn:microsoft.com/office/officeart/2005/8/layout/vList3"/>
    <dgm:cxn modelId="{E95EF9AE-0880-4A39-A9B7-22DD74F10DEC}" srcId="{854A278A-A9F8-404C-9E02-2AED5DFE4942}" destId="{C50675EC-112E-468E-B056-2E5735CF185C}" srcOrd="1" destOrd="0" parTransId="{169C4FF8-3E24-4987-8FF4-DDE6B5A11CDA}" sibTransId="{D7727110-2872-488A-B928-DD2917A86F08}"/>
    <dgm:cxn modelId="{10425BA4-A467-44BE-9FCB-E0F79C594F92}" type="presOf" srcId="{72DB1871-7A36-4D0A-A674-A892F7188BDC}" destId="{16072010-753A-4319-882E-6D1B6929068D}" srcOrd="0" destOrd="0" presId="urn:microsoft.com/office/officeart/2005/8/layout/vList3"/>
    <dgm:cxn modelId="{FB15406A-2605-46CD-8C11-2231F4B6A5ED}" type="presOf" srcId="{854A278A-A9F8-404C-9E02-2AED5DFE4942}" destId="{36DDC5CB-6273-49BB-AA94-1CB2D266773A}" srcOrd="0" destOrd="0" presId="urn:microsoft.com/office/officeart/2005/8/layout/vList3"/>
    <dgm:cxn modelId="{7F53D553-8B4A-4FA8-97F2-D291A142057B}" type="presParOf" srcId="{36DDC5CB-6273-49BB-AA94-1CB2D266773A}" destId="{F39B8149-5C79-4EBB-90BD-155D97BB5F47}" srcOrd="0" destOrd="0" presId="urn:microsoft.com/office/officeart/2005/8/layout/vList3"/>
    <dgm:cxn modelId="{D0C68C98-1AAB-43D9-A1F2-6495FAC037C0}" type="presParOf" srcId="{F39B8149-5C79-4EBB-90BD-155D97BB5F47}" destId="{8B230C7E-2BB5-4C33-BBFE-313E07E88017}" srcOrd="0" destOrd="0" presId="urn:microsoft.com/office/officeart/2005/8/layout/vList3"/>
    <dgm:cxn modelId="{C48FAAE5-4F56-407E-8746-6B9C9AF97942}" type="presParOf" srcId="{F39B8149-5C79-4EBB-90BD-155D97BB5F47}" destId="{16072010-753A-4319-882E-6D1B6929068D}" srcOrd="1" destOrd="0" presId="urn:microsoft.com/office/officeart/2005/8/layout/vList3"/>
    <dgm:cxn modelId="{B41B969F-B743-439C-B7A5-F7498F06C4AD}" type="presParOf" srcId="{36DDC5CB-6273-49BB-AA94-1CB2D266773A}" destId="{F4D1B9AA-A06D-4AA6-96DE-DFF6120A7E58}" srcOrd="1" destOrd="0" presId="urn:microsoft.com/office/officeart/2005/8/layout/vList3"/>
    <dgm:cxn modelId="{92807453-DA1C-46C2-936C-B5F28F2A8717}" type="presParOf" srcId="{36DDC5CB-6273-49BB-AA94-1CB2D266773A}" destId="{C39A7AA1-1A11-490E-9B13-0019F3B1F52B}" srcOrd="2" destOrd="0" presId="urn:microsoft.com/office/officeart/2005/8/layout/vList3"/>
    <dgm:cxn modelId="{D2A1FC92-4DA3-421D-B4F3-24DB9F44BCB1}" type="presParOf" srcId="{C39A7AA1-1A11-490E-9B13-0019F3B1F52B}" destId="{426A79D2-F62D-487E-AB62-AE75559A47DA}" srcOrd="0" destOrd="0" presId="urn:microsoft.com/office/officeart/2005/8/layout/vList3"/>
    <dgm:cxn modelId="{918D74F9-160A-4157-B6F6-A2040A0E32CC}" type="presParOf" srcId="{C39A7AA1-1A11-490E-9B13-0019F3B1F52B}" destId="{E481BFF4-A380-4CA4-9290-C8FB6C092EFC}" srcOrd="1" destOrd="0" presId="urn:microsoft.com/office/officeart/2005/8/layout/vList3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54A278A-A9F8-404C-9E02-2AED5DFE4942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DB1871-7A36-4D0A-A674-A892F7188BDC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Строительство школы на 600 мест в г. Красный Сулин</a:t>
          </a:r>
          <a:endParaRPr lang="ru-RU" sz="1600" dirty="0"/>
        </a:p>
      </dgm:t>
    </dgm:pt>
    <dgm:pt modelId="{AC83252A-F046-4CFF-AC45-0437026D6E0A}" type="parTrans" cxnId="{339F67C4-BC3E-4047-ACB8-418C24980C4D}">
      <dgm:prSet/>
      <dgm:spPr/>
      <dgm:t>
        <a:bodyPr/>
        <a:lstStyle/>
        <a:p>
          <a:endParaRPr lang="ru-RU"/>
        </a:p>
      </dgm:t>
    </dgm:pt>
    <dgm:pt modelId="{FF8B6C82-CC4B-4A41-A348-C5D8971F13EA}" type="sibTrans" cxnId="{339F67C4-BC3E-4047-ACB8-418C24980C4D}">
      <dgm:prSet/>
      <dgm:spPr/>
      <dgm:t>
        <a:bodyPr/>
        <a:lstStyle/>
        <a:p>
          <a:endParaRPr lang="ru-RU"/>
        </a:p>
      </dgm:t>
    </dgm:pt>
    <dgm:pt modelId="{C50675EC-112E-468E-B056-2E5735CF185C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ea typeface="Calibri" panose="020F0502020204030204" pitchFamily="34" charset="0"/>
            </a:rPr>
            <a:t>Строительство сельского дома культуры со зрительным залом на 150 мест в ст. Владимировская </a:t>
          </a:r>
          <a:endParaRPr lang="ru-RU" sz="1600" dirty="0"/>
        </a:p>
      </dgm:t>
    </dgm:pt>
    <dgm:pt modelId="{169C4FF8-3E24-4987-8FF4-DDE6B5A11CDA}" type="parTrans" cxnId="{E95EF9AE-0880-4A39-A9B7-22DD74F10DEC}">
      <dgm:prSet/>
      <dgm:spPr/>
      <dgm:t>
        <a:bodyPr/>
        <a:lstStyle/>
        <a:p>
          <a:endParaRPr lang="ru-RU"/>
        </a:p>
      </dgm:t>
    </dgm:pt>
    <dgm:pt modelId="{D7727110-2872-488A-B928-DD2917A86F08}" type="sibTrans" cxnId="{E95EF9AE-0880-4A39-A9B7-22DD74F10DEC}">
      <dgm:prSet/>
      <dgm:spPr/>
      <dgm:t>
        <a:bodyPr/>
        <a:lstStyle/>
        <a:p>
          <a:endParaRPr lang="ru-RU"/>
        </a:p>
      </dgm:t>
    </dgm:pt>
    <dgm:pt modelId="{607432C4-444D-4B28-8593-89C0FA5DE1A9}">
      <dgm:prSet phldrT="[Текст]" custT="1"/>
      <dgm:spPr/>
      <dgm:t>
        <a:bodyPr/>
        <a:lstStyle/>
        <a:p>
          <a:pPr algn="ctr"/>
          <a:r>
            <a: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Строительство спортивного зала МБОУ </a:t>
          </a:r>
          <a:r>
            <a:rPr lang="ru-RU" sz="1600" dirty="0" err="1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Углеродовская</a:t>
          </a:r>
          <a:r>
            <a: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СОШ</a:t>
          </a:r>
          <a:endParaRPr lang="ru-RU" sz="1600" dirty="0"/>
        </a:p>
      </dgm:t>
    </dgm:pt>
    <dgm:pt modelId="{A7BD6073-834D-4AAE-967F-761F40EEE28F}" type="parTrans" cxnId="{C01F5FF2-B88D-4406-86B1-AE3BA0825A6D}">
      <dgm:prSet/>
      <dgm:spPr/>
      <dgm:t>
        <a:bodyPr/>
        <a:lstStyle/>
        <a:p>
          <a:endParaRPr lang="ru-RU"/>
        </a:p>
      </dgm:t>
    </dgm:pt>
    <dgm:pt modelId="{20F8707D-5B61-49D1-8B2E-6834F1D77E9D}" type="sibTrans" cxnId="{C01F5FF2-B88D-4406-86B1-AE3BA0825A6D}">
      <dgm:prSet/>
      <dgm:spPr/>
      <dgm:t>
        <a:bodyPr/>
        <a:lstStyle/>
        <a:p>
          <a:endParaRPr lang="ru-RU"/>
        </a:p>
      </dgm:t>
    </dgm:pt>
    <dgm:pt modelId="{36DDC5CB-6273-49BB-AA94-1CB2D266773A}" type="pres">
      <dgm:prSet presAssocID="{854A278A-A9F8-404C-9E02-2AED5DFE494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9B8149-5C79-4EBB-90BD-155D97BB5F47}" type="pres">
      <dgm:prSet presAssocID="{72DB1871-7A36-4D0A-A674-A892F7188BDC}" presName="composite" presStyleCnt="0"/>
      <dgm:spPr/>
    </dgm:pt>
    <dgm:pt modelId="{8B230C7E-2BB5-4C33-BBFE-313E07E88017}" type="pres">
      <dgm:prSet presAssocID="{72DB1871-7A36-4D0A-A674-A892F7188BDC}" presName="imgShp" presStyleLbl="fgImgPlace1" presStyleIdx="0" presStyleCnt="3" custScaleX="704589" custScaleY="491229" custLinFactX="-100000" custLinFactNeighborX="-145964" custLinFactNeighborY="11950"/>
      <dgm:spPr>
        <a:prstGeom prst="rect">
          <a:avLst/>
        </a:prstGeom>
        <a:blipFill rotWithShape="0">
          <a:blip xmlns:r="http://schemas.openxmlformats.org/officeDocument/2006/relationships" r:embed="rId1">
            <a:lum bright="5000"/>
          </a:blip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16072010-753A-4319-882E-6D1B6929068D}" type="pres">
      <dgm:prSet presAssocID="{72DB1871-7A36-4D0A-A674-A892F7188BDC}" presName="txShp" presStyleLbl="node1" presStyleIdx="0" presStyleCnt="3" custScaleX="103989" custScaleY="341661" custLinFactNeighborX="11733" custLinFactNeighborY="5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1B9AA-A06D-4AA6-96DE-DFF6120A7E58}" type="pres">
      <dgm:prSet presAssocID="{FF8B6C82-CC4B-4A41-A348-C5D8971F13EA}" presName="spacing" presStyleCnt="0"/>
      <dgm:spPr/>
    </dgm:pt>
    <dgm:pt modelId="{C39A7AA1-1A11-490E-9B13-0019F3B1F52B}" type="pres">
      <dgm:prSet presAssocID="{C50675EC-112E-468E-B056-2E5735CF185C}" presName="composite" presStyleCnt="0"/>
      <dgm:spPr/>
    </dgm:pt>
    <dgm:pt modelId="{426A79D2-F62D-487E-AB62-AE75559A47DA}" type="pres">
      <dgm:prSet presAssocID="{C50675EC-112E-468E-B056-2E5735CF185C}" presName="imgShp" presStyleLbl="fgImgPlace1" presStyleIdx="1" presStyleCnt="3" custScaleX="704589" custScaleY="491229" custLinFactX="-100000" custLinFactNeighborX="-145964" custLinFactNeighborY="11950"/>
      <dgm:spPr>
        <a:prstGeom prst="rect">
          <a:avLst/>
        </a:prstGeom>
        <a:blipFill rotWithShape="0">
          <a:blip xmlns:r="http://schemas.openxmlformats.org/officeDocument/2006/relationships" r:embed="rId2">
            <a:lum bright="5000"/>
          </a:blip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E481BFF4-A380-4CA4-9290-C8FB6C092EFC}" type="pres">
      <dgm:prSet presAssocID="{C50675EC-112E-468E-B056-2E5735CF185C}" presName="txShp" presStyleLbl="node1" presStyleIdx="1" presStyleCnt="3" custScaleX="103989" custScaleY="341661" custLinFactNeighborX="12226" custLinFactNeighborY="8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5D42F-9243-438A-99FD-8766D5C7C917}" type="pres">
      <dgm:prSet presAssocID="{D7727110-2872-488A-B928-DD2917A86F08}" presName="spacing" presStyleCnt="0"/>
      <dgm:spPr/>
    </dgm:pt>
    <dgm:pt modelId="{AEF6B629-58F0-40C6-B45D-DCDFFFE54D87}" type="pres">
      <dgm:prSet presAssocID="{607432C4-444D-4B28-8593-89C0FA5DE1A9}" presName="composite" presStyleCnt="0"/>
      <dgm:spPr/>
    </dgm:pt>
    <dgm:pt modelId="{B2EF043A-8275-46DE-AEB9-2C6DC731754E}" type="pres">
      <dgm:prSet presAssocID="{607432C4-444D-4B28-8593-89C0FA5DE1A9}" presName="imgShp" presStyleLbl="fgImgPlace1" presStyleIdx="2" presStyleCnt="3" custScaleX="704589" custScaleY="491229" custLinFactX="-100000" custLinFactNeighborX="-145964" custLinFactNeighborY="9331"/>
      <dgm:spPr>
        <a:prstGeom prst="rect">
          <a:avLst/>
        </a:prstGeom>
        <a:blipFill rotWithShape="0">
          <a:blip xmlns:r="http://schemas.openxmlformats.org/officeDocument/2006/relationships" r:embed="rId3">
            <a:lum bright="4000"/>
          </a:blip>
          <a:stretch>
            <a:fillRect/>
          </a:stretch>
        </a:blipFill>
        <a:ln>
          <a:noFill/>
        </a:ln>
        <a:effectLst>
          <a:glow rad="63500">
            <a:schemeClr val="accent1">
              <a:satMod val="175000"/>
              <a:alpha val="40000"/>
            </a:schemeClr>
          </a:glow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D7BA9D56-FC39-421B-9642-058F8EDA024A}" type="pres">
      <dgm:prSet presAssocID="{607432C4-444D-4B28-8593-89C0FA5DE1A9}" presName="txShp" presStyleLbl="node1" presStyleIdx="2" presStyleCnt="3" custScaleX="102583" custScaleY="356409" custLinFactNeighborX="11632" custLinFactNeighborY="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9F67C4-BC3E-4047-ACB8-418C24980C4D}" srcId="{854A278A-A9F8-404C-9E02-2AED5DFE4942}" destId="{72DB1871-7A36-4D0A-A674-A892F7188BDC}" srcOrd="0" destOrd="0" parTransId="{AC83252A-F046-4CFF-AC45-0437026D6E0A}" sibTransId="{FF8B6C82-CC4B-4A41-A348-C5D8971F13EA}"/>
    <dgm:cxn modelId="{E95EF9AE-0880-4A39-A9B7-22DD74F10DEC}" srcId="{854A278A-A9F8-404C-9E02-2AED5DFE4942}" destId="{C50675EC-112E-468E-B056-2E5735CF185C}" srcOrd="1" destOrd="0" parTransId="{169C4FF8-3E24-4987-8FF4-DDE6B5A11CDA}" sibTransId="{D7727110-2872-488A-B928-DD2917A86F08}"/>
    <dgm:cxn modelId="{C01F5FF2-B88D-4406-86B1-AE3BA0825A6D}" srcId="{854A278A-A9F8-404C-9E02-2AED5DFE4942}" destId="{607432C4-444D-4B28-8593-89C0FA5DE1A9}" srcOrd="2" destOrd="0" parTransId="{A7BD6073-834D-4AAE-967F-761F40EEE28F}" sibTransId="{20F8707D-5B61-49D1-8B2E-6834F1D77E9D}"/>
    <dgm:cxn modelId="{706581B8-60D7-43AD-99AC-99C27F25B809}" type="presOf" srcId="{72DB1871-7A36-4D0A-A674-A892F7188BDC}" destId="{16072010-753A-4319-882E-6D1B6929068D}" srcOrd="0" destOrd="0" presId="urn:microsoft.com/office/officeart/2005/8/layout/vList3"/>
    <dgm:cxn modelId="{823A1375-4BE3-4051-82F5-1B4F65EFB46B}" type="presOf" srcId="{C50675EC-112E-468E-B056-2E5735CF185C}" destId="{E481BFF4-A380-4CA4-9290-C8FB6C092EFC}" srcOrd="0" destOrd="0" presId="urn:microsoft.com/office/officeart/2005/8/layout/vList3"/>
    <dgm:cxn modelId="{4851E69A-039F-4325-AA13-DEDBA052490F}" type="presOf" srcId="{607432C4-444D-4B28-8593-89C0FA5DE1A9}" destId="{D7BA9D56-FC39-421B-9642-058F8EDA024A}" srcOrd="0" destOrd="0" presId="urn:microsoft.com/office/officeart/2005/8/layout/vList3"/>
    <dgm:cxn modelId="{F5C166F2-B667-41CC-B4FB-9D8BDDBC0849}" type="presOf" srcId="{854A278A-A9F8-404C-9E02-2AED5DFE4942}" destId="{36DDC5CB-6273-49BB-AA94-1CB2D266773A}" srcOrd="0" destOrd="0" presId="urn:microsoft.com/office/officeart/2005/8/layout/vList3"/>
    <dgm:cxn modelId="{2712C8F4-E372-4346-8307-82532ED1B608}" type="presParOf" srcId="{36DDC5CB-6273-49BB-AA94-1CB2D266773A}" destId="{F39B8149-5C79-4EBB-90BD-155D97BB5F47}" srcOrd="0" destOrd="0" presId="urn:microsoft.com/office/officeart/2005/8/layout/vList3"/>
    <dgm:cxn modelId="{473DA5A5-FAE2-436C-A752-284D5900F562}" type="presParOf" srcId="{F39B8149-5C79-4EBB-90BD-155D97BB5F47}" destId="{8B230C7E-2BB5-4C33-BBFE-313E07E88017}" srcOrd="0" destOrd="0" presId="urn:microsoft.com/office/officeart/2005/8/layout/vList3"/>
    <dgm:cxn modelId="{513AFF83-C012-48B5-8B92-74CB174FE43D}" type="presParOf" srcId="{F39B8149-5C79-4EBB-90BD-155D97BB5F47}" destId="{16072010-753A-4319-882E-6D1B6929068D}" srcOrd="1" destOrd="0" presId="urn:microsoft.com/office/officeart/2005/8/layout/vList3"/>
    <dgm:cxn modelId="{3748B8BF-8B9D-45A9-899C-1755C1647BB5}" type="presParOf" srcId="{36DDC5CB-6273-49BB-AA94-1CB2D266773A}" destId="{F4D1B9AA-A06D-4AA6-96DE-DFF6120A7E58}" srcOrd="1" destOrd="0" presId="urn:microsoft.com/office/officeart/2005/8/layout/vList3"/>
    <dgm:cxn modelId="{3803F554-B531-4D8F-92B8-F74ED79146B7}" type="presParOf" srcId="{36DDC5CB-6273-49BB-AA94-1CB2D266773A}" destId="{C39A7AA1-1A11-490E-9B13-0019F3B1F52B}" srcOrd="2" destOrd="0" presId="urn:microsoft.com/office/officeart/2005/8/layout/vList3"/>
    <dgm:cxn modelId="{022820E5-6D19-4548-95B0-C3DC65D6A899}" type="presParOf" srcId="{C39A7AA1-1A11-490E-9B13-0019F3B1F52B}" destId="{426A79D2-F62D-487E-AB62-AE75559A47DA}" srcOrd="0" destOrd="0" presId="urn:microsoft.com/office/officeart/2005/8/layout/vList3"/>
    <dgm:cxn modelId="{E77C566B-B027-4D5D-A9C5-A82752533727}" type="presParOf" srcId="{C39A7AA1-1A11-490E-9B13-0019F3B1F52B}" destId="{E481BFF4-A380-4CA4-9290-C8FB6C092EFC}" srcOrd="1" destOrd="0" presId="urn:microsoft.com/office/officeart/2005/8/layout/vList3"/>
    <dgm:cxn modelId="{B0723886-6F9D-4CC0-9280-65F708586240}" type="presParOf" srcId="{36DDC5CB-6273-49BB-AA94-1CB2D266773A}" destId="{A8E5D42F-9243-438A-99FD-8766D5C7C917}" srcOrd="3" destOrd="0" presId="urn:microsoft.com/office/officeart/2005/8/layout/vList3"/>
    <dgm:cxn modelId="{D24BC7E4-C045-4C6F-8C88-AA9BD868EBAD}" type="presParOf" srcId="{36DDC5CB-6273-49BB-AA94-1CB2D266773A}" destId="{AEF6B629-58F0-40C6-B45D-DCDFFFE54D87}" srcOrd="4" destOrd="0" presId="urn:microsoft.com/office/officeart/2005/8/layout/vList3"/>
    <dgm:cxn modelId="{456B0816-C3CF-4C94-A5EC-1499FDB0D20A}" type="presParOf" srcId="{AEF6B629-58F0-40C6-B45D-DCDFFFE54D87}" destId="{B2EF043A-8275-46DE-AEB9-2C6DC731754E}" srcOrd="0" destOrd="0" presId="urn:microsoft.com/office/officeart/2005/8/layout/vList3"/>
    <dgm:cxn modelId="{5F22C9A9-D2DC-4AA2-B518-6BAA94F6FFAC}" type="presParOf" srcId="{AEF6B629-58F0-40C6-B45D-DCDFFFE54D87}" destId="{D7BA9D56-FC39-421B-9642-058F8EDA024A}" srcOrd="1" destOrd="0" presId="urn:microsoft.com/office/officeart/2005/8/layout/vList3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54A278A-A9F8-404C-9E02-2AED5DFE4942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DB1871-7A36-4D0A-A674-A892F7188BDC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Капитальный ремонт                                   МБОУ </a:t>
          </a:r>
          <a:r>
            <a:rPr lang="ru-RU" sz="1600" dirty="0" err="1" smtClean="0">
              <a:latin typeface="Times New Roman" panose="02020603050405020304" pitchFamily="18" charset="0"/>
              <a:ea typeface="Times New Roman" panose="02020603050405020304" pitchFamily="18" charset="0"/>
            </a:rPr>
            <a:t>Углеродовской</a:t>
          </a:r>
          <a:r>
            <a: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 СОШ</a:t>
          </a:r>
          <a:endParaRPr lang="ru-RU" sz="1600" dirty="0"/>
        </a:p>
      </dgm:t>
    </dgm:pt>
    <dgm:pt modelId="{AC83252A-F046-4CFF-AC45-0437026D6E0A}" type="parTrans" cxnId="{339F67C4-BC3E-4047-ACB8-418C24980C4D}">
      <dgm:prSet/>
      <dgm:spPr/>
      <dgm:t>
        <a:bodyPr/>
        <a:lstStyle/>
        <a:p>
          <a:endParaRPr lang="ru-RU"/>
        </a:p>
      </dgm:t>
    </dgm:pt>
    <dgm:pt modelId="{FF8B6C82-CC4B-4A41-A348-C5D8971F13EA}" type="sibTrans" cxnId="{339F67C4-BC3E-4047-ACB8-418C24980C4D}">
      <dgm:prSet/>
      <dgm:spPr/>
      <dgm:t>
        <a:bodyPr/>
        <a:lstStyle/>
        <a:p>
          <a:endParaRPr lang="ru-RU"/>
        </a:p>
      </dgm:t>
    </dgm:pt>
    <dgm:pt modelId="{C50675EC-112E-468E-B056-2E5735CF185C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Капитальный ремонт автодороги                     "ст. </a:t>
          </a:r>
          <a:r>
            <a:rPr lang="ru-RU" sz="1600" dirty="0" err="1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Новомихайловская</a:t>
          </a:r>
          <a:r>
            <a: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- п. </a:t>
          </a:r>
          <a:r>
            <a:rPr lang="ru-RU" sz="1600" dirty="0" err="1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Розет</a:t>
          </a:r>
          <a:r>
            <a: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"</a:t>
          </a:r>
          <a:endParaRPr lang="ru-RU" sz="1600" dirty="0"/>
        </a:p>
      </dgm:t>
    </dgm:pt>
    <dgm:pt modelId="{169C4FF8-3E24-4987-8FF4-DDE6B5A11CDA}" type="parTrans" cxnId="{E95EF9AE-0880-4A39-A9B7-22DD74F10DEC}">
      <dgm:prSet/>
      <dgm:spPr/>
      <dgm:t>
        <a:bodyPr/>
        <a:lstStyle/>
        <a:p>
          <a:endParaRPr lang="ru-RU"/>
        </a:p>
      </dgm:t>
    </dgm:pt>
    <dgm:pt modelId="{D7727110-2872-488A-B928-DD2917A86F08}" type="sibTrans" cxnId="{E95EF9AE-0880-4A39-A9B7-22DD74F10DEC}">
      <dgm:prSet/>
      <dgm:spPr/>
      <dgm:t>
        <a:bodyPr/>
        <a:lstStyle/>
        <a:p>
          <a:endParaRPr lang="ru-RU"/>
        </a:p>
      </dgm:t>
    </dgm:pt>
    <dgm:pt modelId="{36DDC5CB-6273-49BB-AA94-1CB2D266773A}" type="pres">
      <dgm:prSet presAssocID="{854A278A-A9F8-404C-9E02-2AED5DFE494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9B8149-5C79-4EBB-90BD-155D97BB5F47}" type="pres">
      <dgm:prSet presAssocID="{72DB1871-7A36-4D0A-A674-A892F7188BDC}" presName="composite" presStyleCnt="0"/>
      <dgm:spPr/>
    </dgm:pt>
    <dgm:pt modelId="{8B230C7E-2BB5-4C33-BBFE-313E07E88017}" type="pres">
      <dgm:prSet presAssocID="{72DB1871-7A36-4D0A-A674-A892F7188BDC}" presName="imgShp" presStyleLbl="fgImgPlace1" presStyleIdx="0" presStyleCnt="2" custScaleX="499051" custScaleY="289831" custLinFactX="-100000" custLinFactNeighborX="-145964" custLinFactNeighborY="11950"/>
      <dgm:spPr>
        <a:prstGeom prst="rect">
          <a:avLst/>
        </a:prstGeom>
        <a:blipFill rotWithShape="0">
          <a:blip xmlns:r="http://schemas.openxmlformats.org/officeDocument/2006/relationships" r:embed="rId1">
            <a:lum bright="8000"/>
          </a:blip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/>
        </a:p>
      </dgm:t>
    </dgm:pt>
    <dgm:pt modelId="{16072010-753A-4319-882E-6D1B6929068D}" type="pres">
      <dgm:prSet presAssocID="{72DB1871-7A36-4D0A-A674-A892F7188BDC}" presName="txShp" presStyleLbl="node1" presStyleIdx="0" presStyleCnt="2" custScaleX="84077" custScaleY="182455" custLinFactNeighborX="12226" custLinFactNeighborY="8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1B9AA-A06D-4AA6-96DE-DFF6120A7E58}" type="pres">
      <dgm:prSet presAssocID="{FF8B6C82-CC4B-4A41-A348-C5D8971F13EA}" presName="spacing" presStyleCnt="0"/>
      <dgm:spPr/>
    </dgm:pt>
    <dgm:pt modelId="{C39A7AA1-1A11-490E-9B13-0019F3B1F52B}" type="pres">
      <dgm:prSet presAssocID="{C50675EC-112E-468E-B056-2E5735CF185C}" presName="composite" presStyleCnt="0"/>
      <dgm:spPr/>
    </dgm:pt>
    <dgm:pt modelId="{426A79D2-F62D-487E-AB62-AE75559A47DA}" type="pres">
      <dgm:prSet presAssocID="{C50675EC-112E-468E-B056-2E5735CF185C}" presName="imgShp" presStyleLbl="fgImgPlace1" presStyleIdx="1" presStyleCnt="2" custScaleX="500644" custScaleY="294637" custLinFactX="-24444" custLinFactNeighborX="-100000" custLinFactNeighborY="2596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481BFF4-A380-4CA4-9290-C8FB6C092EFC}" type="pres">
      <dgm:prSet presAssocID="{C50675EC-112E-468E-B056-2E5735CF185C}" presName="txShp" presStyleLbl="node1" presStyleIdx="1" presStyleCnt="2" custScaleX="83195" custScaleY="185057" custLinFactNeighborX="12226" custLinFactNeighborY="8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8E1DD7-BBC8-4456-BA05-5EC9A7AF8073}" type="presOf" srcId="{72DB1871-7A36-4D0A-A674-A892F7188BDC}" destId="{16072010-753A-4319-882E-6D1B6929068D}" srcOrd="0" destOrd="0" presId="urn:microsoft.com/office/officeart/2005/8/layout/vList3"/>
    <dgm:cxn modelId="{339F67C4-BC3E-4047-ACB8-418C24980C4D}" srcId="{854A278A-A9F8-404C-9E02-2AED5DFE4942}" destId="{72DB1871-7A36-4D0A-A674-A892F7188BDC}" srcOrd="0" destOrd="0" parTransId="{AC83252A-F046-4CFF-AC45-0437026D6E0A}" sibTransId="{FF8B6C82-CC4B-4A41-A348-C5D8971F13EA}"/>
    <dgm:cxn modelId="{BE67EF3C-C78A-4FD6-9EEE-70107001DEA1}" type="presOf" srcId="{C50675EC-112E-468E-B056-2E5735CF185C}" destId="{E481BFF4-A380-4CA4-9290-C8FB6C092EFC}" srcOrd="0" destOrd="0" presId="urn:microsoft.com/office/officeart/2005/8/layout/vList3"/>
    <dgm:cxn modelId="{4F3784CA-34E4-46DB-894B-F213C90F6888}" type="presOf" srcId="{854A278A-A9F8-404C-9E02-2AED5DFE4942}" destId="{36DDC5CB-6273-49BB-AA94-1CB2D266773A}" srcOrd="0" destOrd="0" presId="urn:microsoft.com/office/officeart/2005/8/layout/vList3"/>
    <dgm:cxn modelId="{E95EF9AE-0880-4A39-A9B7-22DD74F10DEC}" srcId="{854A278A-A9F8-404C-9E02-2AED5DFE4942}" destId="{C50675EC-112E-468E-B056-2E5735CF185C}" srcOrd="1" destOrd="0" parTransId="{169C4FF8-3E24-4987-8FF4-DDE6B5A11CDA}" sibTransId="{D7727110-2872-488A-B928-DD2917A86F08}"/>
    <dgm:cxn modelId="{E6F6B9C1-78AC-4CF5-AD7F-26B6A4581E8C}" type="presParOf" srcId="{36DDC5CB-6273-49BB-AA94-1CB2D266773A}" destId="{F39B8149-5C79-4EBB-90BD-155D97BB5F47}" srcOrd="0" destOrd="0" presId="urn:microsoft.com/office/officeart/2005/8/layout/vList3"/>
    <dgm:cxn modelId="{261D272D-E1C6-4A9F-A46F-CF2A1459A3A3}" type="presParOf" srcId="{F39B8149-5C79-4EBB-90BD-155D97BB5F47}" destId="{8B230C7E-2BB5-4C33-BBFE-313E07E88017}" srcOrd="0" destOrd="0" presId="urn:microsoft.com/office/officeart/2005/8/layout/vList3"/>
    <dgm:cxn modelId="{EE378BAE-27F6-41D6-8E7E-93D0DCF2551B}" type="presParOf" srcId="{F39B8149-5C79-4EBB-90BD-155D97BB5F47}" destId="{16072010-753A-4319-882E-6D1B6929068D}" srcOrd="1" destOrd="0" presId="urn:microsoft.com/office/officeart/2005/8/layout/vList3"/>
    <dgm:cxn modelId="{5B740999-3208-428D-A411-156E50ECF69E}" type="presParOf" srcId="{36DDC5CB-6273-49BB-AA94-1CB2D266773A}" destId="{F4D1B9AA-A06D-4AA6-96DE-DFF6120A7E58}" srcOrd="1" destOrd="0" presId="urn:microsoft.com/office/officeart/2005/8/layout/vList3"/>
    <dgm:cxn modelId="{CA49380D-87CA-4946-A8BC-4E4B0C0FE938}" type="presParOf" srcId="{36DDC5CB-6273-49BB-AA94-1CB2D266773A}" destId="{C39A7AA1-1A11-490E-9B13-0019F3B1F52B}" srcOrd="2" destOrd="0" presId="urn:microsoft.com/office/officeart/2005/8/layout/vList3"/>
    <dgm:cxn modelId="{1A5A0B63-1CB9-4791-A229-A96B855C833F}" type="presParOf" srcId="{C39A7AA1-1A11-490E-9B13-0019F3B1F52B}" destId="{426A79D2-F62D-487E-AB62-AE75559A47DA}" srcOrd="0" destOrd="0" presId="urn:microsoft.com/office/officeart/2005/8/layout/vList3"/>
    <dgm:cxn modelId="{91CDCB32-B5C1-416D-A486-018C9510B725}" type="presParOf" srcId="{C39A7AA1-1A11-490E-9B13-0019F3B1F52B}" destId="{E481BFF4-A380-4CA4-9290-C8FB6C092EFC}" srcOrd="1" destOrd="0" presId="urn:microsoft.com/office/officeart/2005/8/layout/vList3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29D1F06-F251-40A9-BEA9-96E2011D27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038DCD-F475-41AD-9897-B1F02894F78D}">
      <dgm:prSet phldrT="[Текст]" custT="1"/>
      <dgm:spPr/>
      <dgm:t>
        <a:bodyPr/>
        <a:lstStyle/>
        <a:p>
          <a:r>
            <a:rPr lang="ru-RU" sz="2300" b="1" dirty="0" smtClean="0"/>
            <a:t>ИНВЕСТИЦИИ ЗА СЧЕТ СОБСТВЕННЫХ СРЕДСТВ</a:t>
          </a:r>
          <a:endParaRPr lang="ru-RU" sz="2300" b="1" dirty="0"/>
        </a:p>
      </dgm:t>
    </dgm:pt>
    <dgm:pt modelId="{E0F1D05C-5AB7-44C8-812F-BBCB9DC65CA1}" type="parTrans" cxnId="{9F689E51-E06F-43EF-8B8B-5CC0A9328D6C}">
      <dgm:prSet/>
      <dgm:spPr/>
      <dgm:t>
        <a:bodyPr/>
        <a:lstStyle/>
        <a:p>
          <a:endParaRPr lang="ru-RU"/>
        </a:p>
      </dgm:t>
    </dgm:pt>
    <dgm:pt modelId="{5F36CF93-43E8-42EC-A8B9-033ED5DF922B}" type="sibTrans" cxnId="{9F689E51-E06F-43EF-8B8B-5CC0A9328D6C}">
      <dgm:prSet/>
      <dgm:spPr/>
      <dgm:t>
        <a:bodyPr/>
        <a:lstStyle/>
        <a:p>
          <a:endParaRPr lang="ru-RU"/>
        </a:p>
      </dgm:t>
    </dgm:pt>
    <dgm:pt modelId="{26A2D389-DFC5-4177-B5AD-92E9779415AD}" type="pres">
      <dgm:prSet presAssocID="{B29D1F06-F251-40A9-BEA9-96E2011D27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92740-6998-445C-8623-BC20922CDD50}" type="pres">
      <dgm:prSet presAssocID="{77038DCD-F475-41AD-9897-B1F02894F78D}" presName="parentLin" presStyleCnt="0"/>
      <dgm:spPr/>
    </dgm:pt>
    <dgm:pt modelId="{30DEA859-B4D7-43A2-80B0-4C52B55A0914}" type="pres">
      <dgm:prSet presAssocID="{77038DCD-F475-41AD-9897-B1F02894F78D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EDB1527-9559-42C1-8554-09718E4D25F9}" type="pres">
      <dgm:prSet presAssocID="{77038DCD-F475-41AD-9897-B1F02894F78D}" presName="parentText" presStyleLbl="node1" presStyleIdx="0" presStyleCnt="1" custScaleX="140268" custLinFactNeighborX="-41316" custLinFactNeighborY="-375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BCF58-EBDD-4C42-BFE1-A38E7E74CF4C}" type="pres">
      <dgm:prSet presAssocID="{77038DCD-F475-41AD-9897-B1F02894F78D}" presName="negativeSpace" presStyleCnt="0"/>
      <dgm:spPr/>
    </dgm:pt>
    <dgm:pt modelId="{E5ACF3F5-51E7-494D-9627-671D44E69B28}" type="pres">
      <dgm:prSet presAssocID="{77038DCD-F475-41AD-9897-B1F02894F78D}" presName="childText" presStyleLbl="conFgAcc1" presStyleIdx="0" presStyleCnt="1" custLinFactNeighborX="-356" custLinFactNeighborY="-56833">
        <dgm:presLayoutVars>
          <dgm:bulletEnabled val="1"/>
        </dgm:presLayoutVars>
      </dgm:prSet>
      <dgm:spPr/>
    </dgm:pt>
  </dgm:ptLst>
  <dgm:cxnLst>
    <dgm:cxn modelId="{C9FEC635-CFF2-4E08-AEAB-AB5E71E46FD5}" type="presOf" srcId="{77038DCD-F475-41AD-9897-B1F02894F78D}" destId="{DEDB1527-9559-42C1-8554-09718E4D25F9}" srcOrd="1" destOrd="0" presId="urn:microsoft.com/office/officeart/2005/8/layout/list1"/>
    <dgm:cxn modelId="{061460A3-BCDD-4ABB-A0D5-9620A405657B}" type="presOf" srcId="{77038DCD-F475-41AD-9897-B1F02894F78D}" destId="{30DEA859-B4D7-43A2-80B0-4C52B55A0914}" srcOrd="0" destOrd="0" presId="urn:microsoft.com/office/officeart/2005/8/layout/list1"/>
    <dgm:cxn modelId="{9F689E51-E06F-43EF-8B8B-5CC0A9328D6C}" srcId="{B29D1F06-F251-40A9-BEA9-96E2011D272C}" destId="{77038DCD-F475-41AD-9897-B1F02894F78D}" srcOrd="0" destOrd="0" parTransId="{E0F1D05C-5AB7-44C8-812F-BBCB9DC65CA1}" sibTransId="{5F36CF93-43E8-42EC-A8B9-033ED5DF922B}"/>
    <dgm:cxn modelId="{BDAC90DF-AE2E-4D81-BCCC-E569078F7D36}" type="presOf" srcId="{B29D1F06-F251-40A9-BEA9-96E2011D272C}" destId="{26A2D389-DFC5-4177-B5AD-92E9779415AD}" srcOrd="0" destOrd="0" presId="urn:microsoft.com/office/officeart/2005/8/layout/list1"/>
    <dgm:cxn modelId="{19AE88C8-434B-4017-BCC1-CF7E5A44891F}" type="presParOf" srcId="{26A2D389-DFC5-4177-B5AD-92E9779415AD}" destId="{3AC92740-6998-445C-8623-BC20922CDD50}" srcOrd="0" destOrd="0" presId="urn:microsoft.com/office/officeart/2005/8/layout/list1"/>
    <dgm:cxn modelId="{615FBDE1-793C-4B53-8251-C9985913ED7A}" type="presParOf" srcId="{3AC92740-6998-445C-8623-BC20922CDD50}" destId="{30DEA859-B4D7-43A2-80B0-4C52B55A0914}" srcOrd="0" destOrd="0" presId="urn:microsoft.com/office/officeart/2005/8/layout/list1"/>
    <dgm:cxn modelId="{CDA2539F-A096-43E6-AF2C-E6591EB7A3C5}" type="presParOf" srcId="{3AC92740-6998-445C-8623-BC20922CDD50}" destId="{DEDB1527-9559-42C1-8554-09718E4D25F9}" srcOrd="1" destOrd="0" presId="urn:microsoft.com/office/officeart/2005/8/layout/list1"/>
    <dgm:cxn modelId="{58E78BCD-05F4-4704-8330-43B69662D5DB}" type="presParOf" srcId="{26A2D389-DFC5-4177-B5AD-92E9779415AD}" destId="{71BBCF58-EBDD-4C42-BFE1-A38E7E74CF4C}" srcOrd="1" destOrd="0" presId="urn:microsoft.com/office/officeart/2005/8/layout/list1"/>
    <dgm:cxn modelId="{B118260D-63A8-495D-AF21-ECA85246F47A}" type="presParOf" srcId="{26A2D389-DFC5-4177-B5AD-92E9779415AD}" destId="{E5ACF3F5-51E7-494D-9627-671D44E69B2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A70D4E3-7FE0-47AE-8470-4C516B6F6CB5}" type="doc">
      <dgm:prSet loTypeId="urn:microsoft.com/office/officeart/2005/8/layout/vList4#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AD4E48-8127-4209-BC94-BB85ED03720B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Вскрытие, отработка и соединение шахтных полей шахты «</a:t>
          </a:r>
          <a:r>
            <a:rPr lang="ru-RU" dirty="0" err="1" smtClean="0"/>
            <a:t>Шерловская</a:t>
          </a:r>
          <a:r>
            <a:rPr lang="ru-RU" dirty="0" smtClean="0"/>
            <a:t>-Наклонная» и шахты «</a:t>
          </a:r>
          <a:r>
            <a:rPr lang="ru-RU" dirty="0" err="1" smtClean="0"/>
            <a:t>Обуховская</a:t>
          </a:r>
          <a:r>
            <a:rPr lang="ru-RU" dirty="0" smtClean="0"/>
            <a:t> № 1» </a:t>
          </a:r>
          <a:endParaRPr lang="ru-RU" dirty="0"/>
        </a:p>
      </dgm:t>
    </dgm:pt>
    <dgm:pt modelId="{55B7C8BC-4F5A-4556-86ED-87256ACCE0FE}" type="parTrans" cxnId="{4300AD3E-0348-48C0-A7F6-A50B21051945}">
      <dgm:prSet/>
      <dgm:spPr/>
      <dgm:t>
        <a:bodyPr/>
        <a:lstStyle/>
        <a:p>
          <a:endParaRPr lang="ru-RU"/>
        </a:p>
      </dgm:t>
    </dgm:pt>
    <dgm:pt modelId="{71376816-F54F-4333-86B2-F6ED257D8887}" type="sibTrans" cxnId="{4300AD3E-0348-48C0-A7F6-A50B21051945}">
      <dgm:prSet/>
      <dgm:spPr/>
      <dgm:t>
        <a:bodyPr/>
        <a:lstStyle/>
        <a:p>
          <a:endParaRPr lang="ru-RU"/>
        </a:p>
      </dgm:t>
    </dgm:pt>
    <dgm:pt modelId="{CF536094-81D7-4BD6-B014-C9CE3A900A9F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реализуемое компанией ОАО «</a:t>
          </a:r>
          <a:r>
            <a:rPr lang="ru-RU" dirty="0" err="1" smtClean="0"/>
            <a:t>Донуголь</a:t>
          </a:r>
          <a:r>
            <a:rPr lang="ru-RU" dirty="0" smtClean="0"/>
            <a:t>»</a:t>
          </a:r>
          <a:endParaRPr lang="ru-RU" dirty="0"/>
        </a:p>
      </dgm:t>
    </dgm:pt>
    <dgm:pt modelId="{5D13DD54-ABA6-449E-85DC-BF496089D098}" type="parTrans" cxnId="{A17BCEF6-0E84-4F68-A2E3-7B7D84505CF9}">
      <dgm:prSet/>
      <dgm:spPr/>
      <dgm:t>
        <a:bodyPr/>
        <a:lstStyle/>
        <a:p>
          <a:endParaRPr lang="ru-RU"/>
        </a:p>
      </dgm:t>
    </dgm:pt>
    <dgm:pt modelId="{E7E00964-2589-4802-8F24-B92ADB31F948}" type="sibTrans" cxnId="{A17BCEF6-0E84-4F68-A2E3-7B7D84505CF9}">
      <dgm:prSet/>
      <dgm:spPr/>
      <dgm:t>
        <a:bodyPr/>
        <a:lstStyle/>
        <a:p>
          <a:endParaRPr lang="ru-RU"/>
        </a:p>
      </dgm:t>
    </dgm:pt>
    <dgm:pt modelId="{67133A4B-C363-4D98-84B5-6FC839C41D26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Период реализации: 2013-2029 годы, проектный объем инвестиций – 3,8 млрд. рублей. Предусматривает создание 361 рабочего места. </a:t>
          </a:r>
          <a:endParaRPr lang="ru-RU" dirty="0"/>
        </a:p>
      </dgm:t>
    </dgm:pt>
    <dgm:pt modelId="{EFBE0345-9F93-46B6-8303-148FC34D1874}" type="parTrans" cxnId="{553032AA-55F4-4060-AF4C-6B9E7B147E9D}">
      <dgm:prSet/>
      <dgm:spPr/>
      <dgm:t>
        <a:bodyPr/>
        <a:lstStyle/>
        <a:p>
          <a:endParaRPr lang="ru-RU"/>
        </a:p>
      </dgm:t>
    </dgm:pt>
    <dgm:pt modelId="{1F211379-1818-463B-B753-5D33AD30E4EC}" type="sibTrans" cxnId="{553032AA-55F4-4060-AF4C-6B9E7B147E9D}">
      <dgm:prSet/>
      <dgm:spPr/>
      <dgm:t>
        <a:bodyPr/>
        <a:lstStyle/>
        <a:p>
          <a:endParaRPr lang="ru-RU"/>
        </a:p>
      </dgm:t>
    </dgm:pt>
    <dgm:pt modelId="{08421F27-FBC6-4CE0-8639-99E68E6F09FF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Строительство и эксплуатация </a:t>
          </a:r>
          <a:r>
            <a:rPr lang="ru-RU" dirty="0" err="1" smtClean="0"/>
            <a:t>Красносулинского</a:t>
          </a:r>
          <a:r>
            <a:rPr lang="ru-RU" dirty="0" smtClean="0"/>
            <a:t> Межмуниципального Экологического </a:t>
          </a:r>
          <a:r>
            <a:rPr lang="ru-RU" dirty="0" err="1" smtClean="0"/>
            <a:t>Отходоперерабатывающего</a:t>
          </a:r>
          <a:r>
            <a:rPr lang="ru-RU" dirty="0" smtClean="0"/>
            <a:t> Комплекса в Ростовской области мощностью до 250,0 тыс. тонн в год</a:t>
          </a:r>
          <a:endParaRPr lang="ru-RU" dirty="0"/>
        </a:p>
      </dgm:t>
    </dgm:pt>
    <dgm:pt modelId="{D614ACA2-6964-46BF-8FD1-B0121BC84B1B}" type="parTrans" cxnId="{62A6A69B-1459-41BE-AA10-30A680C98910}">
      <dgm:prSet/>
      <dgm:spPr/>
      <dgm:t>
        <a:bodyPr/>
        <a:lstStyle/>
        <a:p>
          <a:endParaRPr lang="ru-RU"/>
        </a:p>
      </dgm:t>
    </dgm:pt>
    <dgm:pt modelId="{79B29000-71D2-4ACC-BA97-354BCF3A44D2}" type="sibTrans" cxnId="{62A6A69B-1459-41BE-AA10-30A680C98910}">
      <dgm:prSet/>
      <dgm:spPr/>
      <dgm:t>
        <a:bodyPr/>
        <a:lstStyle/>
        <a:p>
          <a:endParaRPr lang="ru-RU"/>
        </a:p>
      </dgm:t>
    </dgm:pt>
    <dgm:pt modelId="{D0A10E5C-4EE3-45DD-8750-D863E0BCC7B7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Инициатор проекта – ООО «</a:t>
          </a:r>
          <a:r>
            <a:rPr lang="ru-RU" dirty="0" err="1" smtClean="0"/>
            <a:t>Экострой</a:t>
          </a:r>
          <a:r>
            <a:rPr lang="ru-RU" dirty="0" smtClean="0"/>
            <a:t>-Дон»</a:t>
          </a:r>
          <a:endParaRPr lang="ru-RU" dirty="0"/>
        </a:p>
      </dgm:t>
    </dgm:pt>
    <dgm:pt modelId="{F41159DE-9529-4205-A278-6A5191E48A39}" type="parTrans" cxnId="{366996BD-C0AE-4332-B090-C68C5AC7D9DC}">
      <dgm:prSet/>
      <dgm:spPr/>
      <dgm:t>
        <a:bodyPr/>
        <a:lstStyle/>
        <a:p>
          <a:endParaRPr lang="ru-RU"/>
        </a:p>
      </dgm:t>
    </dgm:pt>
    <dgm:pt modelId="{C37D86A2-C827-498E-9029-BB606264C0BC}" type="sibTrans" cxnId="{366996BD-C0AE-4332-B090-C68C5AC7D9DC}">
      <dgm:prSet/>
      <dgm:spPr/>
      <dgm:t>
        <a:bodyPr/>
        <a:lstStyle/>
        <a:p>
          <a:endParaRPr lang="ru-RU"/>
        </a:p>
      </dgm:t>
    </dgm:pt>
    <dgm:pt modelId="{12BD9A35-FFBA-4D33-8F8B-720555D660FD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Проектный объем инвестиций – 1,2 млрд. рублей. Предусматривает создание 241 рабочего места</a:t>
          </a:r>
          <a:endParaRPr lang="ru-RU" dirty="0"/>
        </a:p>
      </dgm:t>
    </dgm:pt>
    <dgm:pt modelId="{764838AC-207A-4D24-9FA9-E1E5CC6F6C6F}" type="parTrans" cxnId="{8AE9A67C-16B6-476E-916A-ACAF031A3CD0}">
      <dgm:prSet/>
      <dgm:spPr/>
      <dgm:t>
        <a:bodyPr/>
        <a:lstStyle/>
        <a:p>
          <a:endParaRPr lang="ru-RU"/>
        </a:p>
      </dgm:t>
    </dgm:pt>
    <dgm:pt modelId="{8A91B931-8D11-415A-AB02-B817786F06AC}" type="sibTrans" cxnId="{8AE9A67C-16B6-476E-916A-ACAF031A3CD0}">
      <dgm:prSet/>
      <dgm:spPr/>
      <dgm:t>
        <a:bodyPr/>
        <a:lstStyle/>
        <a:p>
          <a:endParaRPr lang="ru-RU"/>
        </a:p>
      </dgm:t>
    </dgm:pt>
    <dgm:pt modelId="{4FFF6082-70AD-41D4-859A-19D3C550BBB8}" type="pres">
      <dgm:prSet presAssocID="{2A70D4E3-7FE0-47AE-8470-4C516B6F6CB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B16CD4-F960-46F8-A950-4C83326A615A}" type="pres">
      <dgm:prSet presAssocID="{12AD4E48-8127-4209-BC94-BB85ED03720B}" presName="comp" presStyleCnt="0"/>
      <dgm:spPr/>
    </dgm:pt>
    <dgm:pt modelId="{15F9F431-A9F5-431C-903E-E3051257824B}" type="pres">
      <dgm:prSet presAssocID="{12AD4E48-8127-4209-BC94-BB85ED03720B}" presName="box" presStyleLbl="node1" presStyleIdx="0" presStyleCnt="2" custScaleY="80640" custLinFactNeighborX="95" custLinFactNeighborY="3593"/>
      <dgm:spPr/>
      <dgm:t>
        <a:bodyPr/>
        <a:lstStyle/>
        <a:p>
          <a:endParaRPr lang="ru-RU"/>
        </a:p>
      </dgm:t>
    </dgm:pt>
    <dgm:pt modelId="{49281BC3-C26D-48CA-BCFF-4E84D0F8E226}" type="pres">
      <dgm:prSet presAssocID="{12AD4E48-8127-4209-BC94-BB85ED03720B}" presName="img" presStyleLbl="fgImgPlace1" presStyleIdx="0" presStyleCnt="2" custScaleX="106674" custScaleY="6975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B31A1DC-3742-40F9-ABF2-0EE4BD5D260F}" type="pres">
      <dgm:prSet presAssocID="{12AD4E48-8127-4209-BC94-BB85ED03720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50EB5-5A96-440A-8770-EFFAE163CA5C}" type="pres">
      <dgm:prSet presAssocID="{71376816-F54F-4333-86B2-F6ED257D8887}" presName="spacer" presStyleCnt="0"/>
      <dgm:spPr/>
    </dgm:pt>
    <dgm:pt modelId="{4813CF80-0F54-462F-8D94-E529F714DBDA}" type="pres">
      <dgm:prSet presAssocID="{08421F27-FBC6-4CE0-8639-99E68E6F09FF}" presName="comp" presStyleCnt="0"/>
      <dgm:spPr/>
    </dgm:pt>
    <dgm:pt modelId="{2F910BE0-E57D-4409-831E-7762B59D8EF1}" type="pres">
      <dgm:prSet presAssocID="{08421F27-FBC6-4CE0-8639-99E68E6F09FF}" presName="box" presStyleLbl="node1" presStyleIdx="1" presStyleCnt="2" custScaleY="78313"/>
      <dgm:spPr/>
      <dgm:t>
        <a:bodyPr/>
        <a:lstStyle/>
        <a:p>
          <a:endParaRPr lang="ru-RU"/>
        </a:p>
      </dgm:t>
    </dgm:pt>
    <dgm:pt modelId="{A65EADA2-80D3-497A-A82F-9464EC0036F0}" type="pres">
      <dgm:prSet presAssocID="{08421F27-FBC6-4CE0-8639-99E68E6F09FF}" presName="img" presStyleLbl="fgImgPlace1" presStyleIdx="1" presStyleCnt="2" custScaleX="106674" custScaleY="6535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C19800D-27BA-464A-B0B5-76D174515BE2}" type="pres">
      <dgm:prSet presAssocID="{08421F27-FBC6-4CE0-8639-99E68E6F09FF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ABB040-938C-424A-9683-781355D3CD2F}" type="presOf" srcId="{67133A4B-C363-4D98-84B5-6FC839C41D26}" destId="{15F9F431-A9F5-431C-903E-E3051257824B}" srcOrd="0" destOrd="2" presId="urn:microsoft.com/office/officeart/2005/8/layout/vList4#3"/>
    <dgm:cxn modelId="{A17BCEF6-0E84-4F68-A2E3-7B7D84505CF9}" srcId="{12AD4E48-8127-4209-BC94-BB85ED03720B}" destId="{CF536094-81D7-4BD6-B014-C9CE3A900A9F}" srcOrd="0" destOrd="0" parTransId="{5D13DD54-ABA6-449E-85DC-BF496089D098}" sibTransId="{E7E00964-2589-4802-8F24-B92ADB31F948}"/>
    <dgm:cxn modelId="{3C87DAB3-5B48-42BA-9D90-6C7E2B4E551C}" type="presOf" srcId="{CF536094-81D7-4BD6-B014-C9CE3A900A9F}" destId="{15F9F431-A9F5-431C-903E-E3051257824B}" srcOrd="0" destOrd="1" presId="urn:microsoft.com/office/officeart/2005/8/layout/vList4#3"/>
    <dgm:cxn modelId="{57CFDD69-FE44-4825-A999-76EDEBA765F9}" type="presOf" srcId="{08421F27-FBC6-4CE0-8639-99E68E6F09FF}" destId="{7C19800D-27BA-464A-B0B5-76D174515BE2}" srcOrd="1" destOrd="0" presId="urn:microsoft.com/office/officeart/2005/8/layout/vList4#3"/>
    <dgm:cxn modelId="{879EBEF4-953B-46A5-8F3A-74C5CBB2AE0B}" type="presOf" srcId="{12AD4E48-8127-4209-BC94-BB85ED03720B}" destId="{15F9F431-A9F5-431C-903E-E3051257824B}" srcOrd="0" destOrd="0" presId="urn:microsoft.com/office/officeart/2005/8/layout/vList4#3"/>
    <dgm:cxn modelId="{366996BD-C0AE-4332-B090-C68C5AC7D9DC}" srcId="{08421F27-FBC6-4CE0-8639-99E68E6F09FF}" destId="{D0A10E5C-4EE3-45DD-8750-D863E0BCC7B7}" srcOrd="0" destOrd="0" parTransId="{F41159DE-9529-4205-A278-6A5191E48A39}" sibTransId="{C37D86A2-C827-498E-9029-BB606264C0BC}"/>
    <dgm:cxn modelId="{F9B2FF23-6D6E-43DB-943D-961879278F13}" type="presOf" srcId="{08421F27-FBC6-4CE0-8639-99E68E6F09FF}" destId="{2F910BE0-E57D-4409-831E-7762B59D8EF1}" srcOrd="0" destOrd="0" presId="urn:microsoft.com/office/officeart/2005/8/layout/vList4#3"/>
    <dgm:cxn modelId="{62A6A69B-1459-41BE-AA10-30A680C98910}" srcId="{2A70D4E3-7FE0-47AE-8470-4C516B6F6CB5}" destId="{08421F27-FBC6-4CE0-8639-99E68E6F09FF}" srcOrd="1" destOrd="0" parTransId="{D614ACA2-6964-46BF-8FD1-B0121BC84B1B}" sibTransId="{79B29000-71D2-4ACC-BA97-354BCF3A44D2}"/>
    <dgm:cxn modelId="{F6AF6EC3-B5E0-4CB0-A99E-6B63038E14C9}" type="presOf" srcId="{2A70D4E3-7FE0-47AE-8470-4C516B6F6CB5}" destId="{4FFF6082-70AD-41D4-859A-19D3C550BBB8}" srcOrd="0" destOrd="0" presId="urn:microsoft.com/office/officeart/2005/8/layout/vList4#3"/>
    <dgm:cxn modelId="{EBF3C6EE-141E-4D7D-AFD4-70B2314D8F0D}" type="presOf" srcId="{12BD9A35-FFBA-4D33-8F8B-720555D660FD}" destId="{2F910BE0-E57D-4409-831E-7762B59D8EF1}" srcOrd="0" destOrd="2" presId="urn:microsoft.com/office/officeart/2005/8/layout/vList4#3"/>
    <dgm:cxn modelId="{553032AA-55F4-4060-AF4C-6B9E7B147E9D}" srcId="{12AD4E48-8127-4209-BC94-BB85ED03720B}" destId="{67133A4B-C363-4D98-84B5-6FC839C41D26}" srcOrd="1" destOrd="0" parTransId="{EFBE0345-9F93-46B6-8303-148FC34D1874}" sibTransId="{1F211379-1818-463B-B753-5D33AD30E4EC}"/>
    <dgm:cxn modelId="{BE041B05-7308-413F-9EB5-BF55C9D418F6}" type="presOf" srcId="{67133A4B-C363-4D98-84B5-6FC839C41D26}" destId="{AB31A1DC-3742-40F9-ABF2-0EE4BD5D260F}" srcOrd="1" destOrd="2" presId="urn:microsoft.com/office/officeart/2005/8/layout/vList4#3"/>
    <dgm:cxn modelId="{FCCADBAB-5961-4557-9A71-7BC8BE9DDA7D}" type="presOf" srcId="{12AD4E48-8127-4209-BC94-BB85ED03720B}" destId="{AB31A1DC-3742-40F9-ABF2-0EE4BD5D260F}" srcOrd="1" destOrd="0" presId="urn:microsoft.com/office/officeart/2005/8/layout/vList4#3"/>
    <dgm:cxn modelId="{8AE9A67C-16B6-476E-916A-ACAF031A3CD0}" srcId="{08421F27-FBC6-4CE0-8639-99E68E6F09FF}" destId="{12BD9A35-FFBA-4D33-8F8B-720555D660FD}" srcOrd="1" destOrd="0" parTransId="{764838AC-207A-4D24-9FA9-E1E5CC6F6C6F}" sibTransId="{8A91B931-8D11-415A-AB02-B817786F06AC}"/>
    <dgm:cxn modelId="{7C0476C2-0DBE-4BAB-8162-21FBC799512E}" type="presOf" srcId="{CF536094-81D7-4BD6-B014-C9CE3A900A9F}" destId="{AB31A1DC-3742-40F9-ABF2-0EE4BD5D260F}" srcOrd="1" destOrd="1" presId="urn:microsoft.com/office/officeart/2005/8/layout/vList4#3"/>
    <dgm:cxn modelId="{36006D53-35C9-493A-8068-914CE702D6E3}" type="presOf" srcId="{D0A10E5C-4EE3-45DD-8750-D863E0BCC7B7}" destId="{2F910BE0-E57D-4409-831E-7762B59D8EF1}" srcOrd="0" destOrd="1" presId="urn:microsoft.com/office/officeart/2005/8/layout/vList4#3"/>
    <dgm:cxn modelId="{26FF1F63-C0A8-4506-AE51-9570B5FFC754}" type="presOf" srcId="{D0A10E5C-4EE3-45DD-8750-D863E0BCC7B7}" destId="{7C19800D-27BA-464A-B0B5-76D174515BE2}" srcOrd="1" destOrd="1" presId="urn:microsoft.com/office/officeart/2005/8/layout/vList4#3"/>
    <dgm:cxn modelId="{4300AD3E-0348-48C0-A7F6-A50B21051945}" srcId="{2A70D4E3-7FE0-47AE-8470-4C516B6F6CB5}" destId="{12AD4E48-8127-4209-BC94-BB85ED03720B}" srcOrd="0" destOrd="0" parTransId="{55B7C8BC-4F5A-4556-86ED-87256ACCE0FE}" sibTransId="{71376816-F54F-4333-86B2-F6ED257D8887}"/>
    <dgm:cxn modelId="{0EF9B3E0-B22D-4167-9EFB-77F4C217DD93}" type="presOf" srcId="{12BD9A35-FFBA-4D33-8F8B-720555D660FD}" destId="{7C19800D-27BA-464A-B0B5-76D174515BE2}" srcOrd="1" destOrd="2" presId="urn:microsoft.com/office/officeart/2005/8/layout/vList4#3"/>
    <dgm:cxn modelId="{59FA0929-4762-4EF0-A1FE-A4F32559037E}" type="presParOf" srcId="{4FFF6082-70AD-41D4-859A-19D3C550BBB8}" destId="{D4B16CD4-F960-46F8-A950-4C83326A615A}" srcOrd="0" destOrd="0" presId="urn:microsoft.com/office/officeart/2005/8/layout/vList4#3"/>
    <dgm:cxn modelId="{95AD5A33-F6C3-4815-AEC5-3D57CCB5AC69}" type="presParOf" srcId="{D4B16CD4-F960-46F8-A950-4C83326A615A}" destId="{15F9F431-A9F5-431C-903E-E3051257824B}" srcOrd="0" destOrd="0" presId="urn:microsoft.com/office/officeart/2005/8/layout/vList4#3"/>
    <dgm:cxn modelId="{1BA06E05-0C16-4A2E-844A-BCAA5EF0FAE2}" type="presParOf" srcId="{D4B16CD4-F960-46F8-A950-4C83326A615A}" destId="{49281BC3-C26D-48CA-BCFF-4E84D0F8E226}" srcOrd="1" destOrd="0" presId="urn:microsoft.com/office/officeart/2005/8/layout/vList4#3"/>
    <dgm:cxn modelId="{0B4A9405-0EDD-47D2-95DF-99F161338434}" type="presParOf" srcId="{D4B16CD4-F960-46F8-A950-4C83326A615A}" destId="{AB31A1DC-3742-40F9-ABF2-0EE4BD5D260F}" srcOrd="2" destOrd="0" presId="urn:microsoft.com/office/officeart/2005/8/layout/vList4#3"/>
    <dgm:cxn modelId="{F7E29681-0982-49F1-BD7F-D48195D7B273}" type="presParOf" srcId="{4FFF6082-70AD-41D4-859A-19D3C550BBB8}" destId="{BA450EB5-5A96-440A-8770-EFFAE163CA5C}" srcOrd="1" destOrd="0" presId="urn:microsoft.com/office/officeart/2005/8/layout/vList4#3"/>
    <dgm:cxn modelId="{8FBDA6ED-C3F4-4DC8-8EC2-8D7A9C28C38F}" type="presParOf" srcId="{4FFF6082-70AD-41D4-859A-19D3C550BBB8}" destId="{4813CF80-0F54-462F-8D94-E529F714DBDA}" srcOrd="2" destOrd="0" presId="urn:microsoft.com/office/officeart/2005/8/layout/vList4#3"/>
    <dgm:cxn modelId="{B1B8AC76-0628-4BDE-8A91-E680CB2593EF}" type="presParOf" srcId="{4813CF80-0F54-462F-8D94-E529F714DBDA}" destId="{2F910BE0-E57D-4409-831E-7762B59D8EF1}" srcOrd="0" destOrd="0" presId="urn:microsoft.com/office/officeart/2005/8/layout/vList4#3"/>
    <dgm:cxn modelId="{B064FCC8-0E25-4BC5-803B-9F67F747097B}" type="presParOf" srcId="{4813CF80-0F54-462F-8D94-E529F714DBDA}" destId="{A65EADA2-80D3-497A-A82F-9464EC0036F0}" srcOrd="1" destOrd="0" presId="urn:microsoft.com/office/officeart/2005/8/layout/vList4#3"/>
    <dgm:cxn modelId="{0F7ADCEE-0FDB-4DE8-8335-5B31C6044BC1}" type="presParOf" srcId="{4813CF80-0F54-462F-8D94-E529F714DBDA}" destId="{7C19800D-27BA-464A-B0B5-76D174515BE2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A70D4E3-7FE0-47AE-8470-4C516B6F6CB5}" type="doc">
      <dgm:prSet loTypeId="urn:microsoft.com/office/officeart/2005/8/layout/vList4#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AD4E48-8127-4209-BC94-BB85ED03720B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«Комбинированная установка по производству автомобильных бензинов мощностью 894 тыс. тонн в год, включая установку по производству СУГ»</a:t>
          </a:r>
          <a:endParaRPr lang="ru-RU" dirty="0"/>
        </a:p>
      </dgm:t>
    </dgm:pt>
    <dgm:pt modelId="{55B7C8BC-4F5A-4556-86ED-87256ACCE0FE}" type="parTrans" cxnId="{4300AD3E-0348-48C0-A7F6-A50B21051945}">
      <dgm:prSet/>
      <dgm:spPr/>
      <dgm:t>
        <a:bodyPr/>
        <a:lstStyle/>
        <a:p>
          <a:endParaRPr lang="ru-RU"/>
        </a:p>
      </dgm:t>
    </dgm:pt>
    <dgm:pt modelId="{71376816-F54F-4333-86B2-F6ED257D8887}" type="sibTrans" cxnId="{4300AD3E-0348-48C0-A7F6-A50B21051945}">
      <dgm:prSet/>
      <dgm:spPr/>
      <dgm:t>
        <a:bodyPr/>
        <a:lstStyle/>
        <a:p>
          <a:endParaRPr lang="ru-RU"/>
        </a:p>
      </dgm:t>
    </dgm:pt>
    <dgm:pt modelId="{CF536094-81D7-4BD6-B014-C9CE3A900A9F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реализуемое компанией  АО «НЗНП». </a:t>
          </a:r>
          <a:endParaRPr lang="ru-RU" dirty="0"/>
        </a:p>
      </dgm:t>
    </dgm:pt>
    <dgm:pt modelId="{5D13DD54-ABA6-449E-85DC-BF496089D098}" type="parTrans" cxnId="{A17BCEF6-0E84-4F68-A2E3-7B7D84505CF9}">
      <dgm:prSet/>
      <dgm:spPr/>
      <dgm:t>
        <a:bodyPr/>
        <a:lstStyle/>
        <a:p>
          <a:endParaRPr lang="ru-RU"/>
        </a:p>
      </dgm:t>
    </dgm:pt>
    <dgm:pt modelId="{E7E00964-2589-4802-8F24-B92ADB31F948}" type="sibTrans" cxnId="{A17BCEF6-0E84-4F68-A2E3-7B7D84505CF9}">
      <dgm:prSet/>
      <dgm:spPr/>
      <dgm:t>
        <a:bodyPr/>
        <a:lstStyle/>
        <a:p>
          <a:endParaRPr lang="ru-RU"/>
        </a:p>
      </dgm:t>
    </dgm:pt>
    <dgm:pt modelId="{67133A4B-C363-4D98-84B5-6FC839C41D26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Период реализации проекта: 2019-2024 годы. Проектный объем инвестиций  - 68,2 млрд. рублей, с созданием 419 новых рабочих мест. </a:t>
          </a:r>
          <a:endParaRPr lang="ru-RU" dirty="0"/>
        </a:p>
      </dgm:t>
    </dgm:pt>
    <dgm:pt modelId="{EFBE0345-9F93-46B6-8303-148FC34D1874}" type="parTrans" cxnId="{553032AA-55F4-4060-AF4C-6B9E7B147E9D}">
      <dgm:prSet/>
      <dgm:spPr/>
      <dgm:t>
        <a:bodyPr/>
        <a:lstStyle/>
        <a:p>
          <a:endParaRPr lang="ru-RU"/>
        </a:p>
      </dgm:t>
    </dgm:pt>
    <dgm:pt modelId="{1F211379-1818-463B-B753-5D33AD30E4EC}" type="sibTrans" cxnId="{553032AA-55F4-4060-AF4C-6B9E7B147E9D}">
      <dgm:prSet/>
      <dgm:spPr/>
      <dgm:t>
        <a:bodyPr/>
        <a:lstStyle/>
        <a:p>
          <a:endParaRPr lang="ru-RU"/>
        </a:p>
      </dgm:t>
    </dgm:pt>
    <dgm:pt modelId="{08421F27-FBC6-4CE0-8639-99E68E6F09FF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«Комплекс глубокой переработки нефтяного сырья и средних дистиллятов»</a:t>
          </a:r>
          <a:endParaRPr lang="ru-RU" dirty="0"/>
        </a:p>
      </dgm:t>
    </dgm:pt>
    <dgm:pt modelId="{D614ACA2-6964-46BF-8FD1-B0121BC84B1B}" type="parTrans" cxnId="{62A6A69B-1459-41BE-AA10-30A680C98910}">
      <dgm:prSet/>
      <dgm:spPr/>
      <dgm:t>
        <a:bodyPr/>
        <a:lstStyle/>
        <a:p>
          <a:endParaRPr lang="ru-RU"/>
        </a:p>
      </dgm:t>
    </dgm:pt>
    <dgm:pt modelId="{79B29000-71D2-4ACC-BA97-354BCF3A44D2}" type="sibTrans" cxnId="{62A6A69B-1459-41BE-AA10-30A680C98910}">
      <dgm:prSet/>
      <dgm:spPr/>
      <dgm:t>
        <a:bodyPr/>
        <a:lstStyle/>
        <a:p>
          <a:endParaRPr lang="ru-RU"/>
        </a:p>
      </dgm:t>
    </dgm:pt>
    <dgm:pt modelId="{D0A10E5C-4EE3-45DD-8750-D863E0BCC7B7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реализуемое компанией  АО «НЗНП». </a:t>
          </a:r>
          <a:endParaRPr lang="ru-RU" dirty="0"/>
        </a:p>
      </dgm:t>
    </dgm:pt>
    <dgm:pt modelId="{F41159DE-9529-4205-A278-6A5191E48A39}" type="parTrans" cxnId="{366996BD-C0AE-4332-B090-C68C5AC7D9DC}">
      <dgm:prSet/>
      <dgm:spPr/>
      <dgm:t>
        <a:bodyPr/>
        <a:lstStyle/>
        <a:p>
          <a:endParaRPr lang="ru-RU"/>
        </a:p>
      </dgm:t>
    </dgm:pt>
    <dgm:pt modelId="{C37D86A2-C827-498E-9029-BB606264C0BC}" type="sibTrans" cxnId="{366996BD-C0AE-4332-B090-C68C5AC7D9DC}">
      <dgm:prSet/>
      <dgm:spPr/>
      <dgm:t>
        <a:bodyPr/>
        <a:lstStyle/>
        <a:p>
          <a:endParaRPr lang="ru-RU"/>
        </a:p>
      </dgm:t>
    </dgm:pt>
    <dgm:pt modelId="{12BD9A35-FFBA-4D33-8F8B-720555D660FD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Период реализации проекта: 2020-2027 годы. Проектный объем инвестиций – 129,2 млрд. рублей, с созданием 597 новых рабочих мест. </a:t>
          </a:r>
          <a:endParaRPr lang="ru-RU" dirty="0"/>
        </a:p>
      </dgm:t>
    </dgm:pt>
    <dgm:pt modelId="{764838AC-207A-4D24-9FA9-E1E5CC6F6C6F}" type="parTrans" cxnId="{8AE9A67C-16B6-476E-916A-ACAF031A3CD0}">
      <dgm:prSet/>
      <dgm:spPr/>
      <dgm:t>
        <a:bodyPr/>
        <a:lstStyle/>
        <a:p>
          <a:endParaRPr lang="ru-RU"/>
        </a:p>
      </dgm:t>
    </dgm:pt>
    <dgm:pt modelId="{8A91B931-8D11-415A-AB02-B817786F06AC}" type="sibTrans" cxnId="{8AE9A67C-16B6-476E-916A-ACAF031A3CD0}">
      <dgm:prSet/>
      <dgm:spPr/>
      <dgm:t>
        <a:bodyPr/>
        <a:lstStyle/>
        <a:p>
          <a:endParaRPr lang="ru-RU"/>
        </a:p>
      </dgm:t>
    </dgm:pt>
    <dgm:pt modelId="{4FFF6082-70AD-41D4-859A-19D3C550BBB8}" type="pres">
      <dgm:prSet presAssocID="{2A70D4E3-7FE0-47AE-8470-4C516B6F6CB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B16CD4-F960-46F8-A950-4C83326A615A}" type="pres">
      <dgm:prSet presAssocID="{12AD4E48-8127-4209-BC94-BB85ED03720B}" presName="comp" presStyleCnt="0"/>
      <dgm:spPr/>
    </dgm:pt>
    <dgm:pt modelId="{15F9F431-A9F5-431C-903E-E3051257824B}" type="pres">
      <dgm:prSet presAssocID="{12AD4E48-8127-4209-BC94-BB85ED03720B}" presName="box" presStyleLbl="node1" presStyleIdx="0" presStyleCnt="2" custScaleY="80640" custLinFactNeighborX="95" custLinFactNeighborY="3593"/>
      <dgm:spPr/>
      <dgm:t>
        <a:bodyPr/>
        <a:lstStyle/>
        <a:p>
          <a:endParaRPr lang="ru-RU"/>
        </a:p>
      </dgm:t>
    </dgm:pt>
    <dgm:pt modelId="{49281BC3-C26D-48CA-BCFF-4E84D0F8E226}" type="pres">
      <dgm:prSet presAssocID="{12AD4E48-8127-4209-BC94-BB85ED03720B}" presName="img" presStyleLbl="fgImgPlace1" presStyleIdx="0" presStyleCnt="2" custScaleX="107187" custScaleY="7318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B31A1DC-3742-40F9-ABF2-0EE4BD5D260F}" type="pres">
      <dgm:prSet presAssocID="{12AD4E48-8127-4209-BC94-BB85ED03720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50EB5-5A96-440A-8770-EFFAE163CA5C}" type="pres">
      <dgm:prSet presAssocID="{71376816-F54F-4333-86B2-F6ED257D8887}" presName="spacer" presStyleCnt="0"/>
      <dgm:spPr/>
    </dgm:pt>
    <dgm:pt modelId="{4813CF80-0F54-462F-8D94-E529F714DBDA}" type="pres">
      <dgm:prSet presAssocID="{08421F27-FBC6-4CE0-8639-99E68E6F09FF}" presName="comp" presStyleCnt="0"/>
      <dgm:spPr/>
    </dgm:pt>
    <dgm:pt modelId="{2F910BE0-E57D-4409-831E-7762B59D8EF1}" type="pres">
      <dgm:prSet presAssocID="{08421F27-FBC6-4CE0-8639-99E68E6F09FF}" presName="box" presStyleLbl="node1" presStyleIdx="1" presStyleCnt="2" custScaleY="78313"/>
      <dgm:spPr/>
      <dgm:t>
        <a:bodyPr/>
        <a:lstStyle/>
        <a:p>
          <a:endParaRPr lang="ru-RU"/>
        </a:p>
      </dgm:t>
    </dgm:pt>
    <dgm:pt modelId="{A65EADA2-80D3-497A-A82F-9464EC0036F0}" type="pres">
      <dgm:prSet presAssocID="{08421F27-FBC6-4CE0-8639-99E68E6F09FF}" presName="img" presStyleLbl="fgImgPlace1" presStyleIdx="1" presStyleCnt="2" custScaleX="98400" custScaleY="8504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C19800D-27BA-464A-B0B5-76D174515BE2}" type="pres">
      <dgm:prSet presAssocID="{08421F27-FBC6-4CE0-8639-99E68E6F09FF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ABB040-938C-424A-9683-781355D3CD2F}" type="presOf" srcId="{67133A4B-C363-4D98-84B5-6FC839C41D26}" destId="{15F9F431-A9F5-431C-903E-E3051257824B}" srcOrd="0" destOrd="2" presId="urn:microsoft.com/office/officeart/2005/8/layout/vList4#4"/>
    <dgm:cxn modelId="{A17BCEF6-0E84-4F68-A2E3-7B7D84505CF9}" srcId="{12AD4E48-8127-4209-BC94-BB85ED03720B}" destId="{CF536094-81D7-4BD6-B014-C9CE3A900A9F}" srcOrd="0" destOrd="0" parTransId="{5D13DD54-ABA6-449E-85DC-BF496089D098}" sibTransId="{E7E00964-2589-4802-8F24-B92ADB31F948}"/>
    <dgm:cxn modelId="{3C87DAB3-5B48-42BA-9D90-6C7E2B4E551C}" type="presOf" srcId="{CF536094-81D7-4BD6-B014-C9CE3A900A9F}" destId="{15F9F431-A9F5-431C-903E-E3051257824B}" srcOrd="0" destOrd="1" presId="urn:microsoft.com/office/officeart/2005/8/layout/vList4#4"/>
    <dgm:cxn modelId="{57CFDD69-FE44-4825-A999-76EDEBA765F9}" type="presOf" srcId="{08421F27-FBC6-4CE0-8639-99E68E6F09FF}" destId="{7C19800D-27BA-464A-B0B5-76D174515BE2}" srcOrd="1" destOrd="0" presId="urn:microsoft.com/office/officeart/2005/8/layout/vList4#4"/>
    <dgm:cxn modelId="{879EBEF4-953B-46A5-8F3A-74C5CBB2AE0B}" type="presOf" srcId="{12AD4E48-8127-4209-BC94-BB85ED03720B}" destId="{15F9F431-A9F5-431C-903E-E3051257824B}" srcOrd="0" destOrd="0" presId="urn:microsoft.com/office/officeart/2005/8/layout/vList4#4"/>
    <dgm:cxn modelId="{366996BD-C0AE-4332-B090-C68C5AC7D9DC}" srcId="{08421F27-FBC6-4CE0-8639-99E68E6F09FF}" destId="{D0A10E5C-4EE3-45DD-8750-D863E0BCC7B7}" srcOrd="0" destOrd="0" parTransId="{F41159DE-9529-4205-A278-6A5191E48A39}" sibTransId="{C37D86A2-C827-498E-9029-BB606264C0BC}"/>
    <dgm:cxn modelId="{F9B2FF23-6D6E-43DB-943D-961879278F13}" type="presOf" srcId="{08421F27-FBC6-4CE0-8639-99E68E6F09FF}" destId="{2F910BE0-E57D-4409-831E-7762B59D8EF1}" srcOrd="0" destOrd="0" presId="urn:microsoft.com/office/officeart/2005/8/layout/vList4#4"/>
    <dgm:cxn modelId="{62A6A69B-1459-41BE-AA10-30A680C98910}" srcId="{2A70D4E3-7FE0-47AE-8470-4C516B6F6CB5}" destId="{08421F27-FBC6-4CE0-8639-99E68E6F09FF}" srcOrd="1" destOrd="0" parTransId="{D614ACA2-6964-46BF-8FD1-B0121BC84B1B}" sibTransId="{79B29000-71D2-4ACC-BA97-354BCF3A44D2}"/>
    <dgm:cxn modelId="{F6AF6EC3-B5E0-4CB0-A99E-6B63038E14C9}" type="presOf" srcId="{2A70D4E3-7FE0-47AE-8470-4C516B6F6CB5}" destId="{4FFF6082-70AD-41D4-859A-19D3C550BBB8}" srcOrd="0" destOrd="0" presId="urn:microsoft.com/office/officeart/2005/8/layout/vList4#4"/>
    <dgm:cxn modelId="{EBF3C6EE-141E-4D7D-AFD4-70B2314D8F0D}" type="presOf" srcId="{12BD9A35-FFBA-4D33-8F8B-720555D660FD}" destId="{2F910BE0-E57D-4409-831E-7762B59D8EF1}" srcOrd="0" destOrd="2" presId="urn:microsoft.com/office/officeart/2005/8/layout/vList4#4"/>
    <dgm:cxn modelId="{553032AA-55F4-4060-AF4C-6B9E7B147E9D}" srcId="{12AD4E48-8127-4209-BC94-BB85ED03720B}" destId="{67133A4B-C363-4D98-84B5-6FC839C41D26}" srcOrd="1" destOrd="0" parTransId="{EFBE0345-9F93-46B6-8303-148FC34D1874}" sibTransId="{1F211379-1818-463B-B753-5D33AD30E4EC}"/>
    <dgm:cxn modelId="{BE041B05-7308-413F-9EB5-BF55C9D418F6}" type="presOf" srcId="{67133A4B-C363-4D98-84B5-6FC839C41D26}" destId="{AB31A1DC-3742-40F9-ABF2-0EE4BD5D260F}" srcOrd="1" destOrd="2" presId="urn:microsoft.com/office/officeart/2005/8/layout/vList4#4"/>
    <dgm:cxn modelId="{FCCADBAB-5961-4557-9A71-7BC8BE9DDA7D}" type="presOf" srcId="{12AD4E48-8127-4209-BC94-BB85ED03720B}" destId="{AB31A1DC-3742-40F9-ABF2-0EE4BD5D260F}" srcOrd="1" destOrd="0" presId="urn:microsoft.com/office/officeart/2005/8/layout/vList4#4"/>
    <dgm:cxn modelId="{8AE9A67C-16B6-476E-916A-ACAF031A3CD0}" srcId="{08421F27-FBC6-4CE0-8639-99E68E6F09FF}" destId="{12BD9A35-FFBA-4D33-8F8B-720555D660FD}" srcOrd="1" destOrd="0" parTransId="{764838AC-207A-4D24-9FA9-E1E5CC6F6C6F}" sibTransId="{8A91B931-8D11-415A-AB02-B817786F06AC}"/>
    <dgm:cxn modelId="{7C0476C2-0DBE-4BAB-8162-21FBC799512E}" type="presOf" srcId="{CF536094-81D7-4BD6-B014-C9CE3A900A9F}" destId="{AB31A1DC-3742-40F9-ABF2-0EE4BD5D260F}" srcOrd="1" destOrd="1" presId="urn:microsoft.com/office/officeart/2005/8/layout/vList4#4"/>
    <dgm:cxn modelId="{36006D53-35C9-493A-8068-914CE702D6E3}" type="presOf" srcId="{D0A10E5C-4EE3-45DD-8750-D863E0BCC7B7}" destId="{2F910BE0-E57D-4409-831E-7762B59D8EF1}" srcOrd="0" destOrd="1" presId="urn:microsoft.com/office/officeart/2005/8/layout/vList4#4"/>
    <dgm:cxn modelId="{26FF1F63-C0A8-4506-AE51-9570B5FFC754}" type="presOf" srcId="{D0A10E5C-4EE3-45DD-8750-D863E0BCC7B7}" destId="{7C19800D-27BA-464A-B0B5-76D174515BE2}" srcOrd="1" destOrd="1" presId="urn:microsoft.com/office/officeart/2005/8/layout/vList4#4"/>
    <dgm:cxn modelId="{4300AD3E-0348-48C0-A7F6-A50B21051945}" srcId="{2A70D4E3-7FE0-47AE-8470-4C516B6F6CB5}" destId="{12AD4E48-8127-4209-BC94-BB85ED03720B}" srcOrd="0" destOrd="0" parTransId="{55B7C8BC-4F5A-4556-86ED-87256ACCE0FE}" sibTransId="{71376816-F54F-4333-86B2-F6ED257D8887}"/>
    <dgm:cxn modelId="{0EF9B3E0-B22D-4167-9EFB-77F4C217DD93}" type="presOf" srcId="{12BD9A35-FFBA-4D33-8F8B-720555D660FD}" destId="{7C19800D-27BA-464A-B0B5-76D174515BE2}" srcOrd="1" destOrd="2" presId="urn:microsoft.com/office/officeart/2005/8/layout/vList4#4"/>
    <dgm:cxn modelId="{59FA0929-4762-4EF0-A1FE-A4F32559037E}" type="presParOf" srcId="{4FFF6082-70AD-41D4-859A-19D3C550BBB8}" destId="{D4B16CD4-F960-46F8-A950-4C83326A615A}" srcOrd="0" destOrd="0" presId="urn:microsoft.com/office/officeart/2005/8/layout/vList4#4"/>
    <dgm:cxn modelId="{95AD5A33-F6C3-4815-AEC5-3D57CCB5AC69}" type="presParOf" srcId="{D4B16CD4-F960-46F8-A950-4C83326A615A}" destId="{15F9F431-A9F5-431C-903E-E3051257824B}" srcOrd="0" destOrd="0" presId="urn:microsoft.com/office/officeart/2005/8/layout/vList4#4"/>
    <dgm:cxn modelId="{1BA06E05-0C16-4A2E-844A-BCAA5EF0FAE2}" type="presParOf" srcId="{D4B16CD4-F960-46F8-A950-4C83326A615A}" destId="{49281BC3-C26D-48CA-BCFF-4E84D0F8E226}" srcOrd="1" destOrd="0" presId="urn:microsoft.com/office/officeart/2005/8/layout/vList4#4"/>
    <dgm:cxn modelId="{0B4A9405-0EDD-47D2-95DF-99F161338434}" type="presParOf" srcId="{D4B16CD4-F960-46F8-A950-4C83326A615A}" destId="{AB31A1DC-3742-40F9-ABF2-0EE4BD5D260F}" srcOrd="2" destOrd="0" presId="urn:microsoft.com/office/officeart/2005/8/layout/vList4#4"/>
    <dgm:cxn modelId="{F7E29681-0982-49F1-BD7F-D48195D7B273}" type="presParOf" srcId="{4FFF6082-70AD-41D4-859A-19D3C550BBB8}" destId="{BA450EB5-5A96-440A-8770-EFFAE163CA5C}" srcOrd="1" destOrd="0" presId="urn:microsoft.com/office/officeart/2005/8/layout/vList4#4"/>
    <dgm:cxn modelId="{8FBDA6ED-C3F4-4DC8-8EC2-8D7A9C28C38F}" type="presParOf" srcId="{4FFF6082-70AD-41D4-859A-19D3C550BBB8}" destId="{4813CF80-0F54-462F-8D94-E529F714DBDA}" srcOrd="2" destOrd="0" presId="urn:microsoft.com/office/officeart/2005/8/layout/vList4#4"/>
    <dgm:cxn modelId="{B1B8AC76-0628-4BDE-8A91-E680CB2593EF}" type="presParOf" srcId="{4813CF80-0F54-462F-8D94-E529F714DBDA}" destId="{2F910BE0-E57D-4409-831E-7762B59D8EF1}" srcOrd="0" destOrd="0" presId="urn:microsoft.com/office/officeart/2005/8/layout/vList4#4"/>
    <dgm:cxn modelId="{B064FCC8-0E25-4BC5-803B-9F67F747097B}" type="presParOf" srcId="{4813CF80-0F54-462F-8D94-E529F714DBDA}" destId="{A65EADA2-80D3-497A-A82F-9464EC0036F0}" srcOrd="1" destOrd="0" presId="urn:microsoft.com/office/officeart/2005/8/layout/vList4#4"/>
    <dgm:cxn modelId="{0F7ADCEE-0FDB-4DE8-8335-5B31C6044BC1}" type="presParOf" srcId="{4813CF80-0F54-462F-8D94-E529F714DBDA}" destId="{7C19800D-27BA-464A-B0B5-76D174515BE2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9D1F06-F251-40A9-BEA9-96E2011D27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038DCD-F475-41AD-9897-B1F02894F78D}">
      <dgm:prSet phldrT="[Текст]"/>
      <dgm:spPr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r>
            <a:rPr lang="ru-RU" b="1" dirty="0" smtClean="0"/>
            <a:t>ПРОМЫШЛЕННОЕ ПРОИЗВОДСТВО</a:t>
          </a:r>
          <a:endParaRPr lang="ru-RU" b="1" dirty="0"/>
        </a:p>
      </dgm:t>
    </dgm:pt>
    <dgm:pt modelId="{E0F1D05C-5AB7-44C8-812F-BBCB9DC65CA1}" type="parTrans" cxnId="{9F689E51-E06F-43EF-8B8B-5CC0A9328D6C}">
      <dgm:prSet/>
      <dgm:spPr/>
      <dgm:t>
        <a:bodyPr/>
        <a:lstStyle/>
        <a:p>
          <a:endParaRPr lang="ru-RU" b="1"/>
        </a:p>
      </dgm:t>
    </dgm:pt>
    <dgm:pt modelId="{5F36CF93-43E8-42EC-A8B9-033ED5DF922B}" type="sibTrans" cxnId="{9F689E51-E06F-43EF-8B8B-5CC0A9328D6C}">
      <dgm:prSet/>
      <dgm:spPr/>
      <dgm:t>
        <a:bodyPr/>
        <a:lstStyle/>
        <a:p>
          <a:endParaRPr lang="ru-RU" b="1"/>
        </a:p>
      </dgm:t>
    </dgm:pt>
    <dgm:pt modelId="{26A2D389-DFC5-4177-B5AD-92E9779415AD}" type="pres">
      <dgm:prSet presAssocID="{B29D1F06-F251-40A9-BEA9-96E2011D27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92740-6998-445C-8623-BC20922CDD50}" type="pres">
      <dgm:prSet presAssocID="{77038DCD-F475-41AD-9897-B1F02894F78D}" presName="parentLin" presStyleCnt="0"/>
      <dgm:spPr/>
    </dgm:pt>
    <dgm:pt modelId="{30DEA859-B4D7-43A2-80B0-4C52B55A0914}" type="pres">
      <dgm:prSet presAssocID="{77038DCD-F475-41AD-9897-B1F02894F78D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EDB1527-9559-42C1-8554-09718E4D25F9}" type="pres">
      <dgm:prSet presAssocID="{77038DCD-F475-41AD-9897-B1F02894F78D}" presName="parentText" presStyleLbl="node1" presStyleIdx="0" presStyleCnt="1" custScaleX="1247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BCF58-EBDD-4C42-BFE1-A38E7E74CF4C}" type="pres">
      <dgm:prSet presAssocID="{77038DCD-F475-41AD-9897-B1F02894F78D}" presName="negativeSpace" presStyleCnt="0"/>
      <dgm:spPr/>
    </dgm:pt>
    <dgm:pt modelId="{E5ACF3F5-51E7-494D-9627-671D44E69B28}" type="pres">
      <dgm:prSet presAssocID="{77038DCD-F475-41AD-9897-B1F02894F78D}" presName="childText" presStyleLbl="conFgAcc1" presStyleIdx="0" presStyleCnt="1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</dgm:ptLst>
  <dgm:cxnLst>
    <dgm:cxn modelId="{5EEB584F-BA8A-4F3D-B9BA-F95544DC5473}" type="presOf" srcId="{77038DCD-F475-41AD-9897-B1F02894F78D}" destId="{30DEA859-B4D7-43A2-80B0-4C52B55A0914}" srcOrd="0" destOrd="0" presId="urn:microsoft.com/office/officeart/2005/8/layout/list1"/>
    <dgm:cxn modelId="{9F689E51-E06F-43EF-8B8B-5CC0A9328D6C}" srcId="{B29D1F06-F251-40A9-BEA9-96E2011D272C}" destId="{77038DCD-F475-41AD-9897-B1F02894F78D}" srcOrd="0" destOrd="0" parTransId="{E0F1D05C-5AB7-44C8-812F-BBCB9DC65CA1}" sibTransId="{5F36CF93-43E8-42EC-A8B9-033ED5DF922B}"/>
    <dgm:cxn modelId="{E452864B-7007-455A-A954-3A61F98996AB}" type="presOf" srcId="{B29D1F06-F251-40A9-BEA9-96E2011D272C}" destId="{26A2D389-DFC5-4177-B5AD-92E9779415AD}" srcOrd="0" destOrd="0" presId="urn:microsoft.com/office/officeart/2005/8/layout/list1"/>
    <dgm:cxn modelId="{777F368C-BD71-4580-93C2-0A04EFF0A522}" type="presOf" srcId="{77038DCD-F475-41AD-9897-B1F02894F78D}" destId="{DEDB1527-9559-42C1-8554-09718E4D25F9}" srcOrd="1" destOrd="0" presId="urn:microsoft.com/office/officeart/2005/8/layout/list1"/>
    <dgm:cxn modelId="{3484C917-C513-4F58-9E26-FF0E6D64A6CA}" type="presParOf" srcId="{26A2D389-DFC5-4177-B5AD-92E9779415AD}" destId="{3AC92740-6998-445C-8623-BC20922CDD50}" srcOrd="0" destOrd="0" presId="urn:microsoft.com/office/officeart/2005/8/layout/list1"/>
    <dgm:cxn modelId="{8151B434-697A-4425-981D-617257796240}" type="presParOf" srcId="{3AC92740-6998-445C-8623-BC20922CDD50}" destId="{30DEA859-B4D7-43A2-80B0-4C52B55A0914}" srcOrd="0" destOrd="0" presId="urn:microsoft.com/office/officeart/2005/8/layout/list1"/>
    <dgm:cxn modelId="{91297364-9137-4191-BD29-678DF2E8629C}" type="presParOf" srcId="{3AC92740-6998-445C-8623-BC20922CDD50}" destId="{DEDB1527-9559-42C1-8554-09718E4D25F9}" srcOrd="1" destOrd="0" presId="urn:microsoft.com/office/officeart/2005/8/layout/list1"/>
    <dgm:cxn modelId="{6EF5E697-71F6-47CF-87A7-404A29D00139}" type="presParOf" srcId="{26A2D389-DFC5-4177-B5AD-92E9779415AD}" destId="{71BBCF58-EBDD-4C42-BFE1-A38E7E74CF4C}" srcOrd="1" destOrd="0" presId="urn:microsoft.com/office/officeart/2005/8/layout/list1"/>
    <dgm:cxn modelId="{3E32A8E8-A183-439D-A165-53CC9D08EE1F}" type="presParOf" srcId="{26A2D389-DFC5-4177-B5AD-92E9779415AD}" destId="{E5ACF3F5-51E7-494D-9627-671D44E69B2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A26AAE-AC64-4CAF-A2D1-4FBEF3D12E1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192A6D-E71D-4456-BC7E-112F69F1C645}">
      <dgm:prSet phldrT="[Текст]" custT="1"/>
      <dgm:spPr/>
      <dgm:t>
        <a:bodyPr/>
        <a:lstStyle/>
        <a:p>
          <a:r>
            <a:rPr lang="ru-RU" sz="2000" dirty="0" smtClean="0"/>
            <a:t>Рост 186,4 %</a:t>
          </a:r>
          <a:endParaRPr lang="ru-RU" sz="2000" dirty="0"/>
        </a:p>
      </dgm:t>
    </dgm:pt>
    <dgm:pt modelId="{FF24056B-B325-487F-8AF0-9982D1EDC734}" type="parTrans" cxnId="{77FE4A07-1600-4CBA-AB76-5322DDE4D907}">
      <dgm:prSet/>
      <dgm:spPr/>
      <dgm:t>
        <a:bodyPr/>
        <a:lstStyle/>
        <a:p>
          <a:endParaRPr lang="ru-RU"/>
        </a:p>
      </dgm:t>
    </dgm:pt>
    <dgm:pt modelId="{AE1D594B-3421-4AB9-8D48-A397E5E04F63}" type="sibTrans" cxnId="{77FE4A07-1600-4CBA-AB76-5322DDE4D907}">
      <dgm:prSet/>
      <dgm:spPr/>
      <dgm:t>
        <a:bodyPr/>
        <a:lstStyle/>
        <a:p>
          <a:endParaRPr lang="ru-RU"/>
        </a:p>
      </dgm:t>
    </dgm:pt>
    <dgm:pt modelId="{B92D98EA-4DDE-41E2-A89A-04A230DA7355}" type="pres">
      <dgm:prSet presAssocID="{96A26AAE-AC64-4CAF-A2D1-4FBEF3D12E16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7557F2-5268-4D5D-96E0-B0029918475D}" type="pres">
      <dgm:prSet presAssocID="{96A26AAE-AC64-4CAF-A2D1-4FBEF3D12E16}" presName="arrow" presStyleLbl="bgShp" presStyleIdx="0" presStyleCnt="1" custAng="19966523" custScaleX="76134" custScaleY="57921" custLinFactNeighborX="400" custLinFactNeighborY="21299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6ABAB3A5-CCB3-4A44-A963-82277515B75A}" type="pres">
      <dgm:prSet presAssocID="{96A26AAE-AC64-4CAF-A2D1-4FBEF3D12E16}" presName="arrowDiagram1" presStyleCnt="0">
        <dgm:presLayoutVars>
          <dgm:bulletEnabled val="1"/>
        </dgm:presLayoutVars>
      </dgm:prSet>
      <dgm:spPr/>
    </dgm:pt>
    <dgm:pt modelId="{1A7EBFB2-02E2-47A9-B368-3DF329F94E32}" type="pres">
      <dgm:prSet presAssocID="{70192A6D-E71D-4456-BC7E-112F69F1C645}" presName="bullet1" presStyleLbl="node1" presStyleIdx="0" presStyleCnt="1" custFlipHor="0" custScaleX="37146" custScaleY="26403" custLinFactX="-100000" custLinFactNeighborX="-119704" custLinFactNeighborY="17969"/>
      <dgm:spPr/>
    </dgm:pt>
    <dgm:pt modelId="{DE21DFA1-00C4-477A-B745-CD108224F6E1}" type="pres">
      <dgm:prSet presAssocID="{70192A6D-E71D-4456-BC7E-112F69F1C645}" presName="textBox1" presStyleLbl="revTx" presStyleIdx="0" presStyleCnt="1" custAng="2311375" custFlipHor="1" custScaleX="137209" custScaleY="58441" custLinFactNeighborX="-23015" custLinFactNeighborY="-4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17F6D6-7ADF-4590-9648-F48197A53A18}" type="presOf" srcId="{96A26AAE-AC64-4CAF-A2D1-4FBEF3D12E16}" destId="{B92D98EA-4DDE-41E2-A89A-04A230DA7355}" srcOrd="0" destOrd="0" presId="urn:microsoft.com/office/officeart/2005/8/layout/arrow2"/>
    <dgm:cxn modelId="{94425E3C-1D85-4D8C-BC41-EC6525EB82AD}" type="presOf" srcId="{70192A6D-E71D-4456-BC7E-112F69F1C645}" destId="{DE21DFA1-00C4-477A-B745-CD108224F6E1}" srcOrd="0" destOrd="0" presId="urn:microsoft.com/office/officeart/2005/8/layout/arrow2"/>
    <dgm:cxn modelId="{77FE4A07-1600-4CBA-AB76-5322DDE4D907}" srcId="{96A26AAE-AC64-4CAF-A2D1-4FBEF3D12E16}" destId="{70192A6D-E71D-4456-BC7E-112F69F1C645}" srcOrd="0" destOrd="0" parTransId="{FF24056B-B325-487F-8AF0-9982D1EDC734}" sibTransId="{AE1D594B-3421-4AB9-8D48-A397E5E04F63}"/>
    <dgm:cxn modelId="{AEE3D78B-2BAC-4EBE-8086-0EBB6A1EC783}" type="presParOf" srcId="{B92D98EA-4DDE-41E2-A89A-04A230DA7355}" destId="{A17557F2-5268-4D5D-96E0-B0029918475D}" srcOrd="0" destOrd="0" presId="urn:microsoft.com/office/officeart/2005/8/layout/arrow2"/>
    <dgm:cxn modelId="{A8E6DE5E-3F08-4200-82E9-5FC653C99D88}" type="presParOf" srcId="{B92D98EA-4DDE-41E2-A89A-04A230DA7355}" destId="{6ABAB3A5-CCB3-4A44-A963-82277515B75A}" srcOrd="1" destOrd="0" presId="urn:microsoft.com/office/officeart/2005/8/layout/arrow2"/>
    <dgm:cxn modelId="{1AB50D07-1F52-4E6D-A080-AE811D1053E0}" type="presParOf" srcId="{6ABAB3A5-CCB3-4A44-A963-82277515B75A}" destId="{1A7EBFB2-02E2-47A9-B368-3DF329F94E32}" srcOrd="0" destOrd="0" presId="urn:microsoft.com/office/officeart/2005/8/layout/arrow2"/>
    <dgm:cxn modelId="{667341A5-2874-4893-9EB7-8563188CEB08}" type="presParOf" srcId="{6ABAB3A5-CCB3-4A44-A963-82277515B75A}" destId="{DE21DFA1-00C4-477A-B745-CD108224F6E1}" srcOrd="1" destOrd="0" presId="urn:microsoft.com/office/officeart/2005/8/layout/arrow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A26AAE-AC64-4CAF-A2D1-4FBEF3D12E1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192A6D-E71D-4456-BC7E-112F69F1C645}">
      <dgm:prSet phldrT="[Текст]" custT="1"/>
      <dgm:spPr/>
      <dgm:t>
        <a:bodyPr/>
        <a:lstStyle/>
        <a:p>
          <a:pPr algn="ctr"/>
          <a:r>
            <a:rPr lang="ru-RU" sz="2000" dirty="0" smtClean="0"/>
            <a:t>55 %</a:t>
          </a:r>
          <a:endParaRPr lang="ru-RU" sz="2000" dirty="0"/>
        </a:p>
      </dgm:t>
    </dgm:pt>
    <dgm:pt modelId="{FF24056B-B325-487F-8AF0-9982D1EDC734}" type="parTrans" cxnId="{77FE4A07-1600-4CBA-AB76-5322DDE4D907}">
      <dgm:prSet/>
      <dgm:spPr/>
      <dgm:t>
        <a:bodyPr/>
        <a:lstStyle/>
        <a:p>
          <a:endParaRPr lang="ru-RU"/>
        </a:p>
      </dgm:t>
    </dgm:pt>
    <dgm:pt modelId="{AE1D594B-3421-4AB9-8D48-A397E5E04F63}" type="sibTrans" cxnId="{77FE4A07-1600-4CBA-AB76-5322DDE4D907}">
      <dgm:prSet/>
      <dgm:spPr/>
      <dgm:t>
        <a:bodyPr/>
        <a:lstStyle/>
        <a:p>
          <a:endParaRPr lang="ru-RU"/>
        </a:p>
      </dgm:t>
    </dgm:pt>
    <dgm:pt modelId="{B92D98EA-4DDE-41E2-A89A-04A230DA7355}" type="pres">
      <dgm:prSet presAssocID="{96A26AAE-AC64-4CAF-A2D1-4FBEF3D12E16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7557F2-5268-4D5D-96E0-B0029918475D}" type="pres">
      <dgm:prSet presAssocID="{96A26AAE-AC64-4CAF-A2D1-4FBEF3D12E16}" presName="arrow" presStyleLbl="bgShp" presStyleIdx="0" presStyleCnt="1" custAng="20892101" custScaleX="54434" custScaleY="51220" custLinFactNeighborX="-1019" custLinFactNeighborY="5012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6ABAB3A5-CCB3-4A44-A963-82277515B75A}" type="pres">
      <dgm:prSet presAssocID="{96A26AAE-AC64-4CAF-A2D1-4FBEF3D12E16}" presName="arrowDiagram1" presStyleCnt="0">
        <dgm:presLayoutVars>
          <dgm:bulletEnabled val="1"/>
        </dgm:presLayoutVars>
      </dgm:prSet>
      <dgm:spPr/>
    </dgm:pt>
    <dgm:pt modelId="{1A7EBFB2-02E2-47A9-B368-3DF329F94E32}" type="pres">
      <dgm:prSet presAssocID="{70192A6D-E71D-4456-BC7E-112F69F1C645}" presName="bullet1" presStyleLbl="node1" presStyleIdx="0" presStyleCnt="1" custFlipVert="1" custFlipHor="1" custScaleX="37146" custScaleY="26403" custLinFactX="-164886" custLinFactNeighborX="-200000" custLinFactNeighborY="63892"/>
      <dgm:spPr/>
    </dgm:pt>
    <dgm:pt modelId="{DE21DFA1-00C4-477A-B745-CD108224F6E1}" type="pres">
      <dgm:prSet presAssocID="{70192A6D-E71D-4456-BC7E-112F69F1C645}" presName="textBox1" presStyleLbl="revTx" presStyleIdx="0" presStyleCnt="1" custAng="2311375" custFlipHor="1" custScaleX="137209" custScaleY="58441" custLinFactNeighborX="-21862" custLinFactNeighborY="-22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316CF3-2787-441F-B9D0-8B3E1458573B}" type="presOf" srcId="{96A26AAE-AC64-4CAF-A2D1-4FBEF3D12E16}" destId="{B92D98EA-4DDE-41E2-A89A-04A230DA7355}" srcOrd="0" destOrd="0" presId="urn:microsoft.com/office/officeart/2005/8/layout/arrow2"/>
    <dgm:cxn modelId="{ECCE5D60-4FE9-46DD-A1B1-B94AEE59C1BE}" type="presOf" srcId="{70192A6D-E71D-4456-BC7E-112F69F1C645}" destId="{DE21DFA1-00C4-477A-B745-CD108224F6E1}" srcOrd="0" destOrd="0" presId="urn:microsoft.com/office/officeart/2005/8/layout/arrow2"/>
    <dgm:cxn modelId="{77FE4A07-1600-4CBA-AB76-5322DDE4D907}" srcId="{96A26AAE-AC64-4CAF-A2D1-4FBEF3D12E16}" destId="{70192A6D-E71D-4456-BC7E-112F69F1C645}" srcOrd="0" destOrd="0" parTransId="{FF24056B-B325-487F-8AF0-9982D1EDC734}" sibTransId="{AE1D594B-3421-4AB9-8D48-A397E5E04F63}"/>
    <dgm:cxn modelId="{9BE182CF-9508-4096-8260-EC9B0CA034F2}" type="presParOf" srcId="{B92D98EA-4DDE-41E2-A89A-04A230DA7355}" destId="{A17557F2-5268-4D5D-96E0-B0029918475D}" srcOrd="0" destOrd="0" presId="urn:microsoft.com/office/officeart/2005/8/layout/arrow2"/>
    <dgm:cxn modelId="{A54EEDA2-4E98-4CB1-B855-8D30B9651132}" type="presParOf" srcId="{B92D98EA-4DDE-41E2-A89A-04A230DA7355}" destId="{6ABAB3A5-CCB3-4A44-A963-82277515B75A}" srcOrd="1" destOrd="0" presId="urn:microsoft.com/office/officeart/2005/8/layout/arrow2"/>
    <dgm:cxn modelId="{5557B82E-DD13-4F82-8A46-FE2A12F785BA}" type="presParOf" srcId="{6ABAB3A5-CCB3-4A44-A963-82277515B75A}" destId="{1A7EBFB2-02E2-47A9-B368-3DF329F94E32}" srcOrd="0" destOrd="0" presId="urn:microsoft.com/office/officeart/2005/8/layout/arrow2"/>
    <dgm:cxn modelId="{7D1C41C9-B832-481C-80A3-EFAB6A424AB9}" type="presParOf" srcId="{6ABAB3A5-CCB3-4A44-A963-82277515B75A}" destId="{DE21DFA1-00C4-477A-B745-CD108224F6E1}" srcOrd="1" destOrd="0" presId="urn:microsoft.com/office/officeart/2005/8/layout/arrow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9D1F06-F251-40A9-BEA9-96E2011D27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038DCD-F475-41AD-9897-B1F02894F78D}">
      <dgm:prSet phldrT="[Текст]"/>
      <dgm:spPr/>
      <dgm:t>
        <a:bodyPr/>
        <a:lstStyle/>
        <a:p>
          <a:r>
            <a:rPr lang="ru-RU" b="1" dirty="0" smtClean="0"/>
            <a:t>СЕЛЬСКОЕ ХОЗЯЙСТВО</a:t>
          </a:r>
          <a:endParaRPr lang="ru-RU" b="1" dirty="0"/>
        </a:p>
      </dgm:t>
    </dgm:pt>
    <dgm:pt modelId="{E0F1D05C-5AB7-44C8-812F-BBCB9DC65CA1}" type="parTrans" cxnId="{9F689E51-E06F-43EF-8B8B-5CC0A9328D6C}">
      <dgm:prSet/>
      <dgm:spPr/>
      <dgm:t>
        <a:bodyPr/>
        <a:lstStyle/>
        <a:p>
          <a:endParaRPr lang="ru-RU" b="1"/>
        </a:p>
      </dgm:t>
    </dgm:pt>
    <dgm:pt modelId="{5F36CF93-43E8-42EC-A8B9-033ED5DF922B}" type="sibTrans" cxnId="{9F689E51-E06F-43EF-8B8B-5CC0A9328D6C}">
      <dgm:prSet/>
      <dgm:spPr/>
      <dgm:t>
        <a:bodyPr/>
        <a:lstStyle/>
        <a:p>
          <a:endParaRPr lang="ru-RU" b="1"/>
        </a:p>
      </dgm:t>
    </dgm:pt>
    <dgm:pt modelId="{26A2D389-DFC5-4177-B5AD-92E9779415AD}" type="pres">
      <dgm:prSet presAssocID="{B29D1F06-F251-40A9-BEA9-96E2011D27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92740-6998-445C-8623-BC20922CDD50}" type="pres">
      <dgm:prSet presAssocID="{77038DCD-F475-41AD-9897-B1F02894F78D}" presName="parentLin" presStyleCnt="0"/>
      <dgm:spPr/>
    </dgm:pt>
    <dgm:pt modelId="{30DEA859-B4D7-43A2-80B0-4C52B55A0914}" type="pres">
      <dgm:prSet presAssocID="{77038DCD-F475-41AD-9897-B1F02894F78D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EDB1527-9559-42C1-8554-09718E4D25F9}" type="pres">
      <dgm:prSet presAssocID="{77038DCD-F475-41AD-9897-B1F02894F78D}" presName="parentText" presStyleLbl="node1" presStyleIdx="0" presStyleCnt="1" custScaleX="1247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BCF58-EBDD-4C42-BFE1-A38E7E74CF4C}" type="pres">
      <dgm:prSet presAssocID="{77038DCD-F475-41AD-9897-B1F02894F78D}" presName="negativeSpace" presStyleCnt="0"/>
      <dgm:spPr/>
    </dgm:pt>
    <dgm:pt modelId="{E5ACF3F5-51E7-494D-9627-671D44E69B28}" type="pres">
      <dgm:prSet presAssocID="{77038DCD-F475-41AD-9897-B1F02894F78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BE9AEEF-D89A-47FA-A9DC-BC025A4EEF0C}" type="presOf" srcId="{77038DCD-F475-41AD-9897-B1F02894F78D}" destId="{30DEA859-B4D7-43A2-80B0-4C52B55A0914}" srcOrd="0" destOrd="0" presId="urn:microsoft.com/office/officeart/2005/8/layout/list1"/>
    <dgm:cxn modelId="{D8728DCC-D047-466C-9460-063936E27F20}" type="presOf" srcId="{77038DCD-F475-41AD-9897-B1F02894F78D}" destId="{DEDB1527-9559-42C1-8554-09718E4D25F9}" srcOrd="1" destOrd="0" presId="urn:microsoft.com/office/officeart/2005/8/layout/list1"/>
    <dgm:cxn modelId="{9F689E51-E06F-43EF-8B8B-5CC0A9328D6C}" srcId="{B29D1F06-F251-40A9-BEA9-96E2011D272C}" destId="{77038DCD-F475-41AD-9897-B1F02894F78D}" srcOrd="0" destOrd="0" parTransId="{E0F1D05C-5AB7-44C8-812F-BBCB9DC65CA1}" sibTransId="{5F36CF93-43E8-42EC-A8B9-033ED5DF922B}"/>
    <dgm:cxn modelId="{7D9E2C4E-2419-4B6E-B2B8-27D46CAF1F45}" type="presOf" srcId="{B29D1F06-F251-40A9-BEA9-96E2011D272C}" destId="{26A2D389-DFC5-4177-B5AD-92E9779415AD}" srcOrd="0" destOrd="0" presId="urn:microsoft.com/office/officeart/2005/8/layout/list1"/>
    <dgm:cxn modelId="{A011AE61-E82E-4BA8-AB41-E0281B005178}" type="presParOf" srcId="{26A2D389-DFC5-4177-B5AD-92E9779415AD}" destId="{3AC92740-6998-445C-8623-BC20922CDD50}" srcOrd="0" destOrd="0" presId="urn:microsoft.com/office/officeart/2005/8/layout/list1"/>
    <dgm:cxn modelId="{E4C6573D-B01E-4D6A-8CCD-39913163F5F7}" type="presParOf" srcId="{3AC92740-6998-445C-8623-BC20922CDD50}" destId="{30DEA859-B4D7-43A2-80B0-4C52B55A0914}" srcOrd="0" destOrd="0" presId="urn:microsoft.com/office/officeart/2005/8/layout/list1"/>
    <dgm:cxn modelId="{19BCB63A-1AD9-4BFC-B15A-8F4A07208F0E}" type="presParOf" srcId="{3AC92740-6998-445C-8623-BC20922CDD50}" destId="{DEDB1527-9559-42C1-8554-09718E4D25F9}" srcOrd="1" destOrd="0" presId="urn:microsoft.com/office/officeart/2005/8/layout/list1"/>
    <dgm:cxn modelId="{28BDDC7D-83C3-45A9-A0AA-2F88A7EF6A12}" type="presParOf" srcId="{26A2D389-DFC5-4177-B5AD-92E9779415AD}" destId="{71BBCF58-EBDD-4C42-BFE1-A38E7E74CF4C}" srcOrd="1" destOrd="0" presId="urn:microsoft.com/office/officeart/2005/8/layout/list1"/>
    <dgm:cxn modelId="{BB6DFED1-46C6-4A76-B698-98E136E48107}" type="presParOf" srcId="{26A2D389-DFC5-4177-B5AD-92E9779415AD}" destId="{E5ACF3F5-51E7-494D-9627-671D44E69B28}" srcOrd="2" destOrd="0" presId="urn:microsoft.com/office/officeart/2005/8/layout/list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A763AD-9709-4E4C-8BE1-0E724AFACB64}" type="doc">
      <dgm:prSet loTypeId="urn:microsoft.com/office/officeart/2005/8/layout/p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852C96A-91B7-488F-9530-1E062C78070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Зерноуборочные комбайны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 – 23 единицы</a:t>
          </a:r>
          <a:endParaRPr lang="ru-RU" sz="1400" b="1" dirty="0"/>
        </a:p>
      </dgm:t>
    </dgm:pt>
    <dgm:pt modelId="{2A80EF9A-0F07-409C-95A2-529A8F24EBF2}" type="parTrans" cxnId="{A53933BB-F26C-4F7E-AC68-AA84120D00C8}">
      <dgm:prSet/>
      <dgm:spPr/>
      <dgm:t>
        <a:bodyPr/>
        <a:lstStyle/>
        <a:p>
          <a:endParaRPr lang="ru-RU"/>
        </a:p>
      </dgm:t>
    </dgm:pt>
    <dgm:pt modelId="{F2EFF268-B569-47D2-B418-AAD10F0B35E7}" type="sibTrans" cxnId="{A53933BB-F26C-4F7E-AC68-AA84120D00C8}">
      <dgm:prSet/>
      <dgm:spPr/>
      <dgm:t>
        <a:bodyPr/>
        <a:lstStyle/>
        <a:p>
          <a:endParaRPr lang="ru-RU"/>
        </a:p>
      </dgm:t>
    </dgm:pt>
    <dgm:pt modelId="{340C35AB-5E3A-4B0F-8E71-B202EF623056}">
      <dgm:prSet phldrT="[Текст]" custT="1"/>
      <dgm:spPr/>
      <dgm:t>
        <a:bodyPr/>
        <a:lstStyle/>
        <a:p>
          <a:r>
            <a:rPr lang="ru-RU" sz="1400" b="1" dirty="0" smtClean="0"/>
            <a:t>Тракторы – 27 единиц</a:t>
          </a:r>
          <a:endParaRPr lang="ru-RU" sz="1400" b="1" dirty="0"/>
        </a:p>
      </dgm:t>
    </dgm:pt>
    <dgm:pt modelId="{6D32B3E2-17D8-4162-80A5-36CB303BE987}" type="parTrans" cxnId="{418393E8-12FA-48B9-A68A-2105379E8E2D}">
      <dgm:prSet/>
      <dgm:spPr/>
      <dgm:t>
        <a:bodyPr/>
        <a:lstStyle/>
        <a:p>
          <a:endParaRPr lang="ru-RU"/>
        </a:p>
      </dgm:t>
    </dgm:pt>
    <dgm:pt modelId="{917B3359-FB6A-44CF-A7B6-AC091960B08B}" type="sibTrans" cxnId="{418393E8-12FA-48B9-A68A-2105379E8E2D}">
      <dgm:prSet/>
      <dgm:spPr/>
      <dgm:t>
        <a:bodyPr/>
        <a:lstStyle/>
        <a:p>
          <a:endParaRPr lang="ru-RU"/>
        </a:p>
      </dgm:t>
    </dgm:pt>
    <dgm:pt modelId="{78FC10C8-74C0-4582-BB1B-E3321A5BB337}" type="pres">
      <dgm:prSet presAssocID="{60A763AD-9709-4E4C-8BE1-0E724AFACB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60F3B5-0934-44AB-924B-27873A50A150}" type="pres">
      <dgm:prSet presAssocID="{6852C96A-91B7-488F-9530-1E062C780708}" presName="compNode" presStyleCnt="0"/>
      <dgm:spPr/>
    </dgm:pt>
    <dgm:pt modelId="{78073D81-7553-4D44-8894-1E42193FFB7C}" type="pres">
      <dgm:prSet presAssocID="{6852C96A-91B7-488F-9530-1E062C780708}" presName="pictRect" presStyleLbl="node1" presStyleIdx="0" presStyleCnt="2" custScaleX="101640" custScaleY="8413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CE8FEFF-4B8E-43AF-8E1B-26813624C7BA}" type="pres">
      <dgm:prSet presAssocID="{6852C96A-91B7-488F-9530-1E062C780708}" presName="textRect" presStyleLbl="revTx" presStyleIdx="0" presStyleCnt="2" custScaleX="118373" custScaleY="53282" custLinFactNeighborX="1309" custLinFactNeighborY="-19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DB898-4B91-410B-9885-073DBFC204CA}" type="pres">
      <dgm:prSet presAssocID="{F2EFF268-B569-47D2-B418-AAD10F0B35E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0E7CD1C-A431-4ADA-A906-B813D830FC19}" type="pres">
      <dgm:prSet presAssocID="{340C35AB-5E3A-4B0F-8E71-B202EF623056}" presName="compNode" presStyleCnt="0"/>
      <dgm:spPr/>
    </dgm:pt>
    <dgm:pt modelId="{A438C63E-FC99-4D01-8B20-785094F66C5B}" type="pres">
      <dgm:prSet presAssocID="{340C35AB-5E3A-4B0F-8E71-B202EF623056}" presName="pictRect" presStyleLbl="node1" presStyleIdx="1" presStyleCnt="2" custScaleX="101006" custScaleY="88388" custLinFactNeighborX="-1565" custLinFactNeighborY="-3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651E975-BC92-4841-B26B-72F5A1073152}" type="pres">
      <dgm:prSet presAssocID="{340C35AB-5E3A-4B0F-8E71-B202EF623056}" presName="textRect" presStyleLbl="revTx" presStyleIdx="1" presStyleCnt="2" custScaleX="121466" custScaleY="43430" custLinFactNeighborX="-3584" custLinFactNeighborY="-26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4A3EAF-7F1F-4361-8784-4A8F3074D4A4}" type="presOf" srcId="{F2EFF268-B569-47D2-B418-AAD10F0B35E7}" destId="{514DB898-4B91-410B-9885-073DBFC204CA}" srcOrd="0" destOrd="0" presId="urn:microsoft.com/office/officeart/2005/8/layout/pList1"/>
    <dgm:cxn modelId="{3A93937A-9364-47A3-BADE-F225F0055B43}" type="presOf" srcId="{340C35AB-5E3A-4B0F-8E71-B202EF623056}" destId="{8651E975-BC92-4841-B26B-72F5A1073152}" srcOrd="0" destOrd="0" presId="urn:microsoft.com/office/officeart/2005/8/layout/pList1"/>
    <dgm:cxn modelId="{38570850-ECDB-4CC2-B2FA-4D2E9531B27C}" type="presOf" srcId="{6852C96A-91B7-488F-9530-1E062C780708}" destId="{2CE8FEFF-4B8E-43AF-8E1B-26813624C7BA}" srcOrd="0" destOrd="0" presId="urn:microsoft.com/office/officeart/2005/8/layout/pList1"/>
    <dgm:cxn modelId="{DBE837C4-2330-469A-966E-DBAC5374B833}" type="presOf" srcId="{60A763AD-9709-4E4C-8BE1-0E724AFACB64}" destId="{78FC10C8-74C0-4582-BB1B-E3321A5BB337}" srcOrd="0" destOrd="0" presId="urn:microsoft.com/office/officeart/2005/8/layout/pList1"/>
    <dgm:cxn modelId="{A53933BB-F26C-4F7E-AC68-AA84120D00C8}" srcId="{60A763AD-9709-4E4C-8BE1-0E724AFACB64}" destId="{6852C96A-91B7-488F-9530-1E062C780708}" srcOrd="0" destOrd="0" parTransId="{2A80EF9A-0F07-409C-95A2-529A8F24EBF2}" sibTransId="{F2EFF268-B569-47D2-B418-AAD10F0B35E7}"/>
    <dgm:cxn modelId="{418393E8-12FA-48B9-A68A-2105379E8E2D}" srcId="{60A763AD-9709-4E4C-8BE1-0E724AFACB64}" destId="{340C35AB-5E3A-4B0F-8E71-B202EF623056}" srcOrd="1" destOrd="0" parTransId="{6D32B3E2-17D8-4162-80A5-36CB303BE987}" sibTransId="{917B3359-FB6A-44CF-A7B6-AC091960B08B}"/>
    <dgm:cxn modelId="{FD249958-2308-4625-B1CE-2E68339D478E}" type="presParOf" srcId="{78FC10C8-74C0-4582-BB1B-E3321A5BB337}" destId="{BF60F3B5-0934-44AB-924B-27873A50A150}" srcOrd="0" destOrd="0" presId="urn:microsoft.com/office/officeart/2005/8/layout/pList1"/>
    <dgm:cxn modelId="{8E33701B-D402-4441-B126-C226AFD0E477}" type="presParOf" srcId="{BF60F3B5-0934-44AB-924B-27873A50A150}" destId="{78073D81-7553-4D44-8894-1E42193FFB7C}" srcOrd="0" destOrd="0" presId="urn:microsoft.com/office/officeart/2005/8/layout/pList1"/>
    <dgm:cxn modelId="{418CEB84-6A69-4F9A-9AA7-A7DE1A4BC7F6}" type="presParOf" srcId="{BF60F3B5-0934-44AB-924B-27873A50A150}" destId="{2CE8FEFF-4B8E-43AF-8E1B-26813624C7BA}" srcOrd="1" destOrd="0" presId="urn:microsoft.com/office/officeart/2005/8/layout/pList1"/>
    <dgm:cxn modelId="{C91082EA-867B-445F-B3AA-32E5CFFA3E97}" type="presParOf" srcId="{78FC10C8-74C0-4582-BB1B-E3321A5BB337}" destId="{514DB898-4B91-410B-9885-073DBFC204CA}" srcOrd="1" destOrd="0" presId="urn:microsoft.com/office/officeart/2005/8/layout/pList1"/>
    <dgm:cxn modelId="{14EFF8FA-63D8-46EE-B4B4-0C54790E3FE0}" type="presParOf" srcId="{78FC10C8-74C0-4582-BB1B-E3321A5BB337}" destId="{60E7CD1C-A431-4ADA-A906-B813D830FC19}" srcOrd="2" destOrd="0" presId="urn:microsoft.com/office/officeart/2005/8/layout/pList1"/>
    <dgm:cxn modelId="{93CA2751-3CF4-4CA5-93F6-CD7E3FC5EA71}" type="presParOf" srcId="{60E7CD1C-A431-4ADA-A906-B813D830FC19}" destId="{A438C63E-FC99-4D01-8B20-785094F66C5B}" srcOrd="0" destOrd="0" presId="urn:microsoft.com/office/officeart/2005/8/layout/pList1"/>
    <dgm:cxn modelId="{683F7890-86B5-4CFF-AFEB-77779F6CC9A2}" type="presParOf" srcId="{60E7CD1C-A431-4ADA-A906-B813D830FC19}" destId="{8651E975-BC92-4841-B26B-72F5A1073152}" srcOrd="1" destOrd="0" presId="urn:microsoft.com/office/officeart/2005/8/layout/pList1"/>
  </dgm:cxnLst>
  <dgm:bg>
    <a:noFill/>
  </dgm:bg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9D1F06-F251-40A9-BEA9-96E2011D27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038DCD-F475-41AD-9897-B1F02894F78D}">
      <dgm:prSet phldrT="[Текст]"/>
      <dgm:spPr/>
      <dgm:t>
        <a:bodyPr/>
        <a:lstStyle/>
        <a:p>
          <a:r>
            <a:rPr lang="ru-RU" b="1" dirty="0" smtClean="0"/>
            <a:t>СТРОИТЕЛЬСТВО И ВВОД  ЖИЛЬЯ</a:t>
          </a:r>
          <a:endParaRPr lang="ru-RU" b="1" dirty="0"/>
        </a:p>
      </dgm:t>
    </dgm:pt>
    <dgm:pt modelId="{E0F1D05C-5AB7-44C8-812F-BBCB9DC65CA1}" type="parTrans" cxnId="{9F689E51-E06F-43EF-8B8B-5CC0A9328D6C}">
      <dgm:prSet/>
      <dgm:spPr/>
      <dgm:t>
        <a:bodyPr/>
        <a:lstStyle/>
        <a:p>
          <a:endParaRPr lang="ru-RU"/>
        </a:p>
      </dgm:t>
    </dgm:pt>
    <dgm:pt modelId="{5F36CF93-43E8-42EC-A8B9-033ED5DF922B}" type="sibTrans" cxnId="{9F689E51-E06F-43EF-8B8B-5CC0A9328D6C}">
      <dgm:prSet/>
      <dgm:spPr/>
      <dgm:t>
        <a:bodyPr/>
        <a:lstStyle/>
        <a:p>
          <a:endParaRPr lang="ru-RU"/>
        </a:p>
      </dgm:t>
    </dgm:pt>
    <dgm:pt modelId="{26A2D389-DFC5-4177-B5AD-92E9779415AD}" type="pres">
      <dgm:prSet presAssocID="{B29D1F06-F251-40A9-BEA9-96E2011D27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92740-6998-445C-8623-BC20922CDD50}" type="pres">
      <dgm:prSet presAssocID="{77038DCD-F475-41AD-9897-B1F02894F78D}" presName="parentLin" presStyleCnt="0"/>
      <dgm:spPr/>
    </dgm:pt>
    <dgm:pt modelId="{30DEA859-B4D7-43A2-80B0-4C52B55A0914}" type="pres">
      <dgm:prSet presAssocID="{77038DCD-F475-41AD-9897-B1F02894F78D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EDB1527-9559-42C1-8554-09718E4D25F9}" type="pres">
      <dgm:prSet presAssocID="{77038DCD-F475-41AD-9897-B1F02894F78D}" presName="parentText" presStyleLbl="node1" presStyleIdx="0" presStyleCnt="1" custScaleX="1247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BCF58-EBDD-4C42-BFE1-A38E7E74CF4C}" type="pres">
      <dgm:prSet presAssocID="{77038DCD-F475-41AD-9897-B1F02894F78D}" presName="negativeSpace" presStyleCnt="0"/>
      <dgm:spPr/>
    </dgm:pt>
    <dgm:pt modelId="{E5ACF3F5-51E7-494D-9627-671D44E69B28}" type="pres">
      <dgm:prSet presAssocID="{77038DCD-F475-41AD-9897-B1F02894F78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9FEC635-CFF2-4E08-AEAB-AB5E71E46FD5}" type="presOf" srcId="{77038DCD-F475-41AD-9897-B1F02894F78D}" destId="{DEDB1527-9559-42C1-8554-09718E4D25F9}" srcOrd="1" destOrd="0" presId="urn:microsoft.com/office/officeart/2005/8/layout/list1"/>
    <dgm:cxn modelId="{061460A3-BCDD-4ABB-A0D5-9620A405657B}" type="presOf" srcId="{77038DCD-F475-41AD-9897-B1F02894F78D}" destId="{30DEA859-B4D7-43A2-80B0-4C52B55A0914}" srcOrd="0" destOrd="0" presId="urn:microsoft.com/office/officeart/2005/8/layout/list1"/>
    <dgm:cxn modelId="{9F689E51-E06F-43EF-8B8B-5CC0A9328D6C}" srcId="{B29D1F06-F251-40A9-BEA9-96E2011D272C}" destId="{77038DCD-F475-41AD-9897-B1F02894F78D}" srcOrd="0" destOrd="0" parTransId="{E0F1D05C-5AB7-44C8-812F-BBCB9DC65CA1}" sibTransId="{5F36CF93-43E8-42EC-A8B9-033ED5DF922B}"/>
    <dgm:cxn modelId="{BDAC90DF-AE2E-4D81-BCCC-E569078F7D36}" type="presOf" srcId="{B29D1F06-F251-40A9-BEA9-96E2011D272C}" destId="{26A2D389-DFC5-4177-B5AD-92E9779415AD}" srcOrd="0" destOrd="0" presId="urn:microsoft.com/office/officeart/2005/8/layout/list1"/>
    <dgm:cxn modelId="{19AE88C8-434B-4017-BCC1-CF7E5A44891F}" type="presParOf" srcId="{26A2D389-DFC5-4177-B5AD-92E9779415AD}" destId="{3AC92740-6998-445C-8623-BC20922CDD50}" srcOrd="0" destOrd="0" presId="urn:microsoft.com/office/officeart/2005/8/layout/list1"/>
    <dgm:cxn modelId="{615FBDE1-793C-4B53-8251-C9985913ED7A}" type="presParOf" srcId="{3AC92740-6998-445C-8623-BC20922CDD50}" destId="{30DEA859-B4D7-43A2-80B0-4C52B55A0914}" srcOrd="0" destOrd="0" presId="urn:microsoft.com/office/officeart/2005/8/layout/list1"/>
    <dgm:cxn modelId="{CDA2539F-A096-43E6-AF2C-E6591EB7A3C5}" type="presParOf" srcId="{3AC92740-6998-445C-8623-BC20922CDD50}" destId="{DEDB1527-9559-42C1-8554-09718E4D25F9}" srcOrd="1" destOrd="0" presId="urn:microsoft.com/office/officeart/2005/8/layout/list1"/>
    <dgm:cxn modelId="{58E78BCD-05F4-4704-8330-43B69662D5DB}" type="presParOf" srcId="{26A2D389-DFC5-4177-B5AD-92E9779415AD}" destId="{71BBCF58-EBDD-4C42-BFE1-A38E7E74CF4C}" srcOrd="1" destOrd="0" presId="urn:microsoft.com/office/officeart/2005/8/layout/list1"/>
    <dgm:cxn modelId="{B118260D-63A8-495D-AF21-ECA85246F47A}" type="presParOf" srcId="{26A2D389-DFC5-4177-B5AD-92E9779415AD}" destId="{E5ACF3F5-51E7-494D-9627-671D44E69B2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9D1F06-F251-40A9-BEA9-96E2011D27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038DCD-F475-41AD-9897-B1F02894F78D}">
      <dgm:prSet phldrT="[Текст]" custT="1"/>
      <dgm:spPr/>
      <dgm:t>
        <a:bodyPr/>
        <a:lstStyle/>
        <a:p>
          <a:r>
            <a:rPr lang="ru-RU" sz="2300" b="1" dirty="0" smtClean="0"/>
            <a:t>ПОТРЕБИТЕЛЬСКИЙ РЫНОК</a:t>
          </a:r>
          <a:endParaRPr lang="ru-RU" sz="2300" b="1" dirty="0"/>
        </a:p>
      </dgm:t>
    </dgm:pt>
    <dgm:pt modelId="{E0F1D05C-5AB7-44C8-812F-BBCB9DC65CA1}" type="parTrans" cxnId="{9F689E51-E06F-43EF-8B8B-5CC0A9328D6C}">
      <dgm:prSet/>
      <dgm:spPr/>
      <dgm:t>
        <a:bodyPr/>
        <a:lstStyle/>
        <a:p>
          <a:endParaRPr lang="ru-RU"/>
        </a:p>
      </dgm:t>
    </dgm:pt>
    <dgm:pt modelId="{5F36CF93-43E8-42EC-A8B9-033ED5DF922B}" type="sibTrans" cxnId="{9F689E51-E06F-43EF-8B8B-5CC0A9328D6C}">
      <dgm:prSet/>
      <dgm:spPr/>
      <dgm:t>
        <a:bodyPr/>
        <a:lstStyle/>
        <a:p>
          <a:endParaRPr lang="ru-RU"/>
        </a:p>
      </dgm:t>
    </dgm:pt>
    <dgm:pt modelId="{26A2D389-DFC5-4177-B5AD-92E9779415AD}" type="pres">
      <dgm:prSet presAssocID="{B29D1F06-F251-40A9-BEA9-96E2011D27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92740-6998-445C-8623-BC20922CDD50}" type="pres">
      <dgm:prSet presAssocID="{77038DCD-F475-41AD-9897-B1F02894F78D}" presName="parentLin" presStyleCnt="0"/>
      <dgm:spPr/>
    </dgm:pt>
    <dgm:pt modelId="{30DEA859-B4D7-43A2-80B0-4C52B55A0914}" type="pres">
      <dgm:prSet presAssocID="{77038DCD-F475-41AD-9897-B1F02894F78D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EDB1527-9559-42C1-8554-09718E4D25F9}" type="pres">
      <dgm:prSet presAssocID="{77038DCD-F475-41AD-9897-B1F02894F78D}" presName="parentText" presStyleLbl="node1" presStyleIdx="0" presStyleCnt="1" custScaleX="124759" custLinFactNeighborX="-56479" custLinFactNeighborY="358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BCF58-EBDD-4C42-BFE1-A38E7E74CF4C}" type="pres">
      <dgm:prSet presAssocID="{77038DCD-F475-41AD-9897-B1F02894F78D}" presName="negativeSpace" presStyleCnt="0"/>
      <dgm:spPr/>
    </dgm:pt>
    <dgm:pt modelId="{E5ACF3F5-51E7-494D-9627-671D44E69B28}" type="pres">
      <dgm:prSet presAssocID="{77038DCD-F475-41AD-9897-B1F02894F78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CE4C195-6EA1-4F08-BECA-6C6D96A13FBD}" type="presOf" srcId="{77038DCD-F475-41AD-9897-B1F02894F78D}" destId="{30DEA859-B4D7-43A2-80B0-4C52B55A0914}" srcOrd="0" destOrd="0" presId="urn:microsoft.com/office/officeart/2005/8/layout/list1"/>
    <dgm:cxn modelId="{9F689E51-E06F-43EF-8B8B-5CC0A9328D6C}" srcId="{B29D1F06-F251-40A9-BEA9-96E2011D272C}" destId="{77038DCD-F475-41AD-9897-B1F02894F78D}" srcOrd="0" destOrd="0" parTransId="{E0F1D05C-5AB7-44C8-812F-BBCB9DC65CA1}" sibTransId="{5F36CF93-43E8-42EC-A8B9-033ED5DF922B}"/>
    <dgm:cxn modelId="{06EBE201-EC4A-47AB-9411-4D63838158D5}" type="presOf" srcId="{77038DCD-F475-41AD-9897-B1F02894F78D}" destId="{DEDB1527-9559-42C1-8554-09718E4D25F9}" srcOrd="1" destOrd="0" presId="urn:microsoft.com/office/officeart/2005/8/layout/list1"/>
    <dgm:cxn modelId="{16ADC0A5-834D-4DE2-B5F4-82CCDE61AD92}" type="presOf" srcId="{B29D1F06-F251-40A9-BEA9-96E2011D272C}" destId="{26A2D389-DFC5-4177-B5AD-92E9779415AD}" srcOrd="0" destOrd="0" presId="urn:microsoft.com/office/officeart/2005/8/layout/list1"/>
    <dgm:cxn modelId="{F3D59783-03EB-4BCB-AABE-87392CB43E88}" type="presParOf" srcId="{26A2D389-DFC5-4177-B5AD-92E9779415AD}" destId="{3AC92740-6998-445C-8623-BC20922CDD50}" srcOrd="0" destOrd="0" presId="urn:microsoft.com/office/officeart/2005/8/layout/list1"/>
    <dgm:cxn modelId="{0D0B3EE8-2834-48E1-A499-699F72D82D54}" type="presParOf" srcId="{3AC92740-6998-445C-8623-BC20922CDD50}" destId="{30DEA859-B4D7-43A2-80B0-4C52B55A0914}" srcOrd="0" destOrd="0" presId="urn:microsoft.com/office/officeart/2005/8/layout/list1"/>
    <dgm:cxn modelId="{76B2053C-0902-4104-A768-1A24392BBFE3}" type="presParOf" srcId="{3AC92740-6998-445C-8623-BC20922CDD50}" destId="{DEDB1527-9559-42C1-8554-09718E4D25F9}" srcOrd="1" destOrd="0" presId="urn:microsoft.com/office/officeart/2005/8/layout/list1"/>
    <dgm:cxn modelId="{FEEFE760-C2D2-4CBE-B8A8-EA99FC205449}" type="presParOf" srcId="{26A2D389-DFC5-4177-B5AD-92E9779415AD}" destId="{71BBCF58-EBDD-4C42-BFE1-A38E7E74CF4C}" srcOrd="1" destOrd="0" presId="urn:microsoft.com/office/officeart/2005/8/layout/list1"/>
    <dgm:cxn modelId="{D2666BE0-ACEE-4A32-B9EA-EBB42C248C39}" type="presParOf" srcId="{26A2D389-DFC5-4177-B5AD-92E9779415AD}" destId="{E5ACF3F5-51E7-494D-9627-671D44E69B28}" srcOrd="2" destOrd="0" presId="urn:microsoft.com/office/officeart/2005/8/layout/list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9D1F06-F251-40A9-BEA9-96E2011D27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038DCD-F475-41AD-9897-B1F02894F78D}">
      <dgm:prSet phldrT="[Текст]"/>
      <dgm:spPr/>
      <dgm:t>
        <a:bodyPr/>
        <a:lstStyle/>
        <a:p>
          <a:r>
            <a:rPr lang="ru-RU" b="1" dirty="0" smtClean="0"/>
            <a:t>БЮДЖЕТНЫЕ ИНВЕСТИЦИИ</a:t>
          </a:r>
          <a:endParaRPr lang="ru-RU" b="1" dirty="0"/>
        </a:p>
      </dgm:t>
    </dgm:pt>
    <dgm:pt modelId="{E0F1D05C-5AB7-44C8-812F-BBCB9DC65CA1}" type="parTrans" cxnId="{9F689E51-E06F-43EF-8B8B-5CC0A9328D6C}">
      <dgm:prSet/>
      <dgm:spPr/>
      <dgm:t>
        <a:bodyPr/>
        <a:lstStyle/>
        <a:p>
          <a:endParaRPr lang="ru-RU"/>
        </a:p>
      </dgm:t>
    </dgm:pt>
    <dgm:pt modelId="{5F36CF93-43E8-42EC-A8B9-033ED5DF922B}" type="sibTrans" cxnId="{9F689E51-E06F-43EF-8B8B-5CC0A9328D6C}">
      <dgm:prSet/>
      <dgm:spPr/>
      <dgm:t>
        <a:bodyPr/>
        <a:lstStyle/>
        <a:p>
          <a:endParaRPr lang="ru-RU"/>
        </a:p>
      </dgm:t>
    </dgm:pt>
    <dgm:pt modelId="{26A2D389-DFC5-4177-B5AD-92E9779415AD}" type="pres">
      <dgm:prSet presAssocID="{B29D1F06-F251-40A9-BEA9-96E2011D27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92740-6998-445C-8623-BC20922CDD50}" type="pres">
      <dgm:prSet presAssocID="{77038DCD-F475-41AD-9897-B1F02894F78D}" presName="parentLin" presStyleCnt="0"/>
      <dgm:spPr/>
    </dgm:pt>
    <dgm:pt modelId="{30DEA859-B4D7-43A2-80B0-4C52B55A0914}" type="pres">
      <dgm:prSet presAssocID="{77038DCD-F475-41AD-9897-B1F02894F78D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EDB1527-9559-42C1-8554-09718E4D25F9}" type="pres">
      <dgm:prSet presAssocID="{77038DCD-F475-41AD-9897-B1F02894F78D}" presName="parentText" presStyleLbl="node1" presStyleIdx="0" presStyleCnt="1" custScaleX="1247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BCF58-EBDD-4C42-BFE1-A38E7E74CF4C}" type="pres">
      <dgm:prSet presAssocID="{77038DCD-F475-41AD-9897-B1F02894F78D}" presName="negativeSpace" presStyleCnt="0"/>
      <dgm:spPr/>
    </dgm:pt>
    <dgm:pt modelId="{E5ACF3F5-51E7-494D-9627-671D44E69B28}" type="pres">
      <dgm:prSet presAssocID="{77038DCD-F475-41AD-9897-B1F02894F78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9F689E51-E06F-43EF-8B8B-5CC0A9328D6C}" srcId="{B29D1F06-F251-40A9-BEA9-96E2011D272C}" destId="{77038DCD-F475-41AD-9897-B1F02894F78D}" srcOrd="0" destOrd="0" parTransId="{E0F1D05C-5AB7-44C8-812F-BBCB9DC65CA1}" sibTransId="{5F36CF93-43E8-42EC-A8B9-033ED5DF922B}"/>
    <dgm:cxn modelId="{1971FB8E-8607-41F9-ADE0-A661D71E96DA}" type="presOf" srcId="{77038DCD-F475-41AD-9897-B1F02894F78D}" destId="{30DEA859-B4D7-43A2-80B0-4C52B55A0914}" srcOrd="0" destOrd="0" presId="urn:microsoft.com/office/officeart/2005/8/layout/list1"/>
    <dgm:cxn modelId="{9B5879E8-A4FB-4D9F-9FC6-BEBCF9853EC3}" type="presOf" srcId="{77038DCD-F475-41AD-9897-B1F02894F78D}" destId="{DEDB1527-9559-42C1-8554-09718E4D25F9}" srcOrd="1" destOrd="0" presId="urn:microsoft.com/office/officeart/2005/8/layout/list1"/>
    <dgm:cxn modelId="{EFBB3602-F3EA-43DC-A831-CAE35D031EEA}" type="presOf" srcId="{B29D1F06-F251-40A9-BEA9-96E2011D272C}" destId="{26A2D389-DFC5-4177-B5AD-92E9779415AD}" srcOrd="0" destOrd="0" presId="urn:microsoft.com/office/officeart/2005/8/layout/list1"/>
    <dgm:cxn modelId="{1B6C9032-D765-4068-93D8-E8ADE331251A}" type="presParOf" srcId="{26A2D389-DFC5-4177-B5AD-92E9779415AD}" destId="{3AC92740-6998-445C-8623-BC20922CDD50}" srcOrd="0" destOrd="0" presId="urn:microsoft.com/office/officeart/2005/8/layout/list1"/>
    <dgm:cxn modelId="{9A4D066D-9D5F-48A6-BB5C-01738D8C78A5}" type="presParOf" srcId="{3AC92740-6998-445C-8623-BC20922CDD50}" destId="{30DEA859-B4D7-43A2-80B0-4C52B55A0914}" srcOrd="0" destOrd="0" presId="urn:microsoft.com/office/officeart/2005/8/layout/list1"/>
    <dgm:cxn modelId="{CE2478B2-179F-4677-BB2F-C13D1D9C8BB7}" type="presParOf" srcId="{3AC92740-6998-445C-8623-BC20922CDD50}" destId="{DEDB1527-9559-42C1-8554-09718E4D25F9}" srcOrd="1" destOrd="0" presId="urn:microsoft.com/office/officeart/2005/8/layout/list1"/>
    <dgm:cxn modelId="{F1246B54-9108-4C53-9FEF-78990618E1F6}" type="presParOf" srcId="{26A2D389-DFC5-4177-B5AD-92E9779415AD}" destId="{71BBCF58-EBDD-4C42-BFE1-A38E7E74CF4C}" srcOrd="1" destOrd="0" presId="urn:microsoft.com/office/officeart/2005/8/layout/list1"/>
    <dgm:cxn modelId="{9B40C242-1B1F-4A18-8D98-4E55D1AA5F2A}" type="presParOf" srcId="{26A2D389-DFC5-4177-B5AD-92E9779415AD}" destId="{E5ACF3F5-51E7-494D-9627-671D44E69B28}" srcOrd="2" destOrd="0" presId="urn:microsoft.com/office/officeart/2005/8/layout/list1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B9868-20E0-45AF-B843-5C6900A1FE7B}">
      <dsp:nvSpPr>
        <dsp:cNvPr id="0" name=""/>
        <dsp:cNvSpPr/>
      </dsp:nvSpPr>
      <dsp:spPr>
        <a:xfrm>
          <a:off x="0" y="242198"/>
          <a:ext cx="6096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63258-3920-4E10-B69B-FFD07F236C77}">
      <dsp:nvSpPr>
        <dsp:cNvPr id="0" name=""/>
        <dsp:cNvSpPr/>
      </dsp:nvSpPr>
      <dsp:spPr>
        <a:xfrm>
          <a:off x="304800" y="38850"/>
          <a:ext cx="5505456" cy="4395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Промышленное производство</a:t>
          </a:r>
          <a:endParaRPr lang="ru-RU" sz="1800" kern="1200" dirty="0"/>
        </a:p>
      </dsp:txBody>
      <dsp:txXfrm>
        <a:off x="326255" y="60305"/>
        <a:ext cx="5462546" cy="396597"/>
      </dsp:txXfrm>
    </dsp:sp>
    <dsp:sp modelId="{4B83BD6C-9500-41E5-BC2F-BFB69EE08C13}">
      <dsp:nvSpPr>
        <dsp:cNvPr id="0" name=""/>
        <dsp:cNvSpPr/>
      </dsp:nvSpPr>
      <dsp:spPr>
        <a:xfrm>
          <a:off x="0" y="1016564"/>
          <a:ext cx="6096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A46FD-2756-4F1C-83A7-44EB42CEC9FF}">
      <dsp:nvSpPr>
        <dsp:cNvPr id="0" name=""/>
        <dsp:cNvSpPr/>
      </dsp:nvSpPr>
      <dsp:spPr>
        <a:xfrm>
          <a:off x="304800" y="731798"/>
          <a:ext cx="5505456" cy="5209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Сельское хозяйство</a:t>
          </a:r>
          <a:endParaRPr lang="ru-RU" sz="1800" kern="1200" dirty="0"/>
        </a:p>
      </dsp:txBody>
      <dsp:txXfrm>
        <a:off x="330230" y="757228"/>
        <a:ext cx="5454596" cy="470066"/>
      </dsp:txXfrm>
    </dsp:sp>
    <dsp:sp modelId="{0E8BF5CB-62BA-44C1-B4DA-F7FC7884D5AD}">
      <dsp:nvSpPr>
        <dsp:cNvPr id="0" name=""/>
        <dsp:cNvSpPr/>
      </dsp:nvSpPr>
      <dsp:spPr>
        <a:xfrm>
          <a:off x="0" y="1598611"/>
          <a:ext cx="6096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B86C9-AAAC-4129-BE64-3A846815C613}">
      <dsp:nvSpPr>
        <dsp:cNvPr id="0" name=""/>
        <dsp:cNvSpPr/>
      </dsp:nvSpPr>
      <dsp:spPr>
        <a:xfrm>
          <a:off x="304800" y="1506164"/>
          <a:ext cx="5505456" cy="3286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Строительство и ввод жилья</a:t>
          </a:r>
          <a:endParaRPr lang="ru-RU" sz="1800" kern="1200" dirty="0"/>
        </a:p>
      </dsp:txBody>
      <dsp:txXfrm>
        <a:off x="320841" y="1522205"/>
        <a:ext cx="5473374" cy="296525"/>
      </dsp:txXfrm>
    </dsp:sp>
    <dsp:sp modelId="{082C6FC0-F391-45AA-A329-6EDBD69CBBFC}">
      <dsp:nvSpPr>
        <dsp:cNvPr id="0" name=""/>
        <dsp:cNvSpPr/>
      </dsp:nvSpPr>
      <dsp:spPr>
        <a:xfrm>
          <a:off x="0" y="2143289"/>
          <a:ext cx="6096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ED690B-7829-459A-BF6B-A773BCDAA331}">
      <dsp:nvSpPr>
        <dsp:cNvPr id="0" name=""/>
        <dsp:cNvSpPr/>
      </dsp:nvSpPr>
      <dsp:spPr>
        <a:xfrm>
          <a:off x="304800" y="2088211"/>
          <a:ext cx="5505456" cy="291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Потребительский рынок</a:t>
          </a:r>
          <a:endParaRPr lang="ru-RU" sz="1800" kern="1200" dirty="0"/>
        </a:p>
      </dsp:txBody>
      <dsp:txXfrm>
        <a:off x="319017" y="2102428"/>
        <a:ext cx="5477022" cy="262803"/>
      </dsp:txXfrm>
    </dsp:sp>
    <dsp:sp modelId="{DE768042-6C74-4CBA-88EC-C72EF06597B6}">
      <dsp:nvSpPr>
        <dsp:cNvPr id="0" name=""/>
        <dsp:cNvSpPr/>
      </dsp:nvSpPr>
      <dsp:spPr>
        <a:xfrm>
          <a:off x="0" y="2975037"/>
          <a:ext cx="6096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7098C-7D9A-48C4-BBCF-37D8B0BF047B}">
      <dsp:nvSpPr>
        <dsp:cNvPr id="0" name=""/>
        <dsp:cNvSpPr/>
      </dsp:nvSpPr>
      <dsp:spPr>
        <a:xfrm>
          <a:off x="304800" y="2632889"/>
          <a:ext cx="5505498" cy="5783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Бюджетные инвестиции за счет вложения собственных средств инвесторов</a:t>
          </a:r>
          <a:endParaRPr lang="ru-RU" sz="1800" kern="1200" dirty="0"/>
        </a:p>
      </dsp:txBody>
      <dsp:txXfrm>
        <a:off x="333031" y="2661120"/>
        <a:ext cx="5449036" cy="521846"/>
      </dsp:txXfrm>
    </dsp:sp>
    <dsp:sp modelId="{8A17781D-0849-4841-8DBC-061901558127}">
      <dsp:nvSpPr>
        <dsp:cNvPr id="0" name=""/>
        <dsp:cNvSpPr/>
      </dsp:nvSpPr>
      <dsp:spPr>
        <a:xfrm>
          <a:off x="0" y="3700797"/>
          <a:ext cx="609600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79A0A-E0F7-4849-BF94-812E161580CB}">
      <dsp:nvSpPr>
        <dsp:cNvPr id="0" name=""/>
        <dsp:cNvSpPr/>
      </dsp:nvSpPr>
      <dsp:spPr>
        <a:xfrm>
          <a:off x="304800" y="3464637"/>
          <a:ext cx="544217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Инвестиции за счет собственных средств</a:t>
          </a:r>
          <a:endParaRPr lang="ru-RU" sz="1800" kern="1200" dirty="0"/>
        </a:p>
      </dsp:txBody>
      <dsp:txXfrm>
        <a:off x="327857" y="3487694"/>
        <a:ext cx="5396059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CF3F5-51E7-494D-9627-671D44E69B28}">
      <dsp:nvSpPr>
        <dsp:cNvPr id="0" name=""/>
        <dsp:cNvSpPr/>
      </dsp:nvSpPr>
      <dsp:spPr>
        <a:xfrm>
          <a:off x="0" y="344287"/>
          <a:ext cx="657229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DB1527-9559-42C1-8554-09718E4D25F9}">
      <dsp:nvSpPr>
        <dsp:cNvPr id="0" name=""/>
        <dsp:cNvSpPr/>
      </dsp:nvSpPr>
      <dsp:spPr>
        <a:xfrm>
          <a:off x="328293" y="4806"/>
          <a:ext cx="5734066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92" tIns="0" rIns="173892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ПРОМЫШЛЕННОЕ ПРОИЗВОДСТВО</a:t>
          </a:r>
          <a:endParaRPr lang="ru-RU" sz="2300" kern="1200" dirty="0"/>
        </a:p>
      </dsp:txBody>
      <dsp:txXfrm>
        <a:off x="361437" y="37950"/>
        <a:ext cx="5667778" cy="612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CF3F5-51E7-494D-9627-671D44E69B28}">
      <dsp:nvSpPr>
        <dsp:cNvPr id="0" name=""/>
        <dsp:cNvSpPr/>
      </dsp:nvSpPr>
      <dsp:spPr>
        <a:xfrm>
          <a:off x="0" y="344287"/>
          <a:ext cx="6572296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DB1527-9559-42C1-8554-09718E4D25F9}">
      <dsp:nvSpPr>
        <dsp:cNvPr id="0" name=""/>
        <dsp:cNvSpPr/>
      </dsp:nvSpPr>
      <dsp:spPr>
        <a:xfrm>
          <a:off x="328293" y="4806"/>
          <a:ext cx="5734066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92" tIns="0" rIns="173892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СТРОИТЕЛЬСТВО И ВВОД  ЖИЛЬЯ</a:t>
          </a:r>
          <a:endParaRPr lang="ru-RU" sz="2300" kern="1200" dirty="0"/>
        </a:p>
      </dsp:txBody>
      <dsp:txXfrm>
        <a:off x="361437" y="37950"/>
        <a:ext cx="5667778" cy="6126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CF3F5-51E7-494D-9627-671D44E69B28}">
      <dsp:nvSpPr>
        <dsp:cNvPr id="0" name=""/>
        <dsp:cNvSpPr/>
      </dsp:nvSpPr>
      <dsp:spPr>
        <a:xfrm>
          <a:off x="0" y="178567"/>
          <a:ext cx="657229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DB1527-9559-42C1-8554-09718E4D25F9}">
      <dsp:nvSpPr>
        <dsp:cNvPr id="0" name=""/>
        <dsp:cNvSpPr/>
      </dsp:nvSpPr>
      <dsp:spPr>
        <a:xfrm>
          <a:off x="192655" y="0"/>
          <a:ext cx="5734066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92" tIns="0" rIns="173892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ИНВЕСТИЦИИ ЗА СЧЕТ СОБСТВЕННЫХ СРЕДСТВ</a:t>
          </a:r>
          <a:endParaRPr lang="ru-RU" sz="2100" kern="1200" dirty="0"/>
        </a:p>
      </dsp:txBody>
      <dsp:txXfrm>
        <a:off x="222917" y="30262"/>
        <a:ext cx="5673542" cy="5593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9F431-A9F5-431C-903E-E3051257824B}">
      <dsp:nvSpPr>
        <dsp:cNvPr id="0" name=""/>
        <dsp:cNvSpPr/>
      </dsp:nvSpPr>
      <dsp:spPr>
        <a:xfrm>
          <a:off x="0" y="97991"/>
          <a:ext cx="8416924" cy="21992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Вскрытие, отработка и соединение шахтных полей шахты «</a:t>
          </a:r>
          <a:r>
            <a:rPr lang="ru-RU" sz="2000" kern="1200" dirty="0" err="1" smtClean="0"/>
            <a:t>Шерловская</a:t>
          </a:r>
          <a:r>
            <a:rPr lang="ru-RU" sz="2000" kern="1200" dirty="0" smtClean="0"/>
            <a:t>-Наклонная» и шахты «</a:t>
          </a:r>
          <a:r>
            <a:rPr lang="ru-RU" sz="2000" kern="1200" dirty="0" err="1" smtClean="0"/>
            <a:t>Обуховская</a:t>
          </a:r>
          <a:r>
            <a:rPr lang="ru-RU" sz="2000" kern="1200" dirty="0" smtClean="0"/>
            <a:t> № 1» </a:t>
          </a:r>
          <a:endParaRPr lang="ru-RU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реализуемое компанией ОАО «</a:t>
          </a:r>
          <a:r>
            <a:rPr lang="ru-RU" sz="1600" kern="1200" dirty="0" err="1" smtClean="0"/>
            <a:t>Донуголь</a:t>
          </a:r>
          <a:r>
            <a:rPr lang="ru-RU" sz="1600" kern="1200" dirty="0" smtClean="0"/>
            <a:t>»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Период реализации: 2013-2029 годы, проектный объем инвестиций – 3,8 млрд. рублей. Предусматривает создание 361 рабочего места. </a:t>
          </a:r>
          <a:endParaRPr lang="ru-RU" sz="1600" kern="1200" dirty="0"/>
        </a:p>
      </dsp:txBody>
      <dsp:txXfrm>
        <a:off x="1956115" y="97991"/>
        <a:ext cx="6460808" cy="2199297"/>
      </dsp:txXfrm>
    </dsp:sp>
    <dsp:sp modelId="{49281BC3-C26D-48CA-BCFF-4E84D0F8E226}">
      <dsp:nvSpPr>
        <dsp:cNvPr id="0" name=""/>
        <dsp:cNvSpPr/>
      </dsp:nvSpPr>
      <dsp:spPr>
        <a:xfrm>
          <a:off x="212237" y="301268"/>
          <a:ext cx="1804369" cy="15967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10BE0-E57D-4409-831E-7762B59D8EF1}">
      <dsp:nvSpPr>
        <dsp:cNvPr id="0" name=""/>
        <dsp:cNvSpPr/>
      </dsp:nvSpPr>
      <dsp:spPr>
        <a:xfrm>
          <a:off x="0" y="2472027"/>
          <a:ext cx="8416924" cy="21358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Строительство и эксплуатация </a:t>
          </a:r>
          <a:r>
            <a:rPr lang="ru-RU" sz="2000" kern="1200" dirty="0" err="1" smtClean="0"/>
            <a:t>Красносулинского</a:t>
          </a:r>
          <a:r>
            <a:rPr lang="ru-RU" sz="2000" kern="1200" dirty="0" smtClean="0"/>
            <a:t> Межмуниципального Экологического </a:t>
          </a:r>
          <a:r>
            <a:rPr lang="ru-RU" sz="2000" kern="1200" dirty="0" err="1" smtClean="0"/>
            <a:t>Отходоперерабатывающего</a:t>
          </a:r>
          <a:r>
            <a:rPr lang="ru-RU" sz="2000" kern="1200" dirty="0" smtClean="0"/>
            <a:t> Комплекса в Ростовской области мощностью до 250,0 тыс. тонн в год</a:t>
          </a:r>
          <a:endParaRPr lang="ru-RU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Инициатор проекта – ООО «</a:t>
          </a:r>
          <a:r>
            <a:rPr lang="ru-RU" sz="1600" kern="1200" dirty="0" err="1" smtClean="0"/>
            <a:t>Экострой</a:t>
          </a:r>
          <a:r>
            <a:rPr lang="ru-RU" sz="1600" kern="1200" dirty="0" smtClean="0"/>
            <a:t>-Дон»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Проектный объем инвестиций – 1,2 млрд. рублей. Предусматривает создание 241 рабочего места</a:t>
          </a:r>
          <a:endParaRPr lang="ru-RU" sz="1600" kern="1200" dirty="0"/>
        </a:p>
      </dsp:txBody>
      <dsp:txXfrm>
        <a:off x="1956115" y="2472027"/>
        <a:ext cx="6460808" cy="2135832"/>
      </dsp:txXfrm>
    </dsp:sp>
    <dsp:sp modelId="{A65EADA2-80D3-497A-A82F-9464EC0036F0}">
      <dsp:nvSpPr>
        <dsp:cNvPr id="0" name=""/>
        <dsp:cNvSpPr/>
      </dsp:nvSpPr>
      <dsp:spPr>
        <a:xfrm>
          <a:off x="286197" y="2612213"/>
          <a:ext cx="1656450" cy="18554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9F431-A9F5-431C-903E-E3051257824B}">
      <dsp:nvSpPr>
        <dsp:cNvPr id="0" name=""/>
        <dsp:cNvSpPr/>
      </dsp:nvSpPr>
      <dsp:spPr>
        <a:xfrm>
          <a:off x="0" y="97991"/>
          <a:ext cx="8416924" cy="21992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«Комбинированная установка по производству автомобильных бензинов мощностью 894 тыс. тонн в год, включая установку по производству СУГ»</a:t>
          </a:r>
          <a:endParaRPr lang="ru-RU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реализуемое компанией  АО «НЗНП». 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Период реализации проекта: 2019-2024 годы. Проектный объем инвестиций  - 68,2 млрд. рублей, с созданием 419 новых рабочих мест. </a:t>
          </a:r>
          <a:endParaRPr lang="ru-RU" sz="1700" kern="1200" dirty="0"/>
        </a:p>
      </dsp:txBody>
      <dsp:txXfrm>
        <a:off x="1956115" y="97991"/>
        <a:ext cx="6460808" cy="2199297"/>
      </dsp:txXfrm>
    </dsp:sp>
    <dsp:sp modelId="{49281BC3-C26D-48CA-BCFF-4E84D0F8E226}">
      <dsp:nvSpPr>
        <dsp:cNvPr id="0" name=""/>
        <dsp:cNvSpPr/>
      </dsp:nvSpPr>
      <dsp:spPr>
        <a:xfrm>
          <a:off x="212237" y="301268"/>
          <a:ext cx="1804369" cy="15967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10BE0-E57D-4409-831E-7762B59D8EF1}">
      <dsp:nvSpPr>
        <dsp:cNvPr id="0" name=""/>
        <dsp:cNvSpPr/>
      </dsp:nvSpPr>
      <dsp:spPr>
        <a:xfrm>
          <a:off x="0" y="2472027"/>
          <a:ext cx="8416924" cy="21358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«Комплекс глубокой переработки нефтяного сырья и средних дистиллятов»</a:t>
          </a:r>
          <a:endParaRPr lang="ru-RU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реализуемое компанией  АО «НЗНП». 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Период реализации проекта: 2020-2027 годы. Проектный объем инвестиций – 129,2 млрд. рублей, с созданием 597 новых рабочих мест. </a:t>
          </a:r>
          <a:endParaRPr lang="ru-RU" sz="1700" kern="1200" dirty="0"/>
        </a:p>
      </dsp:txBody>
      <dsp:txXfrm>
        <a:off x="1956115" y="2472027"/>
        <a:ext cx="6460808" cy="2135832"/>
      </dsp:txXfrm>
    </dsp:sp>
    <dsp:sp modelId="{A65EADA2-80D3-497A-A82F-9464EC0036F0}">
      <dsp:nvSpPr>
        <dsp:cNvPr id="0" name=""/>
        <dsp:cNvSpPr/>
      </dsp:nvSpPr>
      <dsp:spPr>
        <a:xfrm>
          <a:off x="286197" y="2612213"/>
          <a:ext cx="1656450" cy="18554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0.04348</cdr:x>
      <cdr:y>0.58824</cdr:y>
    </cdr:from>
    <cdr:to>
      <cdr:x>0.1883</cdr:x>
      <cdr:y>0.65952</cdr:y>
    </cdr:to>
    <cdr:sp macro="" textlink="">
      <cdr:nvSpPr>
        <cdr:cNvPr id="2" name="Прямоугольник 1"/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214314" y="2286016"/>
          <a:ext cx="713883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200" b="1" dirty="0" smtClean="0"/>
            <a:t>2021 г.</a:t>
          </a:r>
          <a:endParaRPr lang="ru-RU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5790E-C6A9-4AE8-8942-44DA40899BB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63372-622E-4798-949A-A47FD0A1F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63372-622E-4798-949A-A47FD0A1FC0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63372-622E-4798-949A-A47FD0A1FC0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colorTemperature colorTemp="4936"/>
                    </a14:imgEffect>
                  </a14:imgLayer>
                </a14:imgProps>
              </a:ext>
            </a:extLst>
          </a:blip>
          <a:srcRect/>
          <a:stretch>
            <a:fillRect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B252E-86D6-41AB-A09F-C320BA3D16A6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B1B78-C44E-46F1-800A-4AFC77DE97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14.jpeg"/><Relationship Id="rId7" Type="http://schemas.openxmlformats.org/officeDocument/2006/relationships/diagramLayout" Target="../diagrams/layout8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diagramColors" Target="../diagrams/colors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image" Target="../media/image20.png"/><Relationship Id="rId3" Type="http://schemas.openxmlformats.org/officeDocument/2006/relationships/diagramLayout" Target="../diagrams/layout9.xml"/><Relationship Id="rId7" Type="http://schemas.openxmlformats.org/officeDocument/2006/relationships/diagramLayout" Target="../diagrams/layout10.xml"/><Relationship Id="rId12" Type="http://schemas.openxmlformats.org/officeDocument/2006/relationships/image" Target="../media/image1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9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9.xml"/><Relationship Id="rId9" Type="http://schemas.openxmlformats.org/officeDocument/2006/relationships/diagramColors" Target="../diagrams/colors10.xml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diagramLayout" Target="../diagrams/layout15.xml"/><Relationship Id="rId7" Type="http://schemas.openxmlformats.org/officeDocument/2006/relationships/diagramLayout" Target="../diagrams/layout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15.xml"/><Relationship Id="rId10" Type="http://schemas.microsoft.com/office/2007/relationships/diagramDrawing" Target="../diagrams/drawing6.xml"/><Relationship Id="rId4" Type="http://schemas.openxmlformats.org/officeDocument/2006/relationships/diagramQuickStyle" Target="../diagrams/quickStyle15.xml"/><Relationship Id="rId9" Type="http://schemas.openxmlformats.org/officeDocument/2006/relationships/diagramColors" Target="../diagrams/colors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Data" Target="../diagrams/data2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4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microsoft.com/office/2007/relationships/diagramDrawing" Target="../diagrams/drawing4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" contrast="-1000"/>
          </a:blip>
          <a:srcRect/>
          <a:stretch>
            <a:fillRect l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500174"/>
            <a:ext cx="8001056" cy="255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altLang="ru-RU" sz="4000" b="1" dirty="0" smtClean="0">
                <a:solidFill>
                  <a:srgbClr val="0D4AD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 РЕАЛИЗАЦИИ ИНВЕСТИЦИОННОЙ ПОЛИТИКИ НА ТЕРРИТОРИИ КРАСНОСУЛИНСКОГО РАЙОНА</a:t>
            </a:r>
            <a:endParaRPr lang="ru-RU" altLang="ru-RU" sz="4000" b="1" dirty="0">
              <a:solidFill>
                <a:srgbClr val="0D4AD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5072066" y="4214818"/>
          <a:ext cx="2571768" cy="2206330"/>
        </p:xfrm>
        <a:graphic>
          <a:graphicData uri="http://schemas.openxmlformats.org/drawingml/2006/table">
            <a:tbl>
              <a:tblPr/>
              <a:tblGrid>
                <a:gridCol w="126776"/>
                <a:gridCol w="126776"/>
                <a:gridCol w="1159108"/>
                <a:gridCol w="1159108"/>
              </a:tblGrid>
              <a:tr h="315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44"/>
          <a:stretch/>
        </p:blipFill>
        <p:spPr>
          <a:xfrm>
            <a:off x="5929322" y="1500174"/>
            <a:ext cx="2714644" cy="217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8" t="20739" r="67303" b="53080"/>
          <a:stretch/>
        </p:blipFill>
        <p:spPr>
          <a:xfrm>
            <a:off x="857224" y="4357694"/>
            <a:ext cx="3101250" cy="210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643174" y="3714752"/>
            <a:ext cx="4071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</a:t>
            </a:r>
          </a:p>
        </p:txBody>
      </p:sp>
      <p:sp>
        <p:nvSpPr>
          <p:cNvPr id="16" name="Блок-схема: узел 15"/>
          <p:cNvSpPr/>
          <p:nvPr/>
        </p:nvSpPr>
        <p:spPr>
          <a:xfrm flipH="1" flipV="1">
            <a:off x="6143636" y="4500570"/>
            <a:ext cx="94774" cy="118197"/>
          </a:xfrm>
          <a:prstGeom prst="flowChartConnec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53" t="1617" r="22784" b="31856"/>
          <a:stretch/>
        </p:blipFill>
        <p:spPr>
          <a:xfrm>
            <a:off x="2802392" y="1428736"/>
            <a:ext cx="315409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9" y="1428736"/>
            <a:ext cx="2500329" cy="220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2186528510"/>
              </p:ext>
            </p:extLst>
          </p:nvPr>
        </p:nvGraphicFramePr>
        <p:xfrm>
          <a:off x="1643042" y="0"/>
          <a:ext cx="6572296" cy="785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Содержимое 2"/>
          <p:cNvSpPr txBox="1">
            <a:spLocks/>
          </p:cNvSpPr>
          <p:nvPr/>
        </p:nvSpPr>
        <p:spPr>
          <a:xfrm>
            <a:off x="714348" y="928670"/>
            <a:ext cx="7358114" cy="5000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195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561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розничной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торговли</a:t>
            </a:r>
            <a:endParaRPr lang="ru-RU" altLang="ru-RU" sz="2400" dirty="0">
              <a:latin typeface="Times New Roman" pitchFamily="18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29322" y="6429396"/>
            <a:ext cx="9477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2021 г.</a:t>
            </a:r>
            <a:endParaRPr lang="ru-RU" sz="1200" b="1" dirty="0"/>
          </a:p>
        </p:txBody>
      </p:sp>
      <p:sp>
        <p:nvSpPr>
          <p:cNvPr id="26" name="object 68"/>
          <p:cNvSpPr txBox="1"/>
          <p:nvPr/>
        </p:nvSpPr>
        <p:spPr>
          <a:xfrm>
            <a:off x="5857884" y="4286256"/>
            <a:ext cx="947740" cy="224505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Gill Sans MT"/>
                <a:cs typeface="Gill Sans MT"/>
              </a:rPr>
              <a:t>117,2%</a:t>
            </a:r>
          </a:p>
        </p:txBody>
      </p:sp>
      <p:sp>
        <p:nvSpPr>
          <p:cNvPr id="29" name="Блок-схема: процесс 28"/>
          <p:cNvSpPr/>
          <p:nvPr/>
        </p:nvSpPr>
        <p:spPr>
          <a:xfrm>
            <a:off x="5572132" y="4643446"/>
            <a:ext cx="1285884" cy="17640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13,4 </a:t>
            </a:r>
            <a:endParaRPr lang="ru-RU" sz="1200" dirty="0" smtClean="0"/>
          </a:p>
          <a:p>
            <a:pPr algn="ctr"/>
            <a:r>
              <a:rPr lang="ru-RU" sz="1200" dirty="0" smtClean="0"/>
              <a:t>млрд. рублей</a:t>
            </a:r>
            <a:endParaRPr lang="ru-RU" dirty="0"/>
          </a:p>
        </p:txBody>
      </p:sp>
      <p:sp>
        <p:nvSpPr>
          <p:cNvPr id="30" name="object 68"/>
          <p:cNvSpPr txBox="1"/>
          <p:nvPr/>
        </p:nvSpPr>
        <p:spPr>
          <a:xfrm>
            <a:off x="4786314" y="6000768"/>
            <a:ext cx="473870" cy="193728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sz="1200" dirty="0" smtClean="0">
                <a:cs typeface="Gill Sans MT"/>
              </a:rPr>
              <a:t>20%</a:t>
            </a:r>
          </a:p>
        </p:txBody>
      </p:sp>
      <p:sp>
        <p:nvSpPr>
          <p:cNvPr id="31" name="object 68"/>
          <p:cNvSpPr txBox="1"/>
          <p:nvPr/>
        </p:nvSpPr>
        <p:spPr>
          <a:xfrm>
            <a:off x="4786314" y="5072074"/>
            <a:ext cx="379095" cy="193728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sz="1200" dirty="0" smtClean="0">
                <a:cs typeface="Gill Sans MT"/>
              </a:rPr>
              <a:t>80%</a:t>
            </a:r>
          </a:p>
        </p:txBody>
      </p:sp>
      <p:sp>
        <p:nvSpPr>
          <p:cNvPr id="32" name="object 68"/>
          <p:cNvSpPr txBox="1"/>
          <p:nvPr/>
        </p:nvSpPr>
        <p:spPr>
          <a:xfrm>
            <a:off x="4786314" y="5357826"/>
            <a:ext cx="379095" cy="193728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sz="1200" dirty="0" smtClean="0">
                <a:cs typeface="Gill Sans MT"/>
              </a:rPr>
              <a:t>60%</a:t>
            </a:r>
          </a:p>
        </p:txBody>
      </p:sp>
      <p:sp>
        <p:nvSpPr>
          <p:cNvPr id="33" name="object 68"/>
          <p:cNvSpPr txBox="1"/>
          <p:nvPr/>
        </p:nvSpPr>
        <p:spPr>
          <a:xfrm>
            <a:off x="4786314" y="5715016"/>
            <a:ext cx="473870" cy="193728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sz="1200" dirty="0" smtClean="0">
                <a:cs typeface="Gill Sans MT"/>
              </a:rPr>
              <a:t>40%</a:t>
            </a:r>
          </a:p>
        </p:txBody>
      </p:sp>
      <p:sp>
        <p:nvSpPr>
          <p:cNvPr id="34" name="object 68"/>
          <p:cNvSpPr txBox="1"/>
          <p:nvPr/>
        </p:nvSpPr>
        <p:spPr>
          <a:xfrm>
            <a:off x="4714876" y="4714884"/>
            <a:ext cx="568644" cy="193728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sz="1200" dirty="0" smtClean="0">
                <a:cs typeface="Gill Sans MT"/>
              </a:rPr>
              <a:t>100%</a:t>
            </a:r>
          </a:p>
        </p:txBody>
      </p:sp>
      <p:sp>
        <p:nvSpPr>
          <p:cNvPr id="35" name="object 68"/>
          <p:cNvSpPr txBox="1"/>
          <p:nvPr/>
        </p:nvSpPr>
        <p:spPr>
          <a:xfrm>
            <a:off x="4714876" y="4429132"/>
            <a:ext cx="568644" cy="193728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sz="1200" dirty="0" smtClean="0">
                <a:cs typeface="Gill Sans MT"/>
              </a:rPr>
              <a:t>120%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61852321"/>
              </p:ext>
            </p:extLst>
          </p:nvPr>
        </p:nvGraphicFramePr>
        <p:xfrm>
          <a:off x="1643042" y="214290"/>
          <a:ext cx="6572296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85786" y="1214422"/>
            <a:ext cx="7962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ctr"/>
            <a:r>
              <a:rPr lang="ru-RU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Принято </a:t>
            </a:r>
            <a:r>
              <a:rPr lang="ru-RU" b="1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 реализации 8 национальных </a:t>
            </a:r>
            <a:r>
              <a:rPr lang="ru-RU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проектов: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071670" y="1785926"/>
          <a:ext cx="5691206" cy="4889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14480" y="2643182"/>
            <a:ext cx="6477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85918" y="1785926"/>
            <a:ext cx="571503" cy="60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14480" y="3500438"/>
            <a:ext cx="6572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14480" y="4357694"/>
            <a:ext cx="6762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14480" y="5214950"/>
            <a:ext cx="6286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714480" y="6072206"/>
            <a:ext cx="6667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785786" y="642918"/>
          <a:ext cx="8001056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642910" y="1214422"/>
          <a:ext cx="8001056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785786" y="642918"/>
          <a:ext cx="8001056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3955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642910" y="1214422"/>
          <a:ext cx="8001056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D:\Пунис-Хвтисиашвили А.Д\Ивестиц\инвестиции\поликл.jpg"/>
          <p:cNvPicPr>
            <a:picLocks noChangeAspect="1" noChangeArrowheads="1"/>
          </p:cNvPicPr>
          <p:nvPr/>
        </p:nvPicPr>
        <p:blipFill>
          <a:blip r:embed="rId2"/>
          <a:srcRect t="46196" r="-258"/>
          <a:stretch>
            <a:fillRect/>
          </a:stretch>
        </p:blipFill>
        <p:spPr bwMode="auto">
          <a:xfrm>
            <a:off x="4857752" y="3714752"/>
            <a:ext cx="2000264" cy="143366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8915" name="Picture 3" descr="D:\Пунис-Хвтисиашвили А.Д\Ивестиц\инвестиции\IMG-20220525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071678"/>
            <a:ext cx="1906603" cy="14287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500298" y="214290"/>
            <a:ext cx="3025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61950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Сегодня в работе: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928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детского сада на 60 мест в ст. Владимировская. Контракт заключен на сумму 119,6  млн. рублей</a:t>
            </a:r>
            <a:endParaRPr lang="ru-RU" dirty="0"/>
          </a:p>
        </p:txBody>
      </p:sp>
      <p:pic>
        <p:nvPicPr>
          <p:cNvPr id="38916" name="Picture 4" descr="D:\Пунис-Хвтисиашвили А.Д\Ивестиц\инвестиции\IMG-20220525-WA0013.jpg"/>
          <p:cNvPicPr>
            <a:picLocks noChangeAspect="1" noChangeArrowheads="1"/>
          </p:cNvPicPr>
          <p:nvPr/>
        </p:nvPicPr>
        <p:blipFill>
          <a:blip r:embed="rId4" cstate="print"/>
          <a:srcRect t="27752" b="20709"/>
          <a:stretch>
            <a:fillRect/>
          </a:stretch>
        </p:blipFill>
        <p:spPr bwMode="auto">
          <a:xfrm>
            <a:off x="4572000" y="2071678"/>
            <a:ext cx="2304303" cy="14287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928662" y="2214554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пристройки МБОУ СОШ № 2 г. Красный Сулин. Контракт заключен на сумму 265,9 млн. рублей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28662" y="3714752"/>
            <a:ext cx="3929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детской поликлиники в г. Красный Сулин. Контракт заключен на сумму 305,4 млн. рублей</a:t>
            </a:r>
            <a:endParaRPr lang="ru-RU" dirty="0"/>
          </a:p>
        </p:txBody>
      </p:sp>
      <p:pic>
        <p:nvPicPr>
          <p:cNvPr id="38918" name="Picture 6" descr="D:\Пунис-Хвтисиашвили А.Д\Ивестиц\инвестиции\поликлини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3714752"/>
            <a:ext cx="1905013" cy="14287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Стрелка влево 19"/>
          <p:cNvSpPr/>
          <p:nvPr/>
        </p:nvSpPr>
        <p:spPr>
          <a:xfrm rot="10800000" flipV="1">
            <a:off x="500035" y="1142984"/>
            <a:ext cx="357190" cy="240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 rot="10800000" flipV="1">
            <a:off x="500034" y="2500306"/>
            <a:ext cx="357190" cy="240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 rot="10800000" flipV="1">
            <a:off x="500034" y="4000504"/>
            <a:ext cx="357190" cy="240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28662" y="5286388"/>
            <a:ext cx="778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распределительных газопроводов в х. Прохоровка, х. Дудкино, х. Садки, х. </a:t>
            </a:r>
            <a:r>
              <a:rPr lang="ru-RU" dirty="0" err="1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Зайцевка</a:t>
            </a:r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ст. Владимировская </a:t>
            </a:r>
            <a:r>
              <a:rPr lang="ru-RU" dirty="0" err="1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Красносулинского</a:t>
            </a:r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района. Общая сумма заключенных контрактов составила 162,4 млн. рублей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Стрелка влево 18"/>
          <p:cNvSpPr/>
          <p:nvPr/>
        </p:nvSpPr>
        <p:spPr>
          <a:xfrm rot="10800000" flipV="1">
            <a:off x="500033" y="5429264"/>
            <a:ext cx="357190" cy="240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Пунис-Хвтисиашвили А.Д\Ивестиц\инвестиции\IMG-20220527-WA0031.jpg"/>
          <p:cNvPicPr>
            <a:picLocks noChangeAspect="1" noChangeArrowheads="1"/>
          </p:cNvPicPr>
          <p:nvPr/>
        </p:nvPicPr>
        <p:blipFill>
          <a:blip r:embed="rId6" cstate="print">
            <a:lum bright="3000"/>
          </a:blip>
          <a:srcRect b="15887"/>
          <a:stretch>
            <a:fillRect/>
          </a:stretch>
        </p:blipFill>
        <p:spPr bwMode="auto">
          <a:xfrm>
            <a:off x="6429388" y="428604"/>
            <a:ext cx="2491309" cy="157163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Пунис-Хвтисиашвили А.Д\Ивестиц\инвестиции\IMG-20220525-WA0011.jpg"/>
          <p:cNvPicPr>
            <a:picLocks noChangeAspect="1" noChangeArrowheads="1"/>
          </p:cNvPicPr>
          <p:nvPr/>
        </p:nvPicPr>
        <p:blipFill>
          <a:blip r:embed="rId2" cstate="print">
            <a:lum bright="5000" contrast="3000"/>
          </a:blip>
          <a:srcRect t="29474" r="5261" b="11577"/>
          <a:stretch>
            <a:fillRect/>
          </a:stretch>
        </p:blipFill>
        <p:spPr bwMode="auto">
          <a:xfrm>
            <a:off x="6357949" y="3357562"/>
            <a:ext cx="2602387" cy="121444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50343" y="3214686"/>
            <a:ext cx="5357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капитальный ремонт СДК Михайловского СП, СДК х.Грачев, СДК х. Холодный Плес и реконструкция СДК с. </a:t>
            </a:r>
            <a:r>
              <a:rPr lang="ru-RU" dirty="0" err="1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Киселево</a:t>
            </a:r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Общая сумма заключенных контрактов составила 311,9 млн. рублей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0343" y="2214554"/>
            <a:ext cx="5286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капитальный ремонт «Районной больницы». Сумма контракта составила 369,4 млн. рублей</a:t>
            </a:r>
            <a:endParaRPr lang="ru-RU" dirty="0"/>
          </a:p>
        </p:txBody>
      </p:sp>
      <p:pic>
        <p:nvPicPr>
          <p:cNvPr id="39939" name="Picture 3" descr="D:\Пунис-Хвтисиашвили А.Д\Ивестиц\инвестиции\7048d32babdd26fa53bcdda340d04223aa9eda39b978c696b37ba64a8865.jpg"/>
          <p:cNvPicPr>
            <a:picLocks noChangeAspect="1" noChangeArrowheads="1"/>
          </p:cNvPicPr>
          <p:nvPr/>
        </p:nvPicPr>
        <p:blipFill>
          <a:blip r:embed="rId3" cstate="print">
            <a:lum bright="5000" contrast="3000"/>
          </a:blip>
          <a:srcRect l="2675" r="3714" b="19048"/>
          <a:stretch>
            <a:fillRect/>
          </a:stretch>
        </p:blipFill>
        <p:spPr bwMode="auto">
          <a:xfrm>
            <a:off x="6286512" y="2000240"/>
            <a:ext cx="2664000" cy="12445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850343" y="1571612"/>
            <a:ext cx="778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капитальный ремонт </a:t>
            </a:r>
            <a:r>
              <a:rPr lang="ru-RU" dirty="0" err="1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Ударниковской</a:t>
            </a:r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СОШ. Контракт заключен на сумму              112 млн. рублей</a:t>
            </a:r>
            <a:endParaRPr lang="ru-RU" dirty="0"/>
          </a:p>
        </p:txBody>
      </p:sp>
      <p:sp>
        <p:nvSpPr>
          <p:cNvPr id="11" name="Стрелка влево 10"/>
          <p:cNvSpPr/>
          <p:nvPr/>
        </p:nvSpPr>
        <p:spPr>
          <a:xfrm rot="10800000" flipV="1">
            <a:off x="428595" y="1714488"/>
            <a:ext cx="357190" cy="240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50343" y="4643446"/>
            <a:ext cx="520384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капитальный ремонт автомобильной дороги в  х.Холодный Плес  Михайловского СП. Сумма контракта составила 14,8 млн. рублей</a:t>
            </a:r>
            <a:endParaRPr lang="ru-RU" dirty="0"/>
          </a:p>
        </p:txBody>
      </p:sp>
      <p:sp>
        <p:nvSpPr>
          <p:cNvPr id="13" name="Стрелка влево 12"/>
          <p:cNvSpPr/>
          <p:nvPr/>
        </p:nvSpPr>
        <p:spPr>
          <a:xfrm rot="10800000" flipV="1">
            <a:off x="428596" y="4786322"/>
            <a:ext cx="357190" cy="240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rot="10800000" flipV="1">
            <a:off x="428595" y="3357562"/>
            <a:ext cx="357190" cy="240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>
            <a:lum bright="5000" contrast="3000"/>
          </a:blip>
          <a:srcRect l="14174" t="18898" b="11809"/>
          <a:stretch>
            <a:fillRect/>
          </a:stretch>
        </p:blipFill>
        <p:spPr bwMode="auto">
          <a:xfrm>
            <a:off x="6364830" y="4714884"/>
            <a:ext cx="2595506" cy="11430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850343" y="428604"/>
            <a:ext cx="5072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пятиэтажного жилого дома маневренного фонда в г. Красный Сулин. Контракт заключен на сумму                                           173,6  млн. рублей</a:t>
            </a:r>
            <a:endParaRPr lang="ru-RU" dirty="0"/>
          </a:p>
        </p:txBody>
      </p:sp>
      <p:sp>
        <p:nvSpPr>
          <p:cNvPr id="17" name="Стрелка влево 16"/>
          <p:cNvSpPr/>
          <p:nvPr/>
        </p:nvSpPr>
        <p:spPr>
          <a:xfrm rot="10800000" flipV="1">
            <a:off x="428596" y="642918"/>
            <a:ext cx="357190" cy="240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Пунис-Хвтисиашвили А.Д\Ивестиц\инвестиции\IMG-20220527-WA0022.jpg"/>
          <p:cNvPicPr>
            <a:picLocks noChangeAspect="1" noChangeArrowheads="1"/>
          </p:cNvPicPr>
          <p:nvPr/>
        </p:nvPicPr>
        <p:blipFill>
          <a:blip r:embed="rId5" cstate="print">
            <a:lum bright="10000" contrast="18000"/>
          </a:blip>
          <a:srcRect t="8765" b="12345"/>
          <a:stretch>
            <a:fillRect/>
          </a:stretch>
        </p:blipFill>
        <p:spPr bwMode="auto">
          <a:xfrm>
            <a:off x="6143636" y="357166"/>
            <a:ext cx="2816701" cy="121444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2" name="Стрелка влево 21"/>
          <p:cNvSpPr/>
          <p:nvPr/>
        </p:nvSpPr>
        <p:spPr>
          <a:xfrm rot="10800000" flipV="1">
            <a:off x="428595" y="2285992"/>
            <a:ext cx="357190" cy="240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 rot="10800000" flipV="1">
            <a:off x="506914" y="5995428"/>
            <a:ext cx="357190" cy="2400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28662" y="5857892"/>
            <a:ext cx="792961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ремонт а/</a:t>
            </a:r>
            <a:r>
              <a:rPr lang="ru-RU" dirty="0" err="1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srgbClr val="03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общего пользования местного значения по ул. Гагарина, протяженностью 2,828 км. Сумма контракта составила 38,427 млн. рублей.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084040188"/>
              </p:ext>
            </p:extLst>
          </p:nvPr>
        </p:nvGraphicFramePr>
        <p:xfrm>
          <a:off x="1643042" y="214290"/>
          <a:ext cx="6929486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0034" y="908720"/>
            <a:ext cx="8392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Реестр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инвестиционных проектов,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себя 12 проектов, 4 из которых включены в «Губернаторскую сотню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2191039674"/>
              </p:ext>
            </p:extLst>
          </p:nvPr>
        </p:nvGraphicFramePr>
        <p:xfrm>
          <a:off x="467544" y="1643050"/>
          <a:ext cx="8416924" cy="4954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399602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3408031561"/>
              </p:ext>
            </p:extLst>
          </p:nvPr>
        </p:nvGraphicFramePr>
        <p:xfrm>
          <a:off x="395536" y="980728"/>
          <a:ext cx="841692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112700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 bright="8000" contrast="3000"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785794"/>
            <a:ext cx="6143668" cy="1357322"/>
          </a:xfrm>
        </p:spPr>
        <p:txBody>
          <a:bodyPr>
            <a:noAutofit/>
          </a:bodyPr>
          <a:lstStyle/>
          <a:p>
            <a:pPr indent="268288"/>
            <a:r>
              <a:rPr lang="ru-RU" altLang="ru-RU" sz="3200" b="1" dirty="0" smtClean="0">
                <a:solidFill>
                  <a:srgbClr val="1B5DF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Roboto" pitchFamily="2" charset="0"/>
                <a:ea typeface="Roboto" pitchFamily="2" charset="0"/>
                <a:cs typeface="Roboto" pitchFamily="2" charset="0"/>
              </a:rPr>
              <a:t/>
            </a:r>
            <a:br>
              <a:rPr lang="ru-RU" altLang="ru-RU" sz="3200" b="1" dirty="0" smtClean="0">
                <a:solidFill>
                  <a:srgbClr val="1B5DF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Roboto" pitchFamily="2" charset="0"/>
                <a:ea typeface="Roboto" pitchFamily="2" charset="0"/>
                <a:cs typeface="Roboto" pitchFamily="2" charset="0"/>
              </a:rPr>
            </a:br>
            <a:r>
              <a:rPr lang="ru-RU" altLang="ru-RU" sz="3200" b="1" dirty="0" smtClean="0">
                <a:solidFill>
                  <a:srgbClr val="0B3CA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Roboto" pitchFamily="2" charset="0"/>
                <a:ea typeface="Roboto" pitchFamily="2" charset="0"/>
                <a:cs typeface="Roboto" pitchFamily="2" charset="0"/>
              </a:rPr>
              <a:t> ОБЪЕМ ИНВЕСТИЦИЙ</a:t>
            </a:r>
            <a:br>
              <a:rPr lang="ru-RU" altLang="ru-RU" sz="3200" b="1" dirty="0" smtClean="0">
                <a:solidFill>
                  <a:srgbClr val="0B3CA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Roboto" pitchFamily="2" charset="0"/>
                <a:ea typeface="Roboto" pitchFamily="2" charset="0"/>
                <a:cs typeface="Roboto" pitchFamily="2" charset="0"/>
              </a:rPr>
            </a:br>
            <a:r>
              <a:rPr lang="ru-RU" altLang="ru-RU" sz="3200" b="1" dirty="0" smtClean="0">
                <a:solidFill>
                  <a:srgbClr val="0B3CA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Roboto" pitchFamily="2" charset="0"/>
                <a:ea typeface="Roboto" pitchFamily="2" charset="0"/>
                <a:cs typeface="Roboto" pitchFamily="2" charset="0"/>
              </a:rPr>
              <a:t> ЗА </a:t>
            </a:r>
            <a:r>
              <a:rPr lang="ru-RU" altLang="ru-RU" sz="3200" b="1" dirty="0" smtClean="0">
                <a:solidFill>
                  <a:srgbClr val="0B3CA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ea typeface="Roboto" pitchFamily="2" charset="0"/>
                <a:cs typeface="Times New Roman" pitchFamily="18" charset="0"/>
              </a:rPr>
              <a:t>2021</a:t>
            </a:r>
            <a:r>
              <a:rPr lang="ru-RU" altLang="ru-RU" sz="3200" b="1" dirty="0" smtClean="0">
                <a:solidFill>
                  <a:srgbClr val="0B3CA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Roboto" pitchFamily="2" charset="0"/>
                <a:ea typeface="Roboto" pitchFamily="2" charset="0"/>
                <a:cs typeface="Roboto" pitchFamily="2" charset="0"/>
              </a:rPr>
              <a:t> ГОД</a:t>
            </a:r>
            <a:endParaRPr lang="ru-RU" altLang="ru-RU" sz="3200" b="1" dirty="0">
              <a:solidFill>
                <a:srgbClr val="0B3CA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7" name="object 27"/>
          <p:cNvSpPr/>
          <p:nvPr/>
        </p:nvSpPr>
        <p:spPr>
          <a:xfrm rot="16200000">
            <a:off x="2464579" y="4679165"/>
            <a:ext cx="1500198" cy="1000132"/>
          </a:xfrm>
          <a:custGeom>
            <a:avLst/>
            <a:gdLst/>
            <a:ahLst/>
            <a:cxnLst/>
            <a:rect l="l" t="t" r="r" b="b"/>
            <a:pathLst>
              <a:path w="1072514" h="190500">
                <a:moveTo>
                  <a:pt x="163385" y="0"/>
                </a:moveTo>
                <a:lnTo>
                  <a:pt x="0" y="0"/>
                </a:lnTo>
                <a:lnTo>
                  <a:pt x="0" y="189979"/>
                </a:lnTo>
                <a:lnTo>
                  <a:pt x="163385" y="189979"/>
                </a:lnTo>
                <a:lnTo>
                  <a:pt x="163385" y="0"/>
                </a:lnTo>
                <a:close/>
              </a:path>
              <a:path w="1072514" h="190500">
                <a:moveTo>
                  <a:pt x="459498" y="0"/>
                </a:moveTo>
                <a:lnTo>
                  <a:pt x="311759" y="0"/>
                </a:lnTo>
                <a:lnTo>
                  <a:pt x="163449" y="0"/>
                </a:lnTo>
                <a:lnTo>
                  <a:pt x="163449" y="189979"/>
                </a:lnTo>
                <a:lnTo>
                  <a:pt x="311658" y="189979"/>
                </a:lnTo>
                <a:lnTo>
                  <a:pt x="459498" y="189979"/>
                </a:lnTo>
                <a:lnTo>
                  <a:pt x="459498" y="0"/>
                </a:lnTo>
                <a:close/>
              </a:path>
              <a:path w="1072514" h="190500">
                <a:moveTo>
                  <a:pt x="1072197" y="0"/>
                </a:moveTo>
                <a:lnTo>
                  <a:pt x="1072197" y="0"/>
                </a:lnTo>
                <a:lnTo>
                  <a:pt x="459613" y="0"/>
                </a:lnTo>
                <a:lnTo>
                  <a:pt x="459613" y="189979"/>
                </a:lnTo>
                <a:lnTo>
                  <a:pt x="1072197" y="189979"/>
                </a:lnTo>
                <a:lnTo>
                  <a:pt x="1072197" y="0"/>
                </a:lnTo>
                <a:close/>
              </a:path>
            </a:pathLst>
          </a:custGeom>
          <a:solidFill>
            <a:srgbClr val="8EE55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7"/>
          <p:cNvSpPr/>
          <p:nvPr/>
        </p:nvSpPr>
        <p:spPr>
          <a:xfrm rot="16200000">
            <a:off x="3789273" y="4211727"/>
            <a:ext cx="2428892" cy="1006314"/>
          </a:xfrm>
          <a:custGeom>
            <a:avLst/>
            <a:gdLst/>
            <a:ahLst/>
            <a:cxnLst/>
            <a:rect l="l" t="t" r="r" b="b"/>
            <a:pathLst>
              <a:path w="1072514" h="190500">
                <a:moveTo>
                  <a:pt x="163385" y="0"/>
                </a:moveTo>
                <a:lnTo>
                  <a:pt x="0" y="0"/>
                </a:lnTo>
                <a:lnTo>
                  <a:pt x="0" y="189979"/>
                </a:lnTo>
                <a:lnTo>
                  <a:pt x="163385" y="189979"/>
                </a:lnTo>
                <a:lnTo>
                  <a:pt x="163385" y="0"/>
                </a:lnTo>
                <a:close/>
              </a:path>
              <a:path w="1072514" h="190500">
                <a:moveTo>
                  <a:pt x="459498" y="0"/>
                </a:moveTo>
                <a:lnTo>
                  <a:pt x="311759" y="0"/>
                </a:lnTo>
                <a:lnTo>
                  <a:pt x="163449" y="0"/>
                </a:lnTo>
                <a:lnTo>
                  <a:pt x="163449" y="189979"/>
                </a:lnTo>
                <a:lnTo>
                  <a:pt x="311658" y="189979"/>
                </a:lnTo>
                <a:lnTo>
                  <a:pt x="459498" y="189979"/>
                </a:lnTo>
                <a:lnTo>
                  <a:pt x="459498" y="0"/>
                </a:lnTo>
                <a:close/>
              </a:path>
              <a:path w="1072514" h="190500">
                <a:moveTo>
                  <a:pt x="1072197" y="0"/>
                </a:moveTo>
                <a:lnTo>
                  <a:pt x="1072197" y="0"/>
                </a:lnTo>
                <a:lnTo>
                  <a:pt x="459613" y="0"/>
                </a:lnTo>
                <a:lnTo>
                  <a:pt x="459613" y="189979"/>
                </a:lnTo>
                <a:lnTo>
                  <a:pt x="1072197" y="189979"/>
                </a:lnTo>
                <a:lnTo>
                  <a:pt x="1072197" y="0"/>
                </a:lnTo>
                <a:close/>
              </a:path>
            </a:pathLst>
          </a:custGeom>
          <a:solidFill>
            <a:srgbClr val="3EC03E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8"/>
          <p:cNvSpPr txBox="1"/>
          <p:nvPr/>
        </p:nvSpPr>
        <p:spPr>
          <a:xfrm>
            <a:off x="6000760" y="5072074"/>
            <a:ext cx="714380" cy="286061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dirty="0" smtClean="0">
                <a:cs typeface="Gill Sans MT"/>
              </a:rPr>
              <a:t>20%</a:t>
            </a:r>
          </a:p>
        </p:txBody>
      </p:sp>
      <p:sp>
        <p:nvSpPr>
          <p:cNvPr id="10" name="object 68"/>
          <p:cNvSpPr txBox="1"/>
          <p:nvPr/>
        </p:nvSpPr>
        <p:spPr>
          <a:xfrm>
            <a:off x="6000760" y="2786058"/>
            <a:ext cx="714380" cy="286061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dirty="0" smtClean="0">
                <a:cs typeface="Gill Sans MT"/>
              </a:rPr>
              <a:t>80%</a:t>
            </a:r>
          </a:p>
        </p:txBody>
      </p:sp>
      <p:sp>
        <p:nvSpPr>
          <p:cNvPr id="11" name="object 68"/>
          <p:cNvSpPr txBox="1"/>
          <p:nvPr/>
        </p:nvSpPr>
        <p:spPr>
          <a:xfrm>
            <a:off x="6000760" y="3571876"/>
            <a:ext cx="714380" cy="286061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dirty="0" smtClean="0">
                <a:cs typeface="Gill Sans MT"/>
              </a:rPr>
              <a:t>60%</a:t>
            </a:r>
          </a:p>
        </p:txBody>
      </p:sp>
      <p:sp>
        <p:nvSpPr>
          <p:cNvPr id="12" name="object 68"/>
          <p:cNvSpPr txBox="1"/>
          <p:nvPr/>
        </p:nvSpPr>
        <p:spPr>
          <a:xfrm>
            <a:off x="6000760" y="4286256"/>
            <a:ext cx="714380" cy="286061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dirty="0" smtClean="0">
                <a:cs typeface="Gill Sans MT"/>
              </a:rPr>
              <a:t>40%</a:t>
            </a:r>
          </a:p>
        </p:txBody>
      </p:sp>
      <p:sp>
        <p:nvSpPr>
          <p:cNvPr id="13" name="object 68"/>
          <p:cNvSpPr txBox="1"/>
          <p:nvPr/>
        </p:nvSpPr>
        <p:spPr>
          <a:xfrm>
            <a:off x="2738446" y="4667582"/>
            <a:ext cx="904860" cy="593837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 algn="ctr"/>
            <a:r>
              <a:rPr lang="ru-RU" sz="2400" b="1" dirty="0" smtClean="0">
                <a:cs typeface="Gill Sans MT"/>
              </a:rPr>
              <a:t>3,9 </a:t>
            </a:r>
            <a:r>
              <a:rPr lang="ru-RU" sz="1400" dirty="0" smtClean="0">
                <a:cs typeface="Gill Sans MT"/>
              </a:rPr>
              <a:t>млрд. руб</a:t>
            </a:r>
            <a:r>
              <a:rPr lang="ru-RU" sz="1200" dirty="0" smtClean="0">
                <a:cs typeface="Gill Sans MT"/>
              </a:rPr>
              <a:t>.</a:t>
            </a:r>
          </a:p>
        </p:txBody>
      </p:sp>
      <p:sp>
        <p:nvSpPr>
          <p:cNvPr id="14" name="object 68"/>
          <p:cNvSpPr txBox="1"/>
          <p:nvPr/>
        </p:nvSpPr>
        <p:spPr>
          <a:xfrm>
            <a:off x="4572000" y="3810326"/>
            <a:ext cx="952528" cy="593837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 algn="ctr"/>
            <a:r>
              <a:rPr lang="ru-RU" sz="2400" b="1" dirty="0" smtClean="0">
                <a:cs typeface="Gill Sans MT"/>
              </a:rPr>
              <a:t>6,0</a:t>
            </a:r>
            <a:r>
              <a:rPr lang="ru-RU" b="1" dirty="0" smtClean="0">
                <a:cs typeface="Gill Sans MT"/>
              </a:rPr>
              <a:t> </a:t>
            </a:r>
          </a:p>
          <a:p>
            <a:pPr marL="16602" algn="ctr"/>
            <a:r>
              <a:rPr lang="ru-RU" sz="1400" dirty="0" smtClean="0">
                <a:cs typeface="Gill Sans MT"/>
              </a:rPr>
              <a:t>млрд. руб.</a:t>
            </a:r>
            <a:endParaRPr lang="ru-RU" sz="1400" b="1" dirty="0" smtClean="0">
              <a:cs typeface="Gill Sans MT"/>
            </a:endParaRPr>
          </a:p>
        </p:txBody>
      </p:sp>
      <p:sp>
        <p:nvSpPr>
          <p:cNvPr id="16" name="object 68"/>
          <p:cNvSpPr txBox="1"/>
          <p:nvPr/>
        </p:nvSpPr>
        <p:spPr>
          <a:xfrm>
            <a:off x="6024594" y="5754718"/>
            <a:ext cx="714380" cy="286061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dirty="0" smtClean="0">
                <a:cs typeface="Gill Sans MT"/>
              </a:rPr>
              <a:t>0%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14612" y="6000768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86314" y="6000768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Факт</a:t>
            </a:r>
            <a:endParaRPr lang="ru-RU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>
            <a:off x="4274363" y="4274673"/>
            <a:ext cx="335758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881190" y="5953466"/>
            <a:ext cx="407196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object 68"/>
          <p:cNvSpPr txBox="1"/>
          <p:nvPr/>
        </p:nvSpPr>
        <p:spPr>
          <a:xfrm>
            <a:off x="5953156" y="5453400"/>
            <a:ext cx="714380" cy="286061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dirty="0" smtClean="0">
                <a:cs typeface="Gill Sans MT"/>
              </a:rPr>
              <a:t> 10%</a:t>
            </a:r>
          </a:p>
        </p:txBody>
      </p:sp>
      <p:sp>
        <p:nvSpPr>
          <p:cNvPr id="23" name="object 68"/>
          <p:cNvSpPr txBox="1"/>
          <p:nvPr/>
        </p:nvSpPr>
        <p:spPr>
          <a:xfrm>
            <a:off x="6024594" y="4667582"/>
            <a:ext cx="714380" cy="286061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dirty="0" smtClean="0">
                <a:cs typeface="Gill Sans MT"/>
              </a:rPr>
              <a:t>30%</a:t>
            </a:r>
          </a:p>
        </p:txBody>
      </p:sp>
      <p:sp>
        <p:nvSpPr>
          <p:cNvPr id="24" name="object 68"/>
          <p:cNvSpPr txBox="1"/>
          <p:nvPr/>
        </p:nvSpPr>
        <p:spPr>
          <a:xfrm>
            <a:off x="6024594" y="3953202"/>
            <a:ext cx="714380" cy="286061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dirty="0" smtClean="0">
                <a:cs typeface="Gill Sans MT"/>
              </a:rPr>
              <a:t>50%</a:t>
            </a:r>
          </a:p>
        </p:txBody>
      </p:sp>
      <p:sp>
        <p:nvSpPr>
          <p:cNvPr id="25" name="object 68"/>
          <p:cNvSpPr txBox="1"/>
          <p:nvPr/>
        </p:nvSpPr>
        <p:spPr>
          <a:xfrm>
            <a:off x="6024594" y="3167384"/>
            <a:ext cx="714380" cy="286061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dirty="0" smtClean="0">
                <a:cs typeface="Gill Sans MT"/>
              </a:rPr>
              <a:t>70%</a:t>
            </a:r>
          </a:p>
        </p:txBody>
      </p:sp>
      <p:sp>
        <p:nvSpPr>
          <p:cNvPr id="26" name="object 68"/>
          <p:cNvSpPr txBox="1"/>
          <p:nvPr/>
        </p:nvSpPr>
        <p:spPr>
          <a:xfrm>
            <a:off x="3571868" y="6000768"/>
            <a:ext cx="785818" cy="224505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 algn="ctr"/>
            <a:r>
              <a:rPr lang="ru-RU" sz="1400" b="1" dirty="0" smtClean="0">
                <a:cs typeface="Gill Sans MT"/>
              </a:rPr>
              <a:t>2021 г.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Пунис-Хвтисиашвили А.Д\Ивестиц\инвестиции\маклоджистик.jpg"/>
          <p:cNvPicPr>
            <a:picLocks noChangeAspect="1" noChangeArrowheads="1"/>
          </p:cNvPicPr>
          <p:nvPr/>
        </p:nvPicPr>
        <p:blipFill>
          <a:blip r:embed="rId2"/>
          <a:srcRect l="12162" t="38131"/>
          <a:stretch>
            <a:fillRect/>
          </a:stretch>
        </p:blipFill>
        <p:spPr bwMode="auto">
          <a:xfrm>
            <a:off x="5786446" y="857232"/>
            <a:ext cx="3095620" cy="15716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14290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Реестр инвестиционных проектов, которые находятся на контроле  главы Администрации района: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785794"/>
            <a:ext cx="4857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двух многофункциональных зон дорожного сервиса по обеим сторонам трассы М-4 Дон, которые реализует ООО «Мак -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Лоджистик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 Проектный объем инвестиций по двум зонам составляет – 990,0 млн. рублей, с созданием 140 новых рабочих мест</a:t>
            </a:r>
            <a:endParaRPr lang="ru-RU" dirty="0"/>
          </a:p>
        </p:txBody>
      </p:sp>
      <p:sp>
        <p:nvSpPr>
          <p:cNvPr id="5" name="Стрелка влево 4"/>
          <p:cNvSpPr/>
          <p:nvPr/>
        </p:nvSpPr>
        <p:spPr>
          <a:xfrm rot="10800000" flipV="1">
            <a:off x="571472" y="928670"/>
            <a:ext cx="357190" cy="240033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 rot="10800000" flipV="1">
            <a:off x="571472" y="2643182"/>
            <a:ext cx="357190" cy="240033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2571744"/>
            <a:ext cx="4857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270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Развитие и расширение действующего парка птиц"Малинки«, инвестором которого является  ИП Глава КФХ Чернышева Е.Н. С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тоимость проекта составляет 980,0 млн. рублей.  По результатам реализации проекта планируется создать 150 рабочих мест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</p:txBody>
      </p:sp>
      <p:pic>
        <p:nvPicPr>
          <p:cNvPr id="40963" name="Picture 3" descr="D:\Пунис-Хвтисиашвили А.Д\Ивестиц\инвестиции\малин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7" y="2643182"/>
            <a:ext cx="3095620" cy="1724022"/>
          </a:xfrm>
          <a:prstGeom prst="rect">
            <a:avLst/>
          </a:prstGeom>
          <a:noFill/>
        </p:spPr>
      </p:pic>
      <p:pic>
        <p:nvPicPr>
          <p:cNvPr id="40964" name="Picture 4" descr="D:\Пунис-Хвтисиашвили А.Д\Ивестиц\инвестиции\южсталь.jpg"/>
          <p:cNvPicPr>
            <a:picLocks noChangeAspect="1" noChangeArrowheads="1"/>
          </p:cNvPicPr>
          <p:nvPr/>
        </p:nvPicPr>
        <p:blipFill>
          <a:blip r:embed="rId4" cstate="print"/>
          <a:srcRect l="15998"/>
          <a:stretch>
            <a:fillRect/>
          </a:stretch>
        </p:blipFill>
        <p:spPr bwMode="auto">
          <a:xfrm>
            <a:off x="5786446" y="4643446"/>
            <a:ext cx="3095620" cy="144147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000100" y="4429132"/>
            <a:ext cx="47863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Создание комплекса по производству 720 тыс. тонн литой заготовки в год, инвестор                   ООО «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ЮжСталь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». Планируемый объем инвестиций 2,7 млрд. рублей,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по итогам реализации которого ожидается создание 667 новых рабочих мест</a:t>
            </a:r>
            <a:endParaRPr lang="ru-RU" dirty="0"/>
          </a:p>
        </p:txBody>
      </p:sp>
      <p:sp>
        <p:nvSpPr>
          <p:cNvPr id="11" name="Стрелка влево 10"/>
          <p:cNvSpPr/>
          <p:nvPr/>
        </p:nvSpPr>
        <p:spPr>
          <a:xfrm rot="10800000" flipV="1">
            <a:off x="571472" y="4500570"/>
            <a:ext cx="357190" cy="240033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Пунис-Хвтисиашвили А.Д\Ивестиц\инвестиции\технонико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428868"/>
            <a:ext cx="3005798" cy="1640000"/>
          </a:xfrm>
          <a:prstGeom prst="rect">
            <a:avLst/>
          </a:prstGeom>
          <a:noFill/>
        </p:spPr>
      </p:pic>
      <p:sp>
        <p:nvSpPr>
          <p:cNvPr id="3" name="Стрелка влево 2"/>
          <p:cNvSpPr/>
          <p:nvPr/>
        </p:nvSpPr>
        <p:spPr>
          <a:xfrm rot="10800000" flipV="1">
            <a:off x="285720" y="2357430"/>
            <a:ext cx="357190" cy="240033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2285992"/>
            <a:ext cx="52864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Проект «Линия АГРО» Строительство новых технологических линий по производству субстрата из сырья собственного производства» компанией ООО «Завод ТЕХНО». Период реализации проекта: 2021-2022 годы. Проектный объем инвестиций – 441,8 млн. рублей, с созданием 35 новых рабочих мест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4357694"/>
            <a:ext cx="5286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Строительство магазина хлебобулочных изделий, ИП Синенко Марией Анатольевной. Период реализации: 2022 – 2023 годы, проектный объем инвестиций – 5,0 млн. рублей. Предусматривает создание 10 новых рабочих мест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</p:txBody>
      </p:sp>
      <p:sp>
        <p:nvSpPr>
          <p:cNvPr id="6" name="Стрелка влево 5"/>
          <p:cNvSpPr/>
          <p:nvPr/>
        </p:nvSpPr>
        <p:spPr>
          <a:xfrm rot="10800000" flipV="1">
            <a:off x="285720" y="4429132"/>
            <a:ext cx="357190" cy="240033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357166"/>
            <a:ext cx="5143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Строительство шахты «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Садкинская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 - Северная» с проектной мощностью 1500 тыс. тонн угля в год. Период реализации: 2007-2023 годы, проектный объем инвестиций – 12,0 млрд. рублей. Предусматривает создание  940  новых рабочих мест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Symbol" panose="05050102010706020507" pitchFamily="18" charset="2"/>
            </a:endParaRPr>
          </a:p>
        </p:txBody>
      </p:sp>
      <p:pic>
        <p:nvPicPr>
          <p:cNvPr id="41988" name="Picture 4" descr="D:\Пунис-Хвтисиашвили А.Д\Ивестиц\инвестиции\шахта.jpg"/>
          <p:cNvPicPr>
            <a:picLocks noChangeAspect="1" noChangeArrowheads="1"/>
          </p:cNvPicPr>
          <p:nvPr/>
        </p:nvPicPr>
        <p:blipFill>
          <a:blip r:embed="rId3" cstate="print"/>
          <a:srcRect b="26723"/>
          <a:stretch>
            <a:fillRect/>
          </a:stretch>
        </p:blipFill>
        <p:spPr bwMode="auto">
          <a:xfrm>
            <a:off x="5857862" y="428604"/>
            <a:ext cx="3106058" cy="1656000"/>
          </a:xfrm>
          <a:prstGeom prst="rect">
            <a:avLst/>
          </a:prstGeom>
          <a:noFill/>
        </p:spPr>
      </p:pic>
      <p:sp>
        <p:nvSpPr>
          <p:cNvPr id="10" name="Стрелка влево 9"/>
          <p:cNvSpPr/>
          <p:nvPr/>
        </p:nvSpPr>
        <p:spPr>
          <a:xfrm rot="10800000" flipV="1">
            <a:off x="285720" y="500042"/>
            <a:ext cx="357190" cy="240033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D:\Пунис-Хвтисиашвили А.Д\Ивестиц\инвестиции\IMG-20220524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9734" y="4429132"/>
            <a:ext cx="2994186" cy="165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00042"/>
            <a:ext cx="50720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объекта коммерческого назначения (магазин смешанной группы товаров), ИП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Евтуховой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Галиной Александровной. Период реализации: 2021-2022 годы. Проектный объем инвестиций – 3,5 млн. рублей, с созданием 4 новых рабочих мест </a:t>
            </a:r>
            <a:endParaRPr lang="ru-RU" dirty="0"/>
          </a:p>
        </p:txBody>
      </p:sp>
      <p:pic>
        <p:nvPicPr>
          <p:cNvPr id="4" name="Picture 3" descr="D:\Пунис-Хвтисиашвили А.Д\Ивестиц\инвестиции\IMG-20220524-WA0002.jpg"/>
          <p:cNvPicPr>
            <a:picLocks noChangeAspect="1" noChangeArrowheads="1"/>
          </p:cNvPicPr>
          <p:nvPr/>
        </p:nvPicPr>
        <p:blipFill>
          <a:blip r:embed="rId2" cstate="print"/>
          <a:srcRect l="13236"/>
          <a:stretch>
            <a:fillRect/>
          </a:stretch>
        </p:blipFill>
        <p:spPr bwMode="auto">
          <a:xfrm>
            <a:off x="5929322" y="571480"/>
            <a:ext cx="2892530" cy="1643074"/>
          </a:xfrm>
          <a:prstGeom prst="rect">
            <a:avLst/>
          </a:prstGeom>
          <a:noFill/>
        </p:spPr>
      </p:pic>
      <p:sp>
        <p:nvSpPr>
          <p:cNvPr id="5" name="Стрелка влево 4"/>
          <p:cNvSpPr/>
          <p:nvPr/>
        </p:nvSpPr>
        <p:spPr>
          <a:xfrm rot="10800000" flipV="1">
            <a:off x="500034" y="571480"/>
            <a:ext cx="357190" cy="240033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 rot="10800000" flipV="1">
            <a:off x="500034" y="2786058"/>
            <a:ext cx="357190" cy="240033"/>
          </a:xfrm>
          <a:prstGeom prst="lef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928662" y="2643182"/>
            <a:ext cx="50006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2021 году завершен инвестиционный проект «Совместной отработки запасов западного крыла шахты «Дальняя» и шахты № 410» для  увеличения производственной мощности Шахты «Дальняя» АО «Донской антрацит» с 930 000 тонн горной массы до 1 500 000 тонн горной массы. В проект вложено 1,5 млрд. рублей, с созданием 74 рабочих места</a:t>
            </a:r>
          </a:p>
        </p:txBody>
      </p:sp>
      <p:pic>
        <p:nvPicPr>
          <p:cNvPr id="4098" name="Picture 2" descr="D:\Пунис-Хвтисиашвили А.Д\Ивестиц\инвестиции\донск антрацит 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29322" y="2786058"/>
            <a:ext cx="2950247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 bright="1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857224" y="571480"/>
            <a:ext cx="7786742" cy="1077218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ОБЪЕМ ИНВЕСТИЦИЙ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ПОСЛЕДНИЕ 3 ГОДА</a:t>
            </a:r>
            <a:endParaRPr lang="ru-RU" sz="3200" b="1" dirty="0"/>
          </a:p>
        </p:txBody>
      </p:sp>
      <p:sp>
        <p:nvSpPr>
          <p:cNvPr id="6" name="object 26"/>
          <p:cNvSpPr txBox="1"/>
          <p:nvPr/>
        </p:nvSpPr>
        <p:spPr>
          <a:xfrm>
            <a:off x="1285852" y="2214554"/>
            <a:ext cx="2542861" cy="34060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tabLst>
                <a:tab pos="535305" algn="l"/>
              </a:tabLst>
            </a:pPr>
            <a:r>
              <a:rPr lang="ru-RU" sz="2100" b="1" spc="120" baseline="1984" dirty="0" smtClean="0">
                <a:solidFill>
                  <a:srgbClr val="45546C"/>
                </a:solidFill>
                <a:latin typeface="Arial Narrow"/>
                <a:cs typeface="Arial Narrow"/>
              </a:rPr>
              <a:t>       </a:t>
            </a:r>
          </a:p>
          <a:p>
            <a:pPr marR="5080" algn="r">
              <a:tabLst>
                <a:tab pos="535305" algn="l"/>
              </a:tabLst>
            </a:pPr>
            <a:r>
              <a:rPr sz="3600" b="1" spc="300" smtClean="0">
                <a:latin typeface="Arial Narrow"/>
                <a:cs typeface="Arial Narrow"/>
              </a:rPr>
              <a:t>2019</a:t>
            </a:r>
            <a:r>
              <a:rPr lang="ru-RU" sz="3600" b="1" spc="300" dirty="0" smtClean="0">
                <a:latin typeface="Arial Narrow"/>
                <a:cs typeface="Arial Narrow"/>
              </a:rPr>
              <a:t> г.</a:t>
            </a:r>
          </a:p>
          <a:p>
            <a:pPr marR="5080" algn="r">
              <a:tabLst>
                <a:tab pos="535305" algn="l"/>
              </a:tabLst>
            </a:pPr>
            <a:endParaRPr lang="ru-RU" sz="4800" b="1" spc="300" dirty="0" smtClean="0">
              <a:solidFill>
                <a:srgbClr val="45546C"/>
              </a:solidFill>
              <a:latin typeface="Arial Narrow"/>
              <a:cs typeface="Arial Narrow"/>
            </a:endParaRPr>
          </a:p>
          <a:p>
            <a:pPr marR="5080" algn="r">
              <a:tabLst>
                <a:tab pos="535305" algn="l"/>
              </a:tabLst>
            </a:pPr>
            <a:r>
              <a:rPr sz="3600" b="1" spc="300" smtClean="0">
                <a:latin typeface="Arial Narrow"/>
                <a:cs typeface="Arial Narrow"/>
              </a:rPr>
              <a:t>202</a:t>
            </a:r>
            <a:r>
              <a:rPr lang="ru-RU" sz="3600" b="1" spc="300" dirty="0" smtClean="0">
                <a:latin typeface="Arial Narrow"/>
                <a:cs typeface="Arial Narrow"/>
              </a:rPr>
              <a:t>0 г.  </a:t>
            </a:r>
            <a:endParaRPr sz="3600" b="1" spc="300">
              <a:latin typeface="Arial Narrow"/>
              <a:cs typeface="Arial Narrow"/>
            </a:endParaRPr>
          </a:p>
          <a:p>
            <a:pPr marR="5080" algn="r">
              <a:tabLst>
                <a:tab pos="535305" algn="l"/>
              </a:tabLst>
            </a:pPr>
            <a:endParaRPr lang="ru-RU" sz="1000" spc="300" dirty="0" smtClean="0">
              <a:solidFill>
                <a:srgbClr val="45546C"/>
              </a:solidFill>
              <a:latin typeface="Arial Narrow"/>
              <a:cs typeface="Arial Narrow"/>
            </a:endParaRPr>
          </a:p>
          <a:p>
            <a:pPr marR="5080" algn="r">
              <a:tabLst>
                <a:tab pos="535305" algn="l"/>
              </a:tabLst>
            </a:pPr>
            <a:endParaRPr lang="ru-RU" sz="1000" spc="300" dirty="0" smtClean="0">
              <a:solidFill>
                <a:srgbClr val="45546C"/>
              </a:solidFill>
              <a:latin typeface="Arial Narrow"/>
              <a:cs typeface="Arial Narrow"/>
            </a:endParaRPr>
          </a:p>
          <a:p>
            <a:pPr marR="5080" algn="r">
              <a:tabLst>
                <a:tab pos="535305" algn="l"/>
              </a:tabLst>
            </a:pPr>
            <a:endParaRPr lang="ru-RU" sz="1000" spc="300" dirty="0" smtClean="0">
              <a:solidFill>
                <a:srgbClr val="45546C"/>
              </a:solidFill>
              <a:latin typeface="Arial Narrow"/>
              <a:cs typeface="Arial Narrow"/>
            </a:endParaRPr>
          </a:p>
          <a:p>
            <a:pPr marR="5080" algn="r">
              <a:tabLst>
                <a:tab pos="535305" algn="l"/>
              </a:tabLst>
            </a:pPr>
            <a:r>
              <a:rPr lang="ru-RU" sz="1000" spc="300" dirty="0" smtClean="0">
                <a:solidFill>
                  <a:srgbClr val="45546C"/>
                </a:solidFill>
                <a:latin typeface="Arial Narrow"/>
                <a:cs typeface="Arial Narrow"/>
              </a:rPr>
              <a:t>  </a:t>
            </a:r>
          </a:p>
          <a:p>
            <a:pPr marR="5080" algn="r">
              <a:tabLst>
                <a:tab pos="535305" algn="l"/>
              </a:tabLst>
            </a:pPr>
            <a:endParaRPr lang="ru-RU" sz="1050" b="1" spc="300" dirty="0" smtClean="0">
              <a:latin typeface="Arial Narrow"/>
              <a:cs typeface="Arial Narrow"/>
            </a:endParaRPr>
          </a:p>
          <a:p>
            <a:pPr marR="5080" algn="r">
              <a:tabLst>
                <a:tab pos="535305" algn="l"/>
              </a:tabLst>
            </a:pPr>
            <a:r>
              <a:rPr sz="3600" b="1" spc="300" smtClean="0">
                <a:latin typeface="Arial Narrow"/>
                <a:cs typeface="Arial Narrow"/>
              </a:rPr>
              <a:t>202</a:t>
            </a:r>
            <a:r>
              <a:rPr lang="ru-RU" sz="3600" b="1" spc="300" dirty="0" smtClean="0">
                <a:latin typeface="Arial Narrow"/>
                <a:cs typeface="Arial Narrow"/>
              </a:rPr>
              <a:t>1 г. </a:t>
            </a:r>
            <a:endParaRPr sz="3600" b="1" spc="300" smtClean="0">
              <a:latin typeface="Arial Narrow"/>
              <a:cs typeface="Arial Narrow"/>
            </a:endParaRPr>
          </a:p>
        </p:txBody>
      </p:sp>
      <p:sp>
        <p:nvSpPr>
          <p:cNvPr id="9" name="object 25"/>
          <p:cNvSpPr/>
          <p:nvPr/>
        </p:nvSpPr>
        <p:spPr>
          <a:xfrm>
            <a:off x="3857620" y="2143116"/>
            <a:ext cx="2428892" cy="1071570"/>
          </a:xfrm>
          <a:custGeom>
            <a:avLst/>
            <a:gdLst/>
            <a:ahLst/>
            <a:cxnLst/>
            <a:rect l="l" t="t" r="r" b="b"/>
            <a:pathLst>
              <a:path w="1724660" h="198120">
                <a:moveTo>
                  <a:pt x="1724418" y="0"/>
                </a:moveTo>
                <a:lnTo>
                  <a:pt x="0" y="0"/>
                </a:lnTo>
                <a:lnTo>
                  <a:pt x="0" y="198005"/>
                </a:lnTo>
                <a:lnTo>
                  <a:pt x="1724418" y="198005"/>
                </a:lnTo>
                <a:lnTo>
                  <a:pt x="1724418" y="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sz="4000" b="1" dirty="0" smtClean="0"/>
              <a:t>5,9 </a:t>
            </a:r>
          </a:p>
          <a:p>
            <a:pPr algn="ctr"/>
            <a:r>
              <a:rPr lang="ru-RU" sz="2800" dirty="0" smtClean="0"/>
              <a:t>млрд. руб.</a:t>
            </a:r>
            <a:endParaRPr sz="2800"/>
          </a:p>
        </p:txBody>
      </p:sp>
      <p:sp>
        <p:nvSpPr>
          <p:cNvPr id="10" name="object 25"/>
          <p:cNvSpPr/>
          <p:nvPr/>
        </p:nvSpPr>
        <p:spPr>
          <a:xfrm>
            <a:off x="3857620" y="3571876"/>
            <a:ext cx="4786346" cy="1071570"/>
          </a:xfrm>
          <a:custGeom>
            <a:avLst/>
            <a:gdLst/>
            <a:ahLst/>
            <a:cxnLst/>
            <a:rect l="l" t="t" r="r" b="b"/>
            <a:pathLst>
              <a:path w="1724660" h="198120">
                <a:moveTo>
                  <a:pt x="1724418" y="0"/>
                </a:moveTo>
                <a:lnTo>
                  <a:pt x="0" y="0"/>
                </a:lnTo>
                <a:lnTo>
                  <a:pt x="0" y="198005"/>
                </a:lnTo>
                <a:lnTo>
                  <a:pt x="1724418" y="198005"/>
                </a:lnTo>
                <a:lnTo>
                  <a:pt x="1724418" y="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r>
              <a:rPr lang="ru-RU" sz="4000" dirty="0" smtClean="0"/>
              <a:t>       </a:t>
            </a:r>
            <a:r>
              <a:rPr lang="ru-RU" sz="4000" b="1" dirty="0" smtClean="0"/>
              <a:t>11,1</a:t>
            </a:r>
            <a:r>
              <a:rPr lang="ru-RU" b="1" dirty="0" smtClean="0"/>
              <a:t> </a:t>
            </a:r>
            <a:endParaRPr lang="ru-RU" b="1" dirty="0" smtClean="0"/>
          </a:p>
          <a:p>
            <a:r>
              <a:rPr lang="ru-RU" sz="2400" dirty="0" smtClean="0"/>
              <a:t>        млрд. руб.</a:t>
            </a:r>
            <a:endParaRPr sz="2400"/>
          </a:p>
        </p:txBody>
      </p:sp>
      <p:sp>
        <p:nvSpPr>
          <p:cNvPr id="11" name="object 25"/>
          <p:cNvSpPr/>
          <p:nvPr/>
        </p:nvSpPr>
        <p:spPr>
          <a:xfrm>
            <a:off x="3857620" y="4857760"/>
            <a:ext cx="2071702" cy="1071570"/>
          </a:xfrm>
          <a:custGeom>
            <a:avLst/>
            <a:gdLst/>
            <a:ahLst/>
            <a:cxnLst/>
            <a:rect l="l" t="t" r="r" b="b"/>
            <a:pathLst>
              <a:path w="1724660" h="198120">
                <a:moveTo>
                  <a:pt x="1724418" y="0"/>
                </a:moveTo>
                <a:lnTo>
                  <a:pt x="0" y="0"/>
                </a:lnTo>
                <a:lnTo>
                  <a:pt x="0" y="198005"/>
                </a:lnTo>
                <a:lnTo>
                  <a:pt x="1724418" y="198005"/>
                </a:lnTo>
                <a:lnTo>
                  <a:pt x="1724418" y="0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sz="4000" b="1" dirty="0" smtClean="0"/>
              <a:t>6,0</a:t>
            </a:r>
          </a:p>
          <a:p>
            <a:pPr algn="ctr"/>
            <a:r>
              <a:rPr lang="ru-RU" sz="2400" dirty="0" smtClean="0"/>
              <a:t>    млрд. руб.</a:t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1000" contrast="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1785926"/>
            <a:ext cx="647741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6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СПАСИБО </a:t>
            </a:r>
          </a:p>
          <a:p>
            <a:pPr indent="450215" algn="ctr">
              <a:spcAft>
                <a:spcPts val="0"/>
              </a:spcAft>
            </a:pPr>
            <a:r>
              <a:rPr lang="ru-RU" sz="6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 ВНИМАНИЕ!</a:t>
            </a:r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9138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200" b="1" dirty="0">
                <a:latin typeface="Roboto" pitchFamily="2" charset="0"/>
                <a:ea typeface="Roboto" pitchFamily="2" charset="0"/>
                <a:cs typeface="Roboto" pitchFamily="2" charset="0"/>
              </a:rPr>
              <a:t>Инвестиционная политика складывается из </a:t>
            </a:r>
            <a:r>
              <a:rPr lang="ru-RU" altLang="ru-RU" sz="3200" b="1" dirty="0">
                <a:latin typeface="Times New Roman" pitchFamily="18" charset="0"/>
                <a:ea typeface="Roboto" pitchFamily="2" charset="0"/>
                <a:cs typeface="Times New Roman" pitchFamily="18" charset="0"/>
              </a:rPr>
              <a:t>15</a:t>
            </a:r>
            <a:r>
              <a:rPr lang="ru-RU" altLang="ru-RU" sz="3200" b="1" dirty="0">
                <a:latin typeface="Roboto" pitchFamily="2" charset="0"/>
                <a:ea typeface="Roboto" pitchFamily="2" charset="0"/>
                <a:cs typeface="Roboto" pitchFamily="2" charset="0"/>
              </a:rPr>
              <a:t> </a:t>
            </a:r>
            <a:r>
              <a:rPr lang="ru-RU" altLang="ru-RU" sz="3200" b="1" dirty="0" smtClean="0">
                <a:latin typeface="Roboto" pitchFamily="2" charset="0"/>
                <a:ea typeface="Roboto" pitchFamily="2" charset="0"/>
                <a:cs typeface="Roboto" pitchFamily="2" charset="0"/>
              </a:rPr>
              <a:t>показателей</a:t>
            </a:r>
            <a:endParaRPr lang="ru-RU" altLang="ru-RU" sz="3200" b="1" dirty="0"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501122" cy="84813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altLang="ru-RU" sz="2400" b="1" dirty="0">
                <a:latin typeface="Times New Roman" pitchFamily="18" charset="0"/>
                <a:ea typeface="Roboto" pitchFamily="2" charset="0"/>
                <a:cs typeface="Times New Roman" pitchFamily="18" charset="0"/>
              </a:rPr>
              <a:t>Ключевыми секторами экономики района </a:t>
            </a:r>
          </a:p>
          <a:p>
            <a:pPr algn="ctr">
              <a:buNone/>
            </a:pPr>
            <a:r>
              <a:rPr lang="ru-RU" altLang="ru-RU" sz="2400" b="1" dirty="0">
                <a:latin typeface="Times New Roman" pitchFamily="18" charset="0"/>
                <a:ea typeface="Roboto" pitchFamily="2" charset="0"/>
                <a:cs typeface="Times New Roman" pitchFamily="18" charset="0"/>
              </a:rPr>
              <a:t>по-прежнему остаются 6 </a:t>
            </a:r>
            <a:r>
              <a:rPr lang="ru-RU" altLang="ru-RU" sz="2400" b="1" dirty="0" smtClean="0">
                <a:latin typeface="Times New Roman" pitchFamily="18" charset="0"/>
                <a:ea typeface="Roboto" pitchFamily="2" charset="0"/>
                <a:cs typeface="Times New Roman" pitchFamily="18" charset="0"/>
              </a:rPr>
              <a:t>направлений:</a:t>
            </a:r>
            <a:endParaRPr lang="ru-RU" altLang="ru-RU" sz="2400" b="1" dirty="0">
              <a:latin typeface="Times New Roman" pitchFamily="18" charset="0"/>
              <a:ea typeface="Roboto" pitchFamily="2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617925359"/>
              </p:ext>
            </p:extLst>
          </p:nvPr>
        </p:nvGraphicFramePr>
        <p:xfrm>
          <a:off x="1571604" y="2428868"/>
          <a:ext cx="6096000" cy="4142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3057530052"/>
              </p:ext>
            </p:extLst>
          </p:nvPr>
        </p:nvGraphicFramePr>
        <p:xfrm>
          <a:off x="1714480" y="357166"/>
          <a:ext cx="6572296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1857356" y="1571612"/>
            <a:ext cx="635798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pitchFamily="34" charset="0"/>
              </a:rPr>
              <a:t>Оборот по крупным и средним организациям </a:t>
            </a:r>
          </a:p>
          <a:p>
            <a:pPr algn="ctr"/>
            <a:r>
              <a:rPr lang="ru-RU" sz="2400" b="1" dirty="0" smtClean="0">
                <a:latin typeface="Arial Narrow" pitchFamily="34" charset="0"/>
              </a:rPr>
              <a:t>всех видов экономической деятельности</a:t>
            </a:r>
            <a:endParaRPr lang="ru-RU" sz="2400" b="1" dirty="0"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7"/>
          <a:srcRect l="47813" t="51333" r="36145" b="22871"/>
          <a:stretch>
            <a:fillRect/>
          </a:stretch>
        </p:blipFill>
        <p:spPr bwMode="auto">
          <a:xfrm>
            <a:off x="2500298" y="2643182"/>
            <a:ext cx="3857652" cy="348932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642910" y="285728"/>
          <a:ext cx="8143932" cy="635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Цилиндр 6"/>
          <p:cNvSpPr/>
          <p:nvPr/>
        </p:nvSpPr>
        <p:spPr>
          <a:xfrm>
            <a:off x="1142976" y="3857628"/>
            <a:ext cx="1143008" cy="1071570"/>
          </a:xfrm>
          <a:prstGeom prst="ca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DBD6"/>
              </a:solidFill>
            </a:endParaRPr>
          </a:p>
        </p:txBody>
      </p:sp>
      <p:sp>
        <p:nvSpPr>
          <p:cNvPr id="9" name="Цилиндр 8"/>
          <p:cNvSpPr/>
          <p:nvPr/>
        </p:nvSpPr>
        <p:spPr>
          <a:xfrm>
            <a:off x="2643174" y="3286124"/>
            <a:ext cx="1116000" cy="1656000"/>
          </a:xfrm>
          <a:prstGeom prst="ca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DBD6"/>
              </a:solidFill>
            </a:endParaRPr>
          </a:p>
        </p:txBody>
      </p:sp>
      <p:sp>
        <p:nvSpPr>
          <p:cNvPr id="10" name="object 68"/>
          <p:cNvSpPr txBox="1"/>
          <p:nvPr/>
        </p:nvSpPr>
        <p:spPr>
          <a:xfrm>
            <a:off x="1214414" y="4286256"/>
            <a:ext cx="928694" cy="470726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kern="400" dirty="0" smtClean="0">
                <a:cs typeface="Gill Sans MT"/>
              </a:rPr>
              <a:t>     </a:t>
            </a:r>
            <a:r>
              <a:rPr lang="ru-RU" sz="1400" kern="400" dirty="0" smtClean="0">
                <a:cs typeface="Gill Sans MT"/>
              </a:rPr>
              <a:t>10,4</a:t>
            </a:r>
            <a:r>
              <a:rPr lang="ru-RU" kern="400" dirty="0" smtClean="0">
                <a:cs typeface="Gill Sans MT"/>
              </a:rPr>
              <a:t> </a:t>
            </a:r>
          </a:p>
          <a:p>
            <a:pPr marL="16602"/>
            <a:r>
              <a:rPr lang="ru-RU" sz="1200" kern="400" dirty="0" smtClean="0">
                <a:cs typeface="Gill Sans MT"/>
              </a:rPr>
              <a:t>млрд. рублей</a:t>
            </a:r>
          </a:p>
        </p:txBody>
      </p:sp>
      <p:sp>
        <p:nvSpPr>
          <p:cNvPr id="11" name="object 68"/>
          <p:cNvSpPr txBox="1"/>
          <p:nvPr/>
        </p:nvSpPr>
        <p:spPr>
          <a:xfrm>
            <a:off x="2714612" y="3714752"/>
            <a:ext cx="928694" cy="470726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kern="400" dirty="0" smtClean="0">
                <a:cs typeface="Gill Sans MT"/>
              </a:rPr>
              <a:t>     </a:t>
            </a:r>
            <a:r>
              <a:rPr lang="ru-RU" sz="1400" kern="400" dirty="0" smtClean="0">
                <a:cs typeface="Gill Sans MT"/>
              </a:rPr>
              <a:t>17,6</a:t>
            </a:r>
            <a:r>
              <a:rPr lang="ru-RU" kern="400" dirty="0" smtClean="0">
                <a:cs typeface="Gill Sans MT"/>
              </a:rPr>
              <a:t> </a:t>
            </a:r>
          </a:p>
          <a:p>
            <a:pPr marL="16602"/>
            <a:r>
              <a:rPr lang="ru-RU" sz="1200" kern="400" dirty="0" smtClean="0">
                <a:cs typeface="Gill Sans MT"/>
              </a:rPr>
              <a:t>млрд. рублей</a:t>
            </a:r>
          </a:p>
        </p:txBody>
      </p:sp>
      <p:sp>
        <p:nvSpPr>
          <p:cNvPr id="13" name="object 68"/>
          <p:cNvSpPr txBox="1"/>
          <p:nvPr/>
        </p:nvSpPr>
        <p:spPr>
          <a:xfrm>
            <a:off x="2928926" y="4929198"/>
            <a:ext cx="642942" cy="224505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sz="1400" b="1" kern="400" dirty="0" smtClean="0">
                <a:cs typeface="Gill Sans MT"/>
              </a:rPr>
              <a:t>2021 г.</a:t>
            </a:r>
          </a:p>
        </p:txBody>
      </p:sp>
      <p:sp>
        <p:nvSpPr>
          <p:cNvPr id="15" name="object 68"/>
          <p:cNvSpPr txBox="1"/>
          <p:nvPr/>
        </p:nvSpPr>
        <p:spPr>
          <a:xfrm>
            <a:off x="1285852" y="4929198"/>
            <a:ext cx="928694" cy="224505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sz="1400" b="1" kern="400" dirty="0" smtClean="0">
                <a:cs typeface="Gill Sans MT"/>
              </a:rPr>
              <a:t>     2020 г.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1643050"/>
            <a:ext cx="385765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16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добывающего сектора</a:t>
            </a:r>
            <a:r>
              <a:rPr lang="ru-RU" alt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вырос на 55 %</a:t>
            </a:r>
          </a:p>
          <a:p>
            <a:pPr algn="just"/>
            <a:endParaRPr lang="ru-RU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Куб 16"/>
          <p:cNvSpPr/>
          <p:nvPr/>
        </p:nvSpPr>
        <p:spPr>
          <a:xfrm>
            <a:off x="6000760" y="4429132"/>
            <a:ext cx="928694" cy="1000132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84,3 </a:t>
            </a:r>
            <a:r>
              <a:rPr lang="ru-RU" sz="1200" dirty="0" smtClean="0"/>
              <a:t>млрд. рублей</a:t>
            </a:r>
            <a:endParaRPr lang="ru-RU" sz="1200" dirty="0"/>
          </a:p>
        </p:txBody>
      </p:sp>
      <p:sp>
        <p:nvSpPr>
          <p:cNvPr id="18" name="Куб 17"/>
          <p:cNvSpPr/>
          <p:nvPr/>
        </p:nvSpPr>
        <p:spPr>
          <a:xfrm>
            <a:off x="7143768" y="2857496"/>
            <a:ext cx="1000132" cy="2571768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181,3 </a:t>
            </a:r>
            <a:r>
              <a:rPr lang="ru-RU" sz="1200" dirty="0" smtClean="0"/>
              <a:t>млрд. рублей</a:t>
            </a:r>
            <a:endParaRPr lang="ru-RU" dirty="0"/>
          </a:p>
        </p:txBody>
      </p:sp>
      <p:graphicFrame>
        <p:nvGraphicFramePr>
          <p:cNvPr id="27" name="Схема 26"/>
          <p:cNvGraphicFramePr/>
          <p:nvPr/>
        </p:nvGraphicFramePr>
        <p:xfrm>
          <a:off x="4643438" y="2143116"/>
          <a:ext cx="3071834" cy="21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4429124" y="1643050"/>
            <a:ext cx="421484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alt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темп роста </a:t>
            </a:r>
            <a:r>
              <a:rPr lang="ru-RU" altLang="ru-RU" sz="16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обрабатывающих производств </a:t>
            </a:r>
            <a:r>
              <a:rPr lang="ru-RU" alt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составил  186,4 %.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714480" y="285728"/>
            <a:ext cx="5857916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Объем отгруженной  продукции </a:t>
            </a:r>
          </a:p>
        </p:txBody>
      </p:sp>
      <p:sp>
        <p:nvSpPr>
          <p:cNvPr id="32" name="object 68"/>
          <p:cNvSpPr txBox="1"/>
          <p:nvPr/>
        </p:nvSpPr>
        <p:spPr>
          <a:xfrm>
            <a:off x="7215206" y="5500702"/>
            <a:ext cx="642942" cy="193728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sz="1200" b="1" kern="400" dirty="0" smtClean="0">
                <a:cs typeface="Gill Sans MT"/>
              </a:rPr>
              <a:t>2021 г.</a:t>
            </a:r>
          </a:p>
        </p:txBody>
      </p:sp>
      <p:sp>
        <p:nvSpPr>
          <p:cNvPr id="33" name="object 68"/>
          <p:cNvSpPr txBox="1"/>
          <p:nvPr/>
        </p:nvSpPr>
        <p:spPr>
          <a:xfrm>
            <a:off x="5857884" y="5500702"/>
            <a:ext cx="928694" cy="193728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/>
          <a:p>
            <a:pPr marL="16602"/>
            <a:r>
              <a:rPr lang="ru-RU" sz="1200" kern="400" dirty="0" smtClean="0">
                <a:cs typeface="Gill Sans MT"/>
              </a:rPr>
              <a:t>     </a:t>
            </a:r>
            <a:r>
              <a:rPr lang="ru-RU" sz="1200" b="1" kern="400" dirty="0" smtClean="0">
                <a:cs typeface="Gill Sans MT"/>
              </a:rPr>
              <a:t>2020 г.</a:t>
            </a:r>
          </a:p>
        </p:txBody>
      </p:sp>
      <p:sp>
        <p:nvSpPr>
          <p:cNvPr id="34" name="Стрелка вниз 33"/>
          <p:cNvSpPr/>
          <p:nvPr/>
        </p:nvSpPr>
        <p:spPr>
          <a:xfrm rot="2348532">
            <a:off x="2732223" y="866622"/>
            <a:ext cx="500066" cy="68625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 rot="19565586">
            <a:off x="5772307" y="873068"/>
            <a:ext cx="500066" cy="613992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2" name="Схема 41"/>
          <p:cNvGraphicFramePr/>
          <p:nvPr/>
        </p:nvGraphicFramePr>
        <p:xfrm>
          <a:off x="928662" y="2000240"/>
          <a:ext cx="3071834" cy="2143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03395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Пунис-Хвтисиашвили А.Д\Ивестиц\пшеница.jpg"/>
          <p:cNvPicPr>
            <a:picLocks noChangeAspect="1" noChangeArrowheads="1"/>
          </p:cNvPicPr>
          <p:nvPr/>
        </p:nvPicPr>
        <p:blipFill>
          <a:blip r:embed="rId2"/>
          <a:srcRect l="4506" t="24624" r="13172" b="22514"/>
          <a:stretch>
            <a:fillRect/>
          </a:stretch>
        </p:blipFill>
        <p:spPr bwMode="auto">
          <a:xfrm>
            <a:off x="428596" y="4286256"/>
            <a:ext cx="835824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Пунис-Хвтисиашвили А.Д\Ивестиц\1482409059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14488"/>
            <a:ext cx="3664004" cy="256266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57224" y="5286388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2022 году засеяно озимых культур в количестве 55 тыс. га.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Ожидается собрать урожай в количестве 176 тыс. тонн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7158" y="1214422"/>
            <a:ext cx="878684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Произведено сельскохозяйственной продукции на сумму 2,3 млрд. рублей </a:t>
            </a:r>
            <a:endParaRPr lang="ru-RU" sz="1900" b="1" dirty="0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xmlns="" val="3855558463"/>
              </p:ext>
            </p:extLst>
          </p:nvPr>
        </p:nvGraphicFramePr>
        <p:xfrm>
          <a:off x="1643042" y="214290"/>
          <a:ext cx="6572296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8"/>
          <a:srcRect l="33177" t="42241" r="53081" b="35983"/>
          <a:stretch>
            <a:fillRect/>
          </a:stretch>
        </p:blipFill>
        <p:spPr bwMode="auto">
          <a:xfrm>
            <a:off x="857224" y="1571612"/>
            <a:ext cx="3286148" cy="292895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 l="9375" t="21562" r="2746" b="12174"/>
          <a:stretch>
            <a:fillRect/>
          </a:stretch>
        </p:blipFill>
        <p:spPr bwMode="auto">
          <a:xfrm>
            <a:off x="5214942" y="642918"/>
            <a:ext cx="3214710" cy="2139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5008" y="2857496"/>
          <a:ext cx="2714644" cy="6429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46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4294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 год – 6857 голов </a:t>
                      </a:r>
                    </a:p>
                    <a:p>
                      <a:pPr marL="0" indent="0" algn="just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 год – 7 685 голов</a:t>
                      </a:r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643042" y="3929066"/>
          <a:ext cx="6429420" cy="4286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9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286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ПРИОБРЕТЕНА СПЕЦТЕХНИКА 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ОБОРУДОВАНИЕ</a:t>
                      </a:r>
                      <a:endParaRPr lang="ru-RU" alt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1071538" y="4500570"/>
          <a:ext cx="7286676" cy="2071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285720" y="285728"/>
          <a:ext cx="4929222" cy="388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Прямоугольник 14"/>
          <p:cNvSpPr>
            <a:spLocks noChangeAspect="1"/>
          </p:cNvSpPr>
          <p:nvPr/>
        </p:nvSpPr>
        <p:spPr>
          <a:xfrm>
            <a:off x="500034" y="1928802"/>
            <a:ext cx="713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2020 г.</a:t>
            </a:r>
            <a:endParaRPr lang="ru-RU" sz="1200" b="1" dirty="0"/>
          </a:p>
        </p:txBody>
      </p:sp>
      <p:sp>
        <p:nvSpPr>
          <p:cNvPr id="14" name="object 68"/>
          <p:cNvSpPr txBox="1"/>
          <p:nvPr/>
        </p:nvSpPr>
        <p:spPr>
          <a:xfrm>
            <a:off x="2857488" y="1857364"/>
            <a:ext cx="379234" cy="224505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6602"/>
            <a:r>
              <a:rPr lang="ru-RU" sz="1400" dirty="0" smtClean="0">
                <a:solidFill>
                  <a:schemeClr val="tx1"/>
                </a:solidFill>
                <a:latin typeface="Gill Sans MT"/>
                <a:cs typeface="Gill Sans MT"/>
              </a:rPr>
              <a:t>10 %</a:t>
            </a:r>
          </a:p>
        </p:txBody>
      </p:sp>
      <p:sp>
        <p:nvSpPr>
          <p:cNvPr id="13" name="object 68"/>
          <p:cNvSpPr txBox="1"/>
          <p:nvPr/>
        </p:nvSpPr>
        <p:spPr>
          <a:xfrm>
            <a:off x="4500562" y="2428868"/>
            <a:ext cx="379234" cy="224505"/>
          </a:xfrm>
          <a:prstGeom prst="rect">
            <a:avLst/>
          </a:prstGeom>
        </p:spPr>
        <p:txBody>
          <a:bodyPr vert="horz" wrap="square" lIns="0" tIns="8974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6602"/>
            <a:r>
              <a:rPr lang="ru-RU" sz="1400" dirty="0" smtClean="0">
                <a:solidFill>
                  <a:schemeClr val="tx1"/>
                </a:solidFill>
                <a:latin typeface="Gill Sans MT"/>
                <a:cs typeface="Gill Sans MT"/>
              </a:rPr>
              <a:t>58 %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186528510"/>
              </p:ext>
            </p:extLst>
          </p:nvPr>
        </p:nvGraphicFramePr>
        <p:xfrm>
          <a:off x="1643042" y="214290"/>
          <a:ext cx="6572296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D:\Пунис-Хвтисиашвили А.Д\Ивестиц\ж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1428736"/>
            <a:ext cx="4071965" cy="385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1571612"/>
            <a:ext cx="485778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buClr>
                <a:srgbClr val="3EC03E"/>
              </a:buCl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Введено в эксплуатацию </a:t>
            </a:r>
          </a:p>
          <a:p>
            <a:pPr indent="355600" algn="just">
              <a:buClr>
                <a:srgbClr val="3EC03E"/>
              </a:buClr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13090 кв.м. </a:t>
            </a:r>
          </a:p>
          <a:p>
            <a:pPr indent="355600" algn="just">
              <a:buClr>
                <a:srgbClr val="3EC03E"/>
              </a:buClr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buClr>
                <a:srgbClr val="3EC03E"/>
              </a:buCl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Приобретено 14 жилых помещений </a:t>
            </a:r>
          </a:p>
          <a:p>
            <a:pPr indent="355600" algn="just">
              <a:buClr>
                <a:srgbClr val="3EC03E"/>
              </a:buClr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buClr>
                <a:srgbClr val="3EC03E"/>
              </a:buCl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Предоставлено 2 свидетельства</a:t>
            </a:r>
          </a:p>
          <a:p>
            <a:pPr indent="355600" algn="just"/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2767</TotalTime>
  <Words>1195</Words>
  <Application>Microsoft Office PowerPoint</Application>
  <PresentationFormat>Экран (4:3)</PresentationFormat>
  <Paragraphs>183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  ОБЪЕМ ИНВЕСТИЦИЙ  ЗА 2021 ГОД</vt:lpstr>
      <vt:lpstr>Инвестиционная политика складывается из 15 показателей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60</cp:revision>
  <dcterms:created xsi:type="dcterms:W3CDTF">2022-05-23T05:42:07Z</dcterms:created>
  <dcterms:modified xsi:type="dcterms:W3CDTF">2022-05-30T05:24:30Z</dcterms:modified>
</cp:coreProperties>
</file>