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2" r:id="rId10"/>
    <p:sldId id="393" r:id="rId11"/>
    <p:sldId id="373" r:id="rId12"/>
    <p:sldId id="391" r:id="rId13"/>
    <p:sldId id="394" r:id="rId14"/>
    <p:sldId id="413" r:id="rId15"/>
    <p:sldId id="409" r:id="rId16"/>
    <p:sldId id="412" r:id="rId17"/>
    <p:sldId id="399" r:id="rId18"/>
    <p:sldId id="400" r:id="rId19"/>
    <p:sldId id="411" r:id="rId20"/>
    <p:sldId id="410" r:id="rId21"/>
    <p:sldId id="401" r:id="rId22"/>
    <p:sldId id="408" r:id="rId23"/>
    <p:sldId id="377" r:id="rId24"/>
    <p:sldId id="402" r:id="rId25"/>
    <p:sldId id="407" r:id="rId26"/>
    <p:sldId id="403" r:id="rId27"/>
    <p:sldId id="404" r:id="rId28"/>
    <p:sldId id="406" r:id="rId29"/>
    <p:sldId id="405" r:id="rId30"/>
    <p:sldId id="397" r:id="rId31"/>
    <p:sldId id="374" r:id="rId32"/>
    <p:sldId id="396" r:id="rId33"/>
    <p:sldId id="390" r:id="rId34"/>
    <p:sldId id="395" r:id="rId35"/>
    <p:sldId id="388" r:id="rId36"/>
    <p:sldId id="387" r:id="rId37"/>
    <p:sldId id="381" r:id="rId3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394"/>
            <p14:sldId id="413"/>
            <p14:sldId id="409"/>
            <p14:sldId id="412"/>
            <p14:sldId id="399"/>
            <p14:sldId id="400"/>
            <p14:sldId id="411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06"/>
            <p14:sldId id="405"/>
            <p14:sldId id="397"/>
            <p14:sldId id="374"/>
            <p14:sldId id="396"/>
            <p14:sldId id="390"/>
            <p14:sldId id="395"/>
            <p14:sldId id="388"/>
            <p14:sldId id="387"/>
            <p14:sldId id="3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1"/>
    <a:srgbClr val="B1C1E4"/>
    <a:srgbClr val="4756A0"/>
    <a:srgbClr val="D1D1D1"/>
    <a:srgbClr val="B9B9B9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854"/>
    <p:restoredTop sz="94719"/>
  </p:normalViewPr>
  <p:slideViewPr>
    <p:cSldViewPr snapToGrid="0">
      <p:cViewPr>
        <p:scale>
          <a:sx n="110" d="100"/>
          <a:sy n="110" d="100"/>
        </p:scale>
        <p:origin x="-2058" y="-24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Среднемесячная заработная плата в 2025  году составила 70,5 тыс. рублей</a:t>
            </a:r>
            <a:endParaRPr lang="ru-RU" sz="1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8.5802250082401083E-2"/>
          <c:y val="5.0200681867874093E-3"/>
        </c:manualLayout>
      </c:layout>
      <c:overlay val="0"/>
      <c:spPr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781018449540006E-2"/>
          <c:y val="0.65020882786561562"/>
          <c:w val="0.75611504639124361"/>
          <c:h val="0.333473164225120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Lbls>
            <c:dLbl>
              <c:idx val="0"/>
              <c:layout>
                <c:manualLayout>
                  <c:x val="-0.10806746348988112"/>
                  <c:y val="3.8322406231109787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/>
                      <a:t>28,5</a:t>
                    </a:r>
                    <a:r>
                      <a:rPr lang="en-US" sz="1200" baseline="0" dirty="0" smtClean="0"/>
                      <a:t>%</a:t>
                    </a:r>
                    <a:endParaRPr lang="en-US" sz="1200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7.7439081602659582E-2"/>
                  <c:y val="-0.1240365175020433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/>
                      <a:t>25,6</a:t>
                    </a:r>
                  </a:p>
                  <a:p>
                    <a:endParaRPr lang="en-US" sz="1200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aseline="0" dirty="0" smtClean="0"/>
                      <a:t>24,4</a:t>
                    </a:r>
                    <a:r>
                      <a:rPr lang="en-US" sz="1200" baseline="0" dirty="0" smtClean="0"/>
                      <a:t>%</a:t>
                    </a:r>
                    <a:endParaRPr lang="en-US" sz="1200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1597985936418166"/>
                  <c:y val="4.6911185586966705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/>
                      <a:t>21,5</a:t>
                    </a:r>
                  </a:p>
                  <a:p>
                    <a:r>
                      <a:rPr lang="en-US" sz="1200" baseline="0" dirty="0" smtClean="0"/>
                      <a:t>%</a:t>
                    </a:r>
                    <a:endParaRPr lang="en-US" sz="1200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обеспечение электрической энергией, газом, паром</c:v>
                </c:pt>
                <c:pt idx="1">
                  <c:v>Обрабатывающие производства</c:v>
                </c:pt>
                <c:pt idx="2">
                  <c:v>Добыча полезных ископаемых</c:v>
                </c:pt>
                <c:pt idx="3">
                  <c:v>Строительство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27.4</c:v>
                </c:pt>
                <c:pt idx="1">
                  <c:v>32.4</c:v>
                </c:pt>
                <c:pt idx="2">
                  <c:v>23.8</c:v>
                </c:pt>
                <c:pt idx="3">
                  <c:v>16.399999999999999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7.3149658015632418E-2"/>
          <c:y val="0.13385905292261238"/>
          <c:w val="0.73284983179225971"/>
          <c:h val="0.49782216782095734"/>
        </c:manualLayout>
      </c:layout>
      <c:overlay val="0"/>
      <c:txPr>
        <a:bodyPr/>
        <a:lstStyle/>
        <a:p>
          <a:pPr>
            <a:defRPr sz="1200" b="1" kern="100" spc="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946"/>
          <c:y val="1.0093565194484445E-2"/>
          <c:w val="0.66108927223459701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4196980963175252E-2"/>
                  <c:y val="-1.0010983271383706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8.271381234614250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9.46163397607582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560600919716144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32E-2"/>
                  <c:y val="-6.2568645446148534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0.08</c:v>
                </c:pt>
                <c:pt idx="1">
                  <c:v>0.17</c:v>
                </c:pt>
                <c:pt idx="2">
                  <c:v>0.21</c:v>
                </c:pt>
                <c:pt idx="3">
                  <c:v>0.39</c:v>
                </c:pt>
                <c:pt idx="4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5846528"/>
        <c:axId val="44000384"/>
      </c:barChart>
      <c:catAx>
        <c:axId val="45846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4000384"/>
        <c:crosses val="autoZero"/>
        <c:auto val="1"/>
        <c:lblAlgn val="ctr"/>
        <c:lblOffset val="100"/>
        <c:noMultiLvlLbl val="0"/>
      </c:catAx>
      <c:valAx>
        <c:axId val="440003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584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296"/>
          <c:y val="9.0156754660335819E-2"/>
          <c:w val="0.26130368841143753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7,5%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0,</a:t>
                    </a:r>
                    <a:r>
                      <a:rPr lang="ru-RU" smtClean="0"/>
                      <a:t>2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90,8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водоснабжение</c:v>
                </c:pt>
                <c:pt idx="2">
                  <c:v>обеспечение электрической энергией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7.5000000000000011E-2</c:v>
                </c:pt>
                <c:pt idx="1">
                  <c:v>1.6000000000000038E-3</c:v>
                </c:pt>
                <c:pt idx="2">
                  <c:v>1.5299999999999998E-2</c:v>
                </c:pt>
                <c:pt idx="3">
                  <c:v>0.90810000000000002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6100608"/>
        <c:axId val="44692544"/>
      </c:barChart>
      <c:catAx>
        <c:axId val="36100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4692544"/>
        <c:crosses val="autoZero"/>
        <c:auto val="1"/>
        <c:lblAlgn val="ctr"/>
        <c:lblOffset val="100"/>
        <c:noMultiLvlLbl val="0"/>
      </c:catAx>
      <c:valAx>
        <c:axId val="44692544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3610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89"/>
          <c:y val="9.0156754660335819E-2"/>
          <c:w val="0.4185404773450042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66 617 </a:t>
                    </a:r>
                    <a:r>
                      <a:rPr lang="en-US" smtClean="0"/>
                      <a:t> </a:t>
                    </a:r>
                    <a:r>
                      <a:rPr lang="en-US"/>
                      <a:t>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54995 </a:t>
                    </a:r>
                    <a:r>
                      <a:rPr lang="en-US" smtClean="0"/>
                      <a:t> </a:t>
                    </a:r>
                    <a:r>
                      <a:rPr lang="en-US"/>
                      <a:t>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90 190 р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малый и микро бизнес</c:v>
                </c:pt>
                <c:pt idx="1">
                  <c:v>средний бизес</c:v>
                </c:pt>
                <c:pt idx="2">
                  <c:v>крупный бизнес</c:v>
                </c:pt>
              </c:strCache>
            </c:strRef>
          </c:cat>
          <c:val>
            <c:numRef>
              <c:f>Лист1!$B$2:$B$4</c:f>
              <c:numCache>
                <c:formatCode>#,##0\ [$₽-419]</c:formatCode>
                <c:ptCount val="3"/>
                <c:pt idx="0">
                  <c:v>54868.5</c:v>
                </c:pt>
                <c:pt idx="1">
                  <c:v>42627</c:v>
                </c:pt>
                <c:pt idx="2">
                  <c:v>79224.899999999994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5061760"/>
        <c:axId val="88982080"/>
      </c:barChart>
      <c:catAx>
        <c:axId val="35061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8982080"/>
        <c:crosses val="autoZero"/>
        <c:auto val="1"/>
        <c:lblAlgn val="ctr"/>
        <c:lblOffset val="100"/>
        <c:noMultiLvlLbl val="0"/>
      </c:catAx>
      <c:valAx>
        <c:axId val="88982080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3506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19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71 049</a:t>
                    </a:r>
                    <a:r>
                      <a:rPr lang="en-US" smtClean="0"/>
                      <a:t> </a:t>
                    </a:r>
                    <a:r>
                      <a:rPr lang="en-US"/>
                      <a:t>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103 495</a:t>
                    </a:r>
                    <a:r>
                      <a:rPr lang="en-US" smtClean="0"/>
                      <a:t> </a:t>
                    </a:r>
                    <a:r>
                      <a:rPr lang="en-US"/>
                      <a:t>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42 377</a:t>
                    </a:r>
                    <a:r>
                      <a:rPr lang="en-US" smtClean="0"/>
                      <a:t> </a:t>
                    </a:r>
                    <a:r>
                      <a:rPr lang="en-US"/>
                      <a:t>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110 536</a:t>
                    </a:r>
                    <a:r>
                      <a:rPr lang="en-US" dirty="0" smtClean="0"/>
                      <a:t> </a:t>
                    </a:r>
                    <a:r>
                      <a:rPr lang="en-US" dirty="0"/>
                      <a:t>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строительство</c:v>
                </c:pt>
                <c:pt idx="1">
                  <c:v>добыча полезных ископаемых</c:v>
                </c:pt>
                <c:pt idx="2">
                  <c:v>обеспечение электрической энергией, газом и паром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64962</c:v>
                </c:pt>
                <c:pt idx="1">
                  <c:v>74327</c:v>
                </c:pt>
                <c:pt idx="2">
                  <c:v>86595.5</c:v>
                </c:pt>
                <c:pt idx="3">
                  <c:v>78054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35062272"/>
        <c:axId val="34051712"/>
      </c:barChart>
      <c:catAx>
        <c:axId val="35062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4051712"/>
        <c:crosses val="autoZero"/>
        <c:auto val="1"/>
        <c:lblAlgn val="ctr"/>
        <c:lblOffset val="100"/>
        <c:noMultiLvlLbl val="0"/>
      </c:catAx>
      <c:valAx>
        <c:axId val="3405171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3506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946"/>
          <c:y val="1.0093565194484445E-2"/>
          <c:w val="0.66108927223459701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293673883382424E-2"/>
                  <c:y val="-1.0010983271383706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0.1107857292396101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16427184325842292"/>
                  <c:y val="2.184239764170907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0.11307996621450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0.14000000000000001</c:v>
                </c:pt>
                <c:pt idx="2">
                  <c:v>0.21</c:v>
                </c:pt>
                <c:pt idx="3">
                  <c:v>0.39</c:v>
                </c:pt>
                <c:pt idx="4">
                  <c:v>0.26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2803712"/>
        <c:axId val="79168064"/>
      </c:barChart>
      <c:catAx>
        <c:axId val="42803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9168064"/>
        <c:crosses val="autoZero"/>
        <c:auto val="1"/>
        <c:lblAlgn val="ctr"/>
        <c:lblOffset val="100"/>
        <c:noMultiLvlLbl val="0"/>
      </c:catAx>
      <c:valAx>
        <c:axId val="791680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280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946"/>
          <c:y val="1.0093565194484445E-2"/>
          <c:w val="0.66108927223459701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64"/>
                  <c:y val="-1.0010983271383706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3128947957349468"/>
                  <c:y val="-1.7198738301058857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0.1071649785953032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0.16</c:v>
                </c:pt>
                <c:pt idx="1">
                  <c:v>0.1</c:v>
                </c:pt>
                <c:pt idx="2">
                  <c:v>0.38</c:v>
                </c:pt>
                <c:pt idx="3">
                  <c:v>0.21</c:v>
                </c:pt>
                <c:pt idx="4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2894336"/>
        <c:axId val="79169792"/>
      </c:barChart>
      <c:catAx>
        <c:axId val="42894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9169792"/>
        <c:crosses val="autoZero"/>
        <c:auto val="1"/>
        <c:lblAlgn val="ctr"/>
        <c:lblOffset val="100"/>
        <c:noMultiLvlLbl val="0"/>
      </c:catAx>
      <c:valAx>
        <c:axId val="791697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289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946"/>
          <c:y val="1.0093565194484445E-2"/>
          <c:w val="0.66108927223459701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64"/>
                  <c:y val="-1.0010983271383706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26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0.1652283769247983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0.1575905458378155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0.02</c:v>
                </c:pt>
                <c:pt idx="1">
                  <c:v>0.04</c:v>
                </c:pt>
                <c:pt idx="2">
                  <c:v>0.12</c:v>
                </c:pt>
                <c:pt idx="3">
                  <c:v>0.51</c:v>
                </c:pt>
                <c:pt idx="4">
                  <c:v>0.31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2896384"/>
        <c:axId val="79171520"/>
      </c:barChart>
      <c:catAx>
        <c:axId val="42896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9171520"/>
        <c:crosses val="autoZero"/>
        <c:auto val="1"/>
        <c:lblAlgn val="ctr"/>
        <c:lblOffset val="100"/>
        <c:noMultiLvlLbl val="0"/>
      </c:catAx>
      <c:valAx>
        <c:axId val="7917152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289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946"/>
          <c:y val="1.0093565194484445E-2"/>
          <c:w val="0.66108927223459701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5"/>
                  <c:y val="-1.0010983271383706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5846-BE71-A5093F4F9B4F}"/>
                </c:ext>
              </c:extLst>
            </c:dLbl>
            <c:dLbl>
              <c:idx val="1"/>
              <c:layout>
                <c:manualLayout>
                  <c:x val="0.1221948296648161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5846-BE71-A5093F4F9B4F}"/>
                </c:ext>
              </c:extLst>
            </c:dLbl>
            <c:dLbl>
              <c:idx val="2"/>
              <c:layout>
                <c:manualLayout>
                  <c:x val="0.1452411547707569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7E-5846-BE71-A5093F4F9B4F}"/>
                </c:ext>
              </c:extLst>
            </c:dLbl>
            <c:dLbl>
              <c:idx val="3"/>
              <c:layout>
                <c:manualLayout>
                  <c:x val="0.1313631146180001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7E-5846-BE71-A5093F4F9B4F}"/>
                </c:ext>
              </c:extLst>
            </c:dLbl>
            <c:dLbl>
              <c:idx val="4"/>
              <c:layout>
                <c:manualLayout>
                  <c:x val="9.1682849531840166E-2"/>
                  <c:y val="0"/>
                </c:manualLayout>
              </c:layout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0.35</c:v>
                </c:pt>
                <c:pt idx="2">
                  <c:v>0.34</c:v>
                </c:pt>
                <c:pt idx="3">
                  <c:v>0.16</c:v>
                </c:pt>
                <c:pt idx="4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2895872"/>
        <c:axId val="79173248"/>
      </c:barChart>
      <c:catAx>
        <c:axId val="42895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9173248"/>
        <c:crosses val="autoZero"/>
        <c:auto val="1"/>
        <c:lblAlgn val="ctr"/>
        <c:lblOffset val="100"/>
        <c:noMultiLvlLbl val="0"/>
      </c:catAx>
      <c:valAx>
        <c:axId val="791732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289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946"/>
          <c:y val="1.0093565194484445E-2"/>
          <c:w val="0.66108927223459701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706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22121194620310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1835649468311669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9.79966936421192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0.12</c:v>
                </c:pt>
                <c:pt idx="2">
                  <c:v>0.52</c:v>
                </c:pt>
                <c:pt idx="3">
                  <c:v>0.27</c:v>
                </c:pt>
                <c:pt idx="4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2804736"/>
        <c:axId val="79174400"/>
      </c:barChart>
      <c:catAx>
        <c:axId val="42804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9174400"/>
        <c:crosses val="autoZero"/>
        <c:auto val="1"/>
        <c:lblAlgn val="ctr"/>
        <c:lblOffset val="100"/>
        <c:noMultiLvlLbl val="0"/>
      </c:catAx>
      <c:valAx>
        <c:axId val="791744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280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pPr/>
              <a:t>18.06.2026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A5556C-60AF-46D0-83AA-90621BEB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4349C55-90A8-9A67-51C2-D5D720A79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4A92E0C-4553-9AB7-61F2-5BAF1D376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2BC01F-2F9B-625E-9FB0-1DAD601E0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373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E51B15-0416-0886-5BCE-0F9225147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3E3169A-EDE9-9E99-32A0-5E2588E9C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5A73575-0100-34F0-A108-21C074372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1968C2B-C0CC-A7CE-D8C7-E739E7AB5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4425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9DBB93-B757-138D-B134-2ED1B4D9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747CA01-0EBC-EB1B-552C-CF6A5BC65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1CEB553-9204-3270-9127-1D0254F81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661B194-9608-E569-C7DD-6CE7A7FC9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9558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916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933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BEFCB3-F444-3464-6D78-5FDD8603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CA8F6C-2725-BC6F-E221-3DEF1580A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C1BBA83-74B5-F137-A563-6ECC6ECEE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98D06B8-79DC-8D65-1F20-613335367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8932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pPr/>
              <a:t>18.06.2026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49.jpeg"/><Relationship Id="rId3" Type="http://schemas.openxmlformats.org/officeDocument/2006/relationships/image" Target="../media/image45.png"/><Relationship Id="rId21" Type="http://schemas.openxmlformats.org/officeDocument/2006/relationships/image" Target="../media/image52.jpeg"/><Relationship Id="rId12" Type="http://schemas.openxmlformats.org/officeDocument/2006/relationships/image" Target="../media/image91.sv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3.sv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15" Type="http://schemas.openxmlformats.org/officeDocument/2006/relationships/image" Target="../media/image47.png"/><Relationship Id="rId10" Type="http://schemas.openxmlformats.org/officeDocument/2006/relationships/image" Target="../media/image89.svg"/><Relationship Id="rId19" Type="http://schemas.openxmlformats.org/officeDocument/2006/relationships/image" Target="../media/image50.jpeg"/><Relationship Id="rId1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openxmlformats.org/officeDocument/2006/relationships/image" Target="../media/image57.jpeg"/><Relationship Id="rId10" Type="http://schemas.openxmlformats.org/officeDocument/2006/relationships/image" Target="../media/image56.jpe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64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8.png"/><Relationship Id="rId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6.xml"/><Relationship Id="rId18" Type="http://schemas.openxmlformats.org/officeDocument/2006/relationships/slide" Target="slide23.xml"/><Relationship Id="rId26" Type="http://schemas.openxmlformats.org/officeDocument/2006/relationships/slide" Target="slide35.xml"/><Relationship Id="rId3" Type="http://schemas.openxmlformats.org/officeDocument/2006/relationships/slide" Target="slide4.xml"/><Relationship Id="rId21" Type="http://schemas.openxmlformats.org/officeDocument/2006/relationships/slide" Target="slide27.xml"/><Relationship Id="rId7" Type="http://schemas.openxmlformats.org/officeDocument/2006/relationships/slide" Target="slide8.xml"/><Relationship Id="rId12" Type="http://schemas.openxmlformats.org/officeDocument/2006/relationships/slide" Target="slide15.xml"/><Relationship Id="rId17" Type="http://schemas.openxmlformats.org/officeDocument/2006/relationships/slide" Target="slide22.xml"/><Relationship Id="rId25" Type="http://schemas.openxmlformats.org/officeDocument/2006/relationships/slide" Target="slide33.xml"/><Relationship Id="rId2" Type="http://schemas.openxmlformats.org/officeDocument/2006/relationships/slide" Target="slide3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29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24" Type="http://schemas.openxmlformats.org/officeDocument/2006/relationships/slide" Target="slide31.xml"/><Relationship Id="rId32" Type="http://schemas.openxmlformats.org/officeDocument/2006/relationships/image" Target="../media/image4.jpeg"/><Relationship Id="rId5" Type="http://schemas.openxmlformats.org/officeDocument/2006/relationships/slide" Target="slide6.xml"/><Relationship Id="rId15" Type="http://schemas.openxmlformats.org/officeDocument/2006/relationships/slide" Target="slide20.xml"/><Relationship Id="rId23" Type="http://schemas.openxmlformats.org/officeDocument/2006/relationships/slide" Target="slide30.xml"/><Relationship Id="rId28" Type="http://schemas.openxmlformats.org/officeDocument/2006/relationships/slide" Target="slide37.xml"/><Relationship Id="rId10" Type="http://schemas.openxmlformats.org/officeDocument/2006/relationships/slide" Target="slide11.xml"/><Relationship Id="rId19" Type="http://schemas.openxmlformats.org/officeDocument/2006/relationships/slide" Target="slide24.xml"/><Relationship Id="rId31" Type="http://schemas.openxmlformats.org/officeDocument/2006/relationships/image" Target="../media/image2.jpeg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7.xml"/><Relationship Id="rId22" Type="http://schemas.openxmlformats.org/officeDocument/2006/relationships/slide" Target="slide28.xml"/><Relationship Id="rId27" Type="http://schemas.openxmlformats.org/officeDocument/2006/relationships/slide" Target="slide36.xml"/><Relationship Id="rId30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8.png"/><Relationship Id="rId4" Type="http://schemas.openxmlformats.org/officeDocument/2006/relationships/image" Target="../media/image11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69.png"/><Relationship Id="rId7" Type="http://schemas.openxmlformats.org/officeDocument/2006/relationships/image" Target="../media/image17.png"/><Relationship Id="rId12" Type="http://schemas.openxmlformats.org/officeDocument/2006/relationships/image" Target="../media/image1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svg"/><Relationship Id="rId11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39.svg"/><Relationship Id="rId4" Type="http://schemas.openxmlformats.org/officeDocument/2006/relationships/image" Target="../media/image114.sv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7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12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svg"/><Relationship Id="rId5" Type="http://schemas.openxmlformats.org/officeDocument/2006/relationships/image" Target="../media/image69.png"/><Relationship Id="rId10" Type="http://schemas.openxmlformats.org/officeDocument/2006/relationships/image" Target="../media/image131.svg"/><Relationship Id="rId4" Type="http://schemas.openxmlformats.org/officeDocument/2006/relationships/image" Target="../media/image127.sv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17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svg"/><Relationship Id="rId5" Type="http://schemas.openxmlformats.org/officeDocument/2006/relationships/image" Target="../media/image85.png"/><Relationship Id="rId10" Type="http://schemas.openxmlformats.org/officeDocument/2006/relationships/image" Target="../media/image5.svg"/><Relationship Id="rId4" Type="http://schemas.openxmlformats.org/officeDocument/2006/relationships/image" Target="../media/image139.sv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1.sv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97.png"/><Relationship Id="rId3" Type="http://schemas.openxmlformats.org/officeDocument/2006/relationships/image" Target="../media/image15.png"/><Relationship Id="rId21" Type="http://schemas.openxmlformats.org/officeDocument/2006/relationships/image" Target="../media/image98.jpeg"/><Relationship Id="rId7" Type="http://schemas.openxmlformats.org/officeDocument/2006/relationships/image" Target="../media/image21.png"/><Relationship Id="rId12" Type="http://schemas.openxmlformats.org/officeDocument/2006/relationships/image" Target="../media/image160.svg"/><Relationship Id="rId2" Type="http://schemas.openxmlformats.org/officeDocument/2006/relationships/image" Target="../media/image13.pn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33.png"/><Relationship Id="rId15" Type="http://schemas.openxmlformats.org/officeDocument/2006/relationships/image" Target="../media/image31.png"/><Relationship Id="rId10" Type="http://schemas.openxmlformats.org/officeDocument/2006/relationships/image" Target="../media/image159.svg"/><Relationship Id="rId9" Type="http://schemas.openxmlformats.org/officeDocument/2006/relationships/image" Target="../media/image96.png"/><Relationship Id="rId14" Type="http://schemas.openxmlformats.org/officeDocument/2006/relationships/image" Target="../media/image16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68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67.png"/><Relationship Id="rId4" Type="http://schemas.openxmlformats.org/officeDocument/2006/relationships/image" Target="../media/image11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hyperlink" Target="https://myexport.exportcenter.ru/" TargetMode="External"/><Relationship Id="rId10" Type="http://schemas.openxmlformats.org/officeDocument/2006/relationships/image" Target="../media/image107.png"/><Relationship Id="rId4" Type="http://schemas.openxmlformats.org/officeDocument/2006/relationships/image" Target="../media/image101.jpeg"/><Relationship Id="rId9" Type="http://schemas.openxmlformats.org/officeDocument/2006/relationships/image" Target="../media/image106.png"/><Relationship Id="rId14" Type="http://schemas.openxmlformats.org/officeDocument/2006/relationships/hyperlink" Target="http://rkr61.ru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115.png"/><Relationship Id="rId5" Type="http://schemas.openxmlformats.org/officeDocument/2006/relationships/image" Target="../media/image112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13" Type="http://schemas.openxmlformats.org/officeDocument/2006/relationships/image" Target="../media/image32.png"/><Relationship Id="rId18" Type="http://schemas.openxmlformats.org/officeDocument/2006/relationships/image" Target="../media/image196.svg"/><Relationship Id="rId3" Type="http://schemas.openxmlformats.org/officeDocument/2006/relationships/image" Target="../media/image116.png"/><Relationship Id="rId21" Type="http://schemas.openxmlformats.org/officeDocument/2006/relationships/image" Target="../media/image120.png"/><Relationship Id="rId7" Type="http://schemas.openxmlformats.org/officeDocument/2006/relationships/image" Target="../media/image33.png"/><Relationship Id="rId12" Type="http://schemas.openxmlformats.org/officeDocument/2006/relationships/image" Target="../media/image194.svg"/><Relationship Id="rId2" Type="http://schemas.openxmlformats.org/officeDocument/2006/relationships/notesSlide" Target="../notesSlides/notesSlide27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118.png"/><Relationship Id="rId5" Type="http://schemas.openxmlformats.org/officeDocument/2006/relationships/image" Target="../media/image117.png"/><Relationship Id="rId15" Type="http://schemas.openxmlformats.org/officeDocument/2006/relationships/image" Target="../media/image119.png"/><Relationship Id="rId10" Type="http://schemas.openxmlformats.org/officeDocument/2006/relationships/image" Target="../media/image26.svg"/><Relationship Id="rId19" Type="http://schemas.openxmlformats.org/officeDocument/2006/relationships/image" Target="../media/image81.png"/><Relationship Id="rId4" Type="http://schemas.openxmlformats.org/officeDocument/2006/relationships/image" Target="../media/image190.svg"/><Relationship Id="rId9" Type="http://schemas.openxmlformats.org/officeDocument/2006/relationships/image" Target="../media/image17.png"/><Relationship Id="rId14" Type="http://schemas.openxmlformats.org/officeDocument/2006/relationships/image" Target="../media/image57.svg"/><Relationship Id="rId22" Type="http://schemas.openxmlformats.org/officeDocument/2006/relationships/image" Target="../media/image199.sv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8" Type="http://schemas.openxmlformats.org/officeDocument/2006/relationships/image" Target="../media/image35.svg"/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124.png"/><Relationship Id="rId5" Type="http://schemas.openxmlformats.org/officeDocument/2006/relationships/image" Target="../media/image122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18" Type="http://schemas.openxmlformats.org/officeDocument/2006/relationships/image" Target="../media/image21.png"/><Relationship Id="rId3" Type="http://schemas.openxmlformats.org/officeDocument/2006/relationships/image" Target="../media/image14.png"/><Relationship Id="rId21" Type="http://schemas.openxmlformats.org/officeDocument/2006/relationships/image" Target="../media/image37.svg"/><Relationship Id="rId7" Type="http://schemas.openxmlformats.org/officeDocument/2006/relationships/image" Target="../media/image16.png"/><Relationship Id="rId12" Type="http://schemas.openxmlformats.org/officeDocument/2006/relationships/image" Target="../media/image28.svg"/><Relationship Id="rId17" Type="http://schemas.openxmlformats.org/officeDocument/2006/relationships/image" Target="../media/image33.sv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31.svg"/><Relationship Id="rId10" Type="http://schemas.openxmlformats.org/officeDocument/2006/relationships/image" Target="../media/image26.svg"/><Relationship Id="rId19" Type="http://schemas.openxmlformats.org/officeDocument/2006/relationships/image" Target="../media/image35.svg"/><Relationship Id="rId4" Type="http://schemas.openxmlformats.org/officeDocument/2006/relationships/image" Target="../media/image20.svg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22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3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24.pn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1.png"/><Relationship Id="rId18" Type="http://schemas.openxmlformats.org/officeDocument/2006/relationships/image" Target="../media/image57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51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49.svg"/><Relationship Id="rId19" Type="http://schemas.openxmlformats.org/officeDocument/2006/relationships/image" Target="../media/image33.png"/><Relationship Id="rId4" Type="http://schemas.openxmlformats.org/officeDocument/2006/relationships/image" Target="../media/image43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35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7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42.png"/><Relationship Id="rId17" Type="http://schemas.openxmlformats.org/officeDocument/2006/relationships/image" Target="../media/image81.svg"/><Relationship Id="rId2" Type="http://schemas.openxmlformats.org/officeDocument/2006/relationships/image" Target="../media/image38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5" Type="http://schemas.openxmlformats.org/officeDocument/2006/relationships/image" Target="../media/image79.sv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F35A2E48-CBA7-81AD-1A95-7B102E7F945B}"/>
              </a:ext>
            </a:extLst>
          </p:cNvPr>
          <p:cNvSpPr/>
          <p:nvPr/>
        </p:nvSpPr>
        <p:spPr>
          <a:xfrm>
            <a:off x="7613351" y="158306"/>
            <a:ext cx="2153465" cy="1021907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Ростовская область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10560" r="2695" b="14707"/>
          <a:stretch>
            <a:fillRect/>
          </a:stretch>
        </p:blipFill>
        <p:spPr bwMode="auto">
          <a:xfrm>
            <a:off x="627015" y="1256553"/>
            <a:ext cx="6888719" cy="3496200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2025 год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АДМИНИСТРАЦИЕЙ 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8FDDAF-2233-3B22-2472-B4AB898D053E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поестить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18790" name="Picture 6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254" y="1531088"/>
            <a:ext cx="1541723" cy="1637413"/>
          </a:xfrm>
          <a:prstGeom prst="rect">
            <a:avLst/>
          </a:prstGeom>
          <a:noFill/>
        </p:spPr>
      </p:pic>
      <p:pic>
        <p:nvPicPr>
          <p:cNvPr id="118792" name="Picture 8" descr="https://avatars.mds.yandex.net/i?id=14af53529baa68c4c5601c199d9fa1c3e5d3aca2-4478420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80204" y="202020"/>
            <a:ext cx="622905" cy="595424"/>
          </a:xfrm>
          <a:prstGeom prst="rect">
            <a:avLst/>
          </a:prstGeom>
          <a:noFill/>
        </p:spPr>
      </p:pic>
      <p:pic>
        <p:nvPicPr>
          <p:cNvPr id="15" name="Picture 2" descr="D:\ВИЗИТ СМО РО\МАКЕТ банер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363" y="861237"/>
            <a:ext cx="7006856" cy="3891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37F814F7-C72C-DEBF-A8E0-D0157782DA7F}"/>
              </a:ext>
            </a:extLst>
          </p:cNvPr>
          <p:cNvSpPr/>
          <p:nvPr/>
        </p:nvSpPr>
        <p:spPr>
          <a:xfrm>
            <a:off x="5408158" y="2623164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2D3A55BF-3247-B000-6EA4-E0D6AB1E9AFD}"/>
              </a:ext>
            </a:extLst>
          </p:cNvPr>
          <p:cNvSpPr/>
          <p:nvPr/>
        </p:nvSpPr>
        <p:spPr>
          <a:xfrm>
            <a:off x="627016" y="4041296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A15FB1C-D0D1-CE8C-F8E6-994D5BF27E92}"/>
              </a:ext>
            </a:extLst>
          </p:cNvPr>
          <p:cNvSpPr txBox="1"/>
          <p:nvPr/>
        </p:nvSpPr>
        <p:spPr>
          <a:xfrm>
            <a:off x="872824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85C49D6-BF39-8137-2806-6E756A76C75E}"/>
              </a:ext>
            </a:extLst>
          </p:cNvPr>
          <p:cNvSpPr txBox="1"/>
          <p:nvPr/>
        </p:nvSpPr>
        <p:spPr>
          <a:xfrm>
            <a:off x="872824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0EE053FA-A557-1414-8ECE-9262B61E39F3}"/>
              </a:ext>
            </a:extLst>
          </p:cNvPr>
          <p:cNvSpPr txBox="1"/>
          <p:nvPr/>
        </p:nvSpPr>
        <p:spPr>
          <a:xfrm>
            <a:off x="5551329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xmlns="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0783089"/>
              </p:ext>
            </p:extLst>
          </p:nvPr>
        </p:nvGraphicFramePr>
        <p:xfrm>
          <a:off x="5551329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:a16="http://schemas.microsoft.com/office/drawing/2014/main" xmlns="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426419"/>
              </p:ext>
            </p:extLst>
          </p:nvPr>
        </p:nvGraphicFramePr>
        <p:xfrm>
          <a:off x="5600396" y="3067241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:a16="http://schemas.microsoft.com/office/drawing/2014/main" xmlns="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834913"/>
              </p:ext>
            </p:extLst>
          </p:nvPr>
        </p:nvGraphicFramePr>
        <p:xfrm>
          <a:off x="5557264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:a16="http://schemas.microsoft.com/office/drawing/2014/main" xmlns="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3228669"/>
              </p:ext>
            </p:extLst>
          </p:nvPr>
        </p:nvGraphicFramePr>
        <p:xfrm>
          <a:off x="864198" y="1822800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:a16="http://schemas.microsoft.com/office/drawing/2014/main" xmlns="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433284"/>
              </p:ext>
            </p:extLst>
          </p:nvPr>
        </p:nvGraphicFramePr>
        <p:xfrm>
          <a:off x="878759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:a16="http://schemas.microsoft.com/office/drawing/2014/main" xmlns="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2015462"/>
              </p:ext>
            </p:extLst>
          </p:nvPr>
        </p:nvGraphicFramePr>
        <p:xfrm>
          <a:off x="878759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водоснабжения, теплоснабжения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услуг, 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электроснабжения                 и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автомобильных дорог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транспортного обслуживания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965B5596-9886-1EDD-8689-79E3A0147044}"/>
              </a:ext>
            </a:extLst>
          </p:cNvPr>
          <p:cNvSpPr/>
          <p:nvPr/>
        </p:nvSpPr>
        <p:spPr>
          <a:xfrm>
            <a:off x="765039" y="1367039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xmlns="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321526" y="403162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ЮЖНЫЙ ПАРК ПТИЦ МАЛИНКИ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57911A3B-BCB5-2A47-5B07-3112694A3637}"/>
              </a:ext>
            </a:extLst>
          </p:cNvPr>
          <p:cNvSpPr/>
          <p:nvPr/>
        </p:nvSpPr>
        <p:spPr>
          <a:xfrm>
            <a:off x="6835241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D55725BD-9CEF-A6C4-CE2F-1F1ED6085E54}"/>
              </a:ext>
            </a:extLst>
          </p:cNvPr>
          <p:cNvSpPr/>
          <p:nvPr/>
        </p:nvSpPr>
        <p:spPr>
          <a:xfrm>
            <a:off x="6835241" y="5181886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967487" y="5814203"/>
            <a:ext cx="664234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ДЕТСКИХ ПЛОЩАДОК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5828076" y="5701724"/>
            <a:ext cx="917779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200 ВИДОВ ПТИЦ И 17 ВИДОВ МЛЕКОПИТАЮЩИХ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2902181" y="4206268"/>
            <a:ext cx="746793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ОСТРОВ ЛЕМУРОВ МАДАГАСКАР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793572" y="4158930"/>
            <a:ext cx="840141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БЕСЕДОК ДЛЯ ПОСЕТИТЕЛЕЙ ПАРКА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F3092DA-AABD-96D8-DAB8-50B4A3BEB105}"/>
              </a:ext>
            </a:extLst>
          </p:cNvPr>
          <p:cNvSpPr txBox="1"/>
          <p:nvPr/>
        </p:nvSpPr>
        <p:spPr>
          <a:xfrm>
            <a:off x="7068313" y="1492371"/>
            <a:ext cx="1532224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СВЫШЕ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378000 </a:t>
            </a:r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ПОСЕТИЛИ ПАРК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xmlns="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31BFC30A-9CC5-E6E2-F85C-B6EFC1138044}"/>
              </a:ext>
            </a:extLst>
          </p:cNvPr>
          <p:cNvSpPr txBox="1"/>
          <p:nvPr/>
        </p:nvSpPr>
        <p:spPr>
          <a:xfrm>
            <a:off x="7065034" y="2786332"/>
            <a:ext cx="1837426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ПРАЗДНИЧНЫХ МЕРОПРИЯТИЙ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в 2025 г.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7E0849A3-C1B7-174D-F8FC-4331E6E8CF51}"/>
              </a:ext>
            </a:extLst>
          </p:cNvPr>
          <p:cNvSpPr txBox="1"/>
          <p:nvPr/>
        </p:nvSpPr>
        <p:spPr>
          <a:xfrm>
            <a:off x="7051059" y="4045789"/>
            <a:ext cx="1713379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ПРОГУЛОЧНЫХ МАРШРУТОВ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ПАРКА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F2AD49D8-CFBB-2002-4B05-BC3FEC616920}"/>
              </a:ext>
            </a:extLst>
          </p:cNvPr>
          <p:cNvSpPr txBox="1"/>
          <p:nvPr/>
        </p:nvSpPr>
        <p:spPr>
          <a:xfrm>
            <a:off x="7051059" y="5253487"/>
            <a:ext cx="16001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</a:t>
            </a:r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ГА   ОБЩАЯ ПЛОЩАДЬ ПАРКА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xmlns="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xmlns="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User\AppData\Local\Temp\7zE5F76.tmp\главная 2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14400" y="1518249"/>
            <a:ext cx="5693434" cy="1500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Рисунок 49" descr="Остров малинки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0278" y="3131388"/>
            <a:ext cx="1897813" cy="1477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Рисунок 51" descr="Беседка мал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4249" y="3114136"/>
            <a:ext cx="1915064" cy="1485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User\AppData\Local\Temp\7zEA655.tmp\Фламинго_.jpe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804248" y="4684143"/>
            <a:ext cx="1940944" cy="1440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БЕСЕДКИ МАЛ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399" y="4718650"/>
            <a:ext cx="1940943" cy="1406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618390" y="2339478"/>
            <a:ext cx="3977403" cy="4020102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ТУРИСТИЧЕСКИЕ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ПЕШЕХОДНЫЕ И АВТОМОБИЛЬНЫЕ МАРШРУТЫ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2E6E61-8778-3D82-B66B-86675CBE24C0}"/>
              </a:ext>
            </a:extLst>
          </p:cNvPr>
          <p:cNvSpPr txBox="1"/>
          <p:nvPr/>
        </p:nvSpPr>
        <p:spPr>
          <a:xfrm>
            <a:off x="1111286" y="2546965"/>
            <a:ext cx="32709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Пеший экологический маршрут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Горненская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степь» Заказник «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Горненский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F099476-09E3-2F37-3B67-A28244658081}"/>
              </a:ext>
            </a:extLst>
          </p:cNvPr>
          <p:cNvSpPr txBox="1"/>
          <p:nvPr/>
        </p:nvSpPr>
        <p:spPr>
          <a:xfrm>
            <a:off x="1137165" y="3297508"/>
            <a:ext cx="285686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Пеший экологический  маршрут «Зеленые километры»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Заказник «</a:t>
            </a:r>
            <a:r>
              <a:rPr lang="ru-RU" sz="10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Горненский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A4F9D21E-69D1-7F1B-E002-38AFEE7A6866}"/>
              </a:ext>
            </a:extLst>
          </p:cNvPr>
          <p:cNvSpPr/>
          <p:nvPr/>
        </p:nvSpPr>
        <p:spPr>
          <a:xfrm>
            <a:off x="844353" y="334675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2F9F45-0791-A0D0-EB8F-4D140334C4EC}"/>
              </a:ext>
            </a:extLst>
          </p:cNvPr>
          <p:cNvSpPr txBox="1"/>
          <p:nvPr/>
        </p:nvSpPr>
        <p:spPr>
          <a:xfrm>
            <a:off x="1188924" y="3778548"/>
            <a:ext cx="28137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Пеший экологический маршрут «По Дону гуляет» Заказник «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Горненский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35D67197-D7DC-D223-02D1-1000B2C57B69}"/>
              </a:ext>
            </a:extLst>
          </p:cNvPr>
          <p:cNvSpPr/>
          <p:nvPr/>
        </p:nvSpPr>
        <p:spPr>
          <a:xfrm>
            <a:off x="870233" y="380163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5DD8FE-13F5-CB44-668C-25BCEE88B1E4}"/>
              </a:ext>
            </a:extLst>
          </p:cNvPr>
          <p:cNvSpPr txBox="1"/>
          <p:nvPr/>
        </p:nvSpPr>
        <p:spPr>
          <a:xfrm>
            <a:off x="1188924" y="4246231"/>
            <a:ext cx="281373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Пеший экологический маршрут «Войди в природу другом» Заказник «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Горненский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C1BD3DD5-5456-150A-CE00-B003466622B3}"/>
              </a:ext>
            </a:extLst>
          </p:cNvPr>
          <p:cNvSpPr/>
          <p:nvPr/>
        </p:nvSpPr>
        <p:spPr>
          <a:xfrm>
            <a:off x="870233" y="436865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5E5735A3-93FF-68B6-C18B-BD44C4F6B31D}"/>
              </a:ext>
            </a:extLst>
          </p:cNvPr>
          <p:cNvSpPr/>
          <p:nvPr/>
        </p:nvSpPr>
        <p:spPr>
          <a:xfrm>
            <a:off x="824338" y="267556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B0B5799-F18D-7293-0C7F-935E19DADBF5}"/>
              </a:ext>
            </a:extLst>
          </p:cNvPr>
          <p:cNvSpPr txBox="1"/>
          <p:nvPr/>
        </p:nvSpPr>
        <p:spPr>
          <a:xfrm>
            <a:off x="5004757" y="5536125"/>
            <a:ext cx="306956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</a:t>
            </a:r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СООБЩЕНИЕ </a:t>
            </a:r>
          </a:p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КРАСНЫЙ СУЛИН- АЭРОПОРТ «ПЛАТОВ» - РОСТОВ-НА-ДОНУ 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5DFE3CC-451C-AB5C-28F1-8A70377D9331}"/>
              </a:ext>
            </a:extLst>
          </p:cNvPr>
          <p:cNvSpPr txBox="1"/>
          <p:nvPr/>
        </p:nvSpPr>
        <p:spPr>
          <a:xfrm>
            <a:off x="5018891" y="5830403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ПУТЬ ПО АВТОДОРОГЕ М4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2C05A73B-6904-1109-24F5-F105FA79F615}"/>
              </a:ext>
            </a:extLst>
          </p:cNvPr>
          <p:cNvCxnSpPr>
            <a:cxnSpLocks/>
          </p:cNvCxnSpPr>
          <p:nvPr/>
        </p:nvCxnSpPr>
        <p:spPr>
          <a:xfrm>
            <a:off x="4723547" y="5882250"/>
            <a:ext cx="244642" cy="0"/>
          </a:xfrm>
          <a:prstGeom prst="line">
            <a:avLst/>
          </a:prstGeom>
          <a:ln w="12700" cmpd="sng">
            <a:solidFill>
              <a:srgbClr val="4756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 descr="Маркер со сплошной заливкой">
            <a:extLst>
              <a:ext uri="{FF2B5EF4-FFF2-40B4-BE49-F238E27FC236}">
                <a16:creationId xmlns:a16="http://schemas.microsoft.com/office/drawing/2014/main" xmlns="" id="{57D7220F-E7AF-3A4A-1541-892FA17F5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85724" y="3394782"/>
            <a:ext cx="180000" cy="1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A5F051-E20D-AD88-EE11-D3FFBACF9B57}"/>
              </a:ext>
            </a:extLst>
          </p:cNvPr>
          <p:cNvSpPr txBox="1"/>
          <p:nvPr/>
        </p:nvSpPr>
        <p:spPr>
          <a:xfrm>
            <a:off x="635642" y="6615888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User\AppData\Local\Temp\7zEC8C5.tmp\основной аэропорт, порт РнД 24г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49328" y="1406106"/>
            <a:ext cx="4707147" cy="4028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AppData\Local\Temp\7zEE6D.tmp\маршрут сулин-заказник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8666" y="327804"/>
            <a:ext cx="1897809" cy="1716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Pictures\сулин парки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37676" y="1390501"/>
            <a:ext cx="1613289" cy="1551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Pictures\маршрут город-малинки.jpe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0038" y="2528381"/>
            <a:ext cx="1897811" cy="1707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Pictures\маршрут сулин-скалы.jpe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50037" y="4691871"/>
            <a:ext cx="1906440" cy="1726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5" name="Овал 104">
            <a:extLst>
              <a:ext uri="{FF2B5EF4-FFF2-40B4-BE49-F238E27FC236}">
                <a16:creationId xmlns:a16="http://schemas.microsoft.com/office/drawing/2014/main" xmlns="" id="{13F4A3A7-0630-90A3-61A7-F991CE80C079}"/>
              </a:ext>
            </a:extLst>
          </p:cNvPr>
          <p:cNvSpPr/>
          <p:nvPr/>
        </p:nvSpPr>
        <p:spPr>
          <a:xfrm>
            <a:off x="7946882" y="265376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13F4A3A7-0630-90A3-61A7-F991CE80C079}"/>
              </a:ext>
            </a:extLst>
          </p:cNvPr>
          <p:cNvSpPr/>
          <p:nvPr/>
        </p:nvSpPr>
        <p:spPr>
          <a:xfrm>
            <a:off x="7915252" y="489950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1C4F6E04-0DD4-3F68-A1CC-2283DD94C7E3}"/>
              </a:ext>
            </a:extLst>
          </p:cNvPr>
          <p:cNvSpPr/>
          <p:nvPr/>
        </p:nvSpPr>
        <p:spPr>
          <a:xfrm>
            <a:off x="7949757" y="24755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18CF0CA4-F2A1-0360-A6E2-74FF891185A8}"/>
              </a:ext>
            </a:extLst>
          </p:cNvPr>
          <p:cNvSpPr/>
          <p:nvPr/>
        </p:nvSpPr>
        <p:spPr>
          <a:xfrm>
            <a:off x="5068535" y="145293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A5DD8FE-13F5-CB44-668C-25BCEE88B1E4}"/>
              </a:ext>
            </a:extLst>
          </p:cNvPr>
          <p:cNvSpPr txBox="1"/>
          <p:nvPr/>
        </p:nvSpPr>
        <p:spPr>
          <a:xfrm>
            <a:off x="888521" y="4967974"/>
            <a:ext cx="3154392" cy="11233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Красносулинского района осуществляют деятельность:</a:t>
            </a:r>
          </a:p>
          <a:p>
            <a:pPr>
              <a:lnSpc>
                <a:spcPct val="150000"/>
              </a:lnSpc>
            </a:pP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гостиничных комплексов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Баз отдыха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 и Ресторанов</a:t>
            </a:r>
          </a:p>
          <a:p>
            <a:pPr>
              <a:buFontTx/>
              <a:buChar char="-"/>
            </a:pP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A399365B-8394-2661-767B-A9A723347202}"/>
              </a:ext>
            </a:extLst>
          </p:cNvPr>
          <p:cNvSpPr/>
          <p:nvPr/>
        </p:nvSpPr>
        <p:spPr>
          <a:xfrm>
            <a:off x="724619" y="1525350"/>
            <a:ext cx="5826743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2968121" cy="4878504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xmlns="" id="{8D9851CB-3B9D-FFA9-7B9B-F99179EA665A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7E3A4C9-2BF0-143F-A841-6178A0FDF96B}"/>
              </a:ext>
            </a:extLst>
          </p:cNvPr>
          <p:cNvSpPr txBox="1"/>
          <p:nvPr/>
        </p:nvSpPr>
        <p:spPr>
          <a:xfrm>
            <a:off x="7102664" y="3587944"/>
            <a:ext cx="2393192" cy="5334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pc="-1" dirty="0" smtClean="0">
                <a:solidFill>
                  <a:srgbClr val="4756A0"/>
                </a:solidFill>
                <a:latin typeface="Arial"/>
              </a:rPr>
              <a:t>- Строительство </a:t>
            </a:r>
            <a:r>
              <a:rPr lang="ru-RU" sz="900" b="1" spc="-1" dirty="0">
                <a:solidFill>
                  <a:srgbClr val="4756A0"/>
                </a:solidFill>
                <a:latin typeface="Arial"/>
              </a:rPr>
              <a:t>«Сафари-Парка» со слонами, жирафами и зебрами</a:t>
            </a:r>
            <a:endParaRPr lang="ru-RU" sz="900" spc="-1" dirty="0">
              <a:latin typeface="Arial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7757ABF-CE18-4EF4-9BF0-AE7C8D81B176}"/>
              </a:ext>
            </a:extLst>
          </p:cNvPr>
          <p:cNvSpPr/>
          <p:nvPr/>
        </p:nvSpPr>
        <p:spPr>
          <a:xfrm>
            <a:off x="730681" y="3988299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645823-3F3F-E5A0-0E3E-A266C73C7D03}"/>
              </a:ext>
            </a:extLst>
          </p:cNvPr>
          <p:cNvSpPr txBox="1"/>
          <p:nvPr/>
        </p:nvSpPr>
        <p:spPr>
          <a:xfrm>
            <a:off x="2829464" y="5828909"/>
            <a:ext cx="618496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Молодежный поход «НЕ Тихий Дон»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E66BC2-F2F8-59E6-5B96-45775CFB9196}"/>
              </a:ext>
            </a:extLst>
          </p:cNvPr>
          <p:cNvSpPr txBox="1"/>
          <p:nvPr/>
        </p:nvSpPr>
        <p:spPr>
          <a:xfrm>
            <a:off x="4717124" y="5465655"/>
            <a:ext cx="1344057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«Кенгуру </a:t>
            </a:r>
            <a:r>
              <a:rPr lang="ru-RU" sz="8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Глэмпинга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947C672-4E28-C96F-D4F6-4966E6FCADA2}"/>
              </a:ext>
            </a:extLst>
          </p:cNvPr>
          <p:cNvSpPr txBox="1"/>
          <p:nvPr/>
        </p:nvSpPr>
        <p:spPr>
          <a:xfrm>
            <a:off x="7792930" y="1573258"/>
            <a:ext cx="23931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C:\Users\User\Pictures\глэмпинг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9140" y="2227225"/>
            <a:ext cx="2652222" cy="311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/>
          <p:nvPr/>
        </p:nvPicPr>
        <p:blipFill>
          <a:blip r:embed="rId4"/>
          <a:stretch/>
        </p:blipFill>
        <p:spPr>
          <a:xfrm>
            <a:off x="724618" y="1429319"/>
            <a:ext cx="2346386" cy="2434201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5"/>
          <a:stretch/>
        </p:blipFill>
        <p:spPr>
          <a:xfrm rot="21594600">
            <a:off x="730435" y="4285993"/>
            <a:ext cx="2159302" cy="1524880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9E66BC2-F2F8-59E6-5B96-45775CFB9196}"/>
              </a:ext>
            </a:extLst>
          </p:cNvPr>
          <p:cNvSpPr txBox="1"/>
          <p:nvPr/>
        </p:nvSpPr>
        <p:spPr>
          <a:xfrm>
            <a:off x="3215653" y="1573258"/>
            <a:ext cx="879013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" b="1" spc="-1" dirty="0">
                <a:solidFill>
                  <a:srgbClr val="4756A0"/>
                </a:solidFill>
                <a:latin typeface="Arial"/>
                <a:ea typeface="DejaVu Sans"/>
              </a:rPr>
              <a:t>Дни муниципальных образований</a:t>
            </a:r>
            <a:endParaRPr lang="ru-RU" sz="800" spc="-1" dirty="0">
              <a:latin typeface="Arial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6"/>
          <a:stretch/>
        </p:blipFill>
        <p:spPr>
          <a:xfrm>
            <a:off x="6878880" y="1901160"/>
            <a:ext cx="2840760" cy="1626480"/>
          </a:xfrm>
          <a:prstGeom prst="rect">
            <a:avLst/>
          </a:prstGeom>
          <a:ln>
            <a:noFill/>
          </a:ln>
        </p:spPr>
      </p:pic>
      <p:pic>
        <p:nvPicPr>
          <p:cNvPr id="24" name="Рисунок 23"/>
          <p:cNvPicPr/>
          <p:nvPr/>
        </p:nvPicPr>
        <p:blipFill>
          <a:blip r:embed="rId7"/>
          <a:stretch/>
        </p:blipFill>
        <p:spPr>
          <a:xfrm>
            <a:off x="6984000" y="4176000"/>
            <a:ext cx="2663640" cy="1367640"/>
          </a:xfrm>
          <a:prstGeom prst="rect">
            <a:avLst/>
          </a:prstGeom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7E3A4C9-2BF0-143F-A841-6178A0FDF96B}"/>
              </a:ext>
            </a:extLst>
          </p:cNvPr>
          <p:cNvSpPr txBox="1"/>
          <p:nvPr/>
        </p:nvSpPr>
        <p:spPr>
          <a:xfrm>
            <a:off x="7102664" y="5618595"/>
            <a:ext cx="2393192" cy="5334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pc="-1" dirty="0" smtClean="0">
                <a:solidFill>
                  <a:srgbClr val="4756A0"/>
                </a:solidFill>
                <a:latin typeface="Arial"/>
              </a:rPr>
              <a:t>-- </a:t>
            </a:r>
            <a:r>
              <a:rPr lang="ru-RU" sz="900" b="1" spc="-1" dirty="0">
                <a:solidFill>
                  <a:srgbClr val="4756A0"/>
                </a:solidFill>
                <a:latin typeface="Arial"/>
              </a:rPr>
              <a:t>Открытие новых пеших экологических маршрутов</a:t>
            </a:r>
            <a:endParaRPr lang="ru-RU" sz="900" spc="-1" dirty="0">
              <a:latin typeface="Arial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нормативно-правового обеспечения реальных механизмов поддержки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инвестиционной деятельности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эффективной и доступной инфраструктуры для размещения производственных и иных объектов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 текущих мер поддержки на муниципальном уровне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собственных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средств, 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сложность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xmlns="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xmlns="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xmlns="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xmlns="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Корпорации развития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Ростовской области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44D7B98-D6FF-CBE2-5539-FD144908A34A}"/>
              </a:ext>
            </a:extLst>
          </p:cNvPr>
          <p:cNvSpPr/>
          <p:nvPr/>
        </p:nvSpPr>
        <p:spPr>
          <a:xfrm>
            <a:off x="601137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также активное 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интересующим проектам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Высокое зависимость МО от обрабатывающей промышленности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созданием и развитием бизнеса из-за высокой конкуренции с градообразующими предприятиями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за инвесторов и инвестиционные проекты </a:t>
            </a: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Ухудшение экологической обстановки                                                                                                             (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ольшое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количество промышленных предприятий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ru-RU" sz="600" b="1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с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 обрабатывающая промышленность                                                                                                  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(90,8%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общем объеме отгруженные продукции в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Близость к региональному центру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90  км по трассе М 4 «Дон» до г. Ростов-на-Дону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транспортное сообщение (Речной, ж/д и автомобильный транспорт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природных ископаемых ( уголь, песчаник, тугоплавкие глины)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сельскохозяйственных угодий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промышленного туризма на крупные предприятия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новых туристических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инвестиционных площадок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 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field’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E5560D-5C59-4C96-D65E-F6DAD3FFC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Овал 90">
            <a:extLst>
              <a:ext uri="{FF2B5EF4-FFF2-40B4-BE49-F238E27FC236}">
                <a16:creationId xmlns:a16="http://schemas.microsoft.com/office/drawing/2014/main" xmlns="" id="{0D4EE063-A8FB-73BA-9B32-2E86291ABCD2}"/>
              </a:ext>
            </a:extLst>
          </p:cNvPr>
          <p:cNvSpPr/>
          <p:nvPr/>
        </p:nvSpPr>
        <p:spPr>
          <a:xfrm>
            <a:off x="5950316" y="4084622"/>
            <a:ext cx="450826" cy="451491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4AFCDF72-7B91-F8DC-7B8A-3656579337EA}"/>
              </a:ext>
            </a:extLst>
          </p:cNvPr>
          <p:cNvSpPr/>
          <p:nvPr/>
        </p:nvSpPr>
        <p:spPr>
          <a:xfrm>
            <a:off x="2914037" y="1384293"/>
            <a:ext cx="4517527" cy="4906277"/>
          </a:xfrm>
          <a:prstGeom prst="roundRect">
            <a:avLst>
              <a:gd name="adj" fmla="val 450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626C2DAB-B83E-7516-712E-2CC2F3221358}"/>
              </a:ext>
            </a:extLst>
          </p:cNvPr>
          <p:cNvSpPr/>
          <p:nvPr/>
        </p:nvSpPr>
        <p:spPr>
          <a:xfrm>
            <a:off x="644270" y="1466487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х</a:t>
            </a:r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DDD672-852E-3206-224A-9C5517D3ABBD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FCBE4846-4E6D-9D6A-4C34-DC43B141DF79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1AFDF004-DC33-A3F8-8AFD-47CA9F4A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F149E41-2CBD-A3AE-9CA2-267E5551B40C}"/>
              </a:ext>
            </a:extLst>
          </p:cNvPr>
          <p:cNvSpPr/>
          <p:nvPr/>
        </p:nvSpPr>
        <p:spPr>
          <a:xfrm>
            <a:off x="627016" y="3919880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CC2DAD2-8F62-01C2-305D-A67B9B815984}"/>
              </a:ext>
            </a:extLst>
          </p:cNvPr>
          <p:cNvSpPr/>
          <p:nvPr/>
        </p:nvSpPr>
        <p:spPr>
          <a:xfrm>
            <a:off x="7710000" y="1414729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88CC287-6A7A-2D35-D3B4-8A42CB148F10}"/>
              </a:ext>
            </a:extLst>
          </p:cNvPr>
          <p:cNvSpPr/>
          <p:nvPr/>
        </p:nvSpPr>
        <p:spPr>
          <a:xfrm>
            <a:off x="7591595" y="3894001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]]]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AF327F-FBE5-4DEE-668C-8BC28505B1D1}"/>
              </a:ext>
            </a:extLst>
          </p:cNvPr>
          <p:cNvSpPr txBox="1"/>
          <p:nvPr/>
        </p:nvSpPr>
        <p:spPr>
          <a:xfrm>
            <a:off x="627016" y="164044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6A96B2-2370-33F8-327F-9032BAD5403E}"/>
              </a:ext>
            </a:extLst>
          </p:cNvPr>
          <p:cNvSpPr txBox="1"/>
          <p:nvPr/>
        </p:nvSpPr>
        <p:spPr>
          <a:xfrm>
            <a:off x="627016" y="4154226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A0A8FC2-4277-A36F-7E00-FEF7ED7711E7}"/>
              </a:ext>
            </a:extLst>
          </p:cNvPr>
          <p:cNvSpPr txBox="1"/>
          <p:nvPr/>
        </p:nvSpPr>
        <p:spPr>
          <a:xfrm>
            <a:off x="7591595" y="1635892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2B1F1BD-B3B8-C4D7-3B48-47728ABD154D}"/>
              </a:ext>
            </a:extLst>
          </p:cNvPr>
          <p:cNvSpPr txBox="1"/>
          <p:nvPr/>
        </p:nvSpPr>
        <p:spPr>
          <a:xfrm>
            <a:off x="7591595" y="414966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E194265-37B0-9C22-5050-24C793FC2990}"/>
              </a:ext>
            </a:extLst>
          </p:cNvPr>
          <p:cNvSpPr txBox="1"/>
          <p:nvPr/>
        </p:nvSpPr>
        <p:spPr>
          <a:xfrm>
            <a:off x="771269" y="1874795"/>
            <a:ext cx="190993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высокими темпами роста,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низкой долей в объеме отгруженной 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могут стать потенциальными Звёздами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(ключевыми отраслями), поэтому                      за ними необходимо внимательно следить          и оказывать поддержку в нужный момент, чтобы в будущем получить большой экономический эффект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BDAC841-BE62-E5A7-79B2-1230DC125662}"/>
              </a:ext>
            </a:extLst>
          </p:cNvPr>
          <p:cNvSpPr txBox="1"/>
          <p:nvPr/>
        </p:nvSpPr>
        <p:spPr>
          <a:xfrm>
            <a:off x="1085407" y="2984740"/>
            <a:ext cx="1819502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Добыча полезных ископаемых  </a:t>
            </a:r>
          </a:p>
          <a:p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FFDDD7A0-E56B-3B52-8872-7C4BC09D72DF}"/>
              </a:ext>
            </a:extLst>
          </p:cNvPr>
          <p:cNvSpPr/>
          <p:nvPr/>
        </p:nvSpPr>
        <p:spPr>
          <a:xfrm>
            <a:off x="852980" y="30111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6E89EDB-20A8-C234-5E65-E5EFB76DD570}"/>
              </a:ext>
            </a:extLst>
          </p:cNvPr>
          <p:cNvSpPr txBox="1"/>
          <p:nvPr/>
        </p:nvSpPr>
        <p:spPr>
          <a:xfrm>
            <a:off x="1163044" y="3234906"/>
            <a:ext cx="1498151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энергией,       газом и паром</a:t>
            </a:r>
          </a:p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и лесное хозяйство, рыболовство и рыбоводство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F80134F4-8D85-7CD4-EB55-13694D0CD448}"/>
              </a:ext>
            </a:extLst>
          </p:cNvPr>
          <p:cNvSpPr/>
          <p:nvPr/>
        </p:nvSpPr>
        <p:spPr>
          <a:xfrm>
            <a:off x="854015" y="3286664"/>
            <a:ext cx="172529" cy="189781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4F5D24D-C551-5359-48AA-942A81303675}"/>
              </a:ext>
            </a:extLst>
          </p:cNvPr>
          <p:cNvSpPr txBox="1"/>
          <p:nvPr/>
        </p:nvSpPr>
        <p:spPr>
          <a:xfrm>
            <a:off x="8090055" y="5841380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BABDFBE6-1285-05F4-8F17-8B7885204E3E}"/>
              </a:ext>
            </a:extLst>
          </p:cNvPr>
          <p:cNvSpPr/>
          <p:nvPr/>
        </p:nvSpPr>
        <p:spPr>
          <a:xfrm>
            <a:off x="7814497" y="579661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3A83EB-E1C5-0666-D4E2-149126576DA6}"/>
              </a:ext>
            </a:extLst>
          </p:cNvPr>
          <p:cNvSpPr txBox="1"/>
          <p:nvPr/>
        </p:nvSpPr>
        <p:spPr>
          <a:xfrm>
            <a:off x="771269" y="4387196"/>
            <a:ext cx="19099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низкими темпами роста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низкой долей отгруженной 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Такие отрасли не стоит поддерживать,         пока они находятся в данной зоне,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если они переместятся, за их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развитием необходимо следить. 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19025EC3-5CB5-00B4-2F5F-2C86AEBF5FCC}"/>
              </a:ext>
            </a:extLst>
          </p:cNvPr>
          <p:cNvSpPr/>
          <p:nvPr/>
        </p:nvSpPr>
        <p:spPr>
          <a:xfrm>
            <a:off x="852980" y="55235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136E047-FB46-BF45-A463-A1A0FA2BB34A}"/>
              </a:ext>
            </a:extLst>
          </p:cNvPr>
          <p:cNvSpPr txBox="1"/>
          <p:nvPr/>
        </p:nvSpPr>
        <p:spPr>
          <a:xfrm>
            <a:off x="1171671" y="5559652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хранение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07BD759-994E-CA4F-76F7-6125B309FA90}"/>
              </a:ext>
            </a:extLst>
          </p:cNvPr>
          <p:cNvSpPr txBox="1"/>
          <p:nvPr/>
        </p:nvSpPr>
        <p:spPr>
          <a:xfrm>
            <a:off x="7744707" y="1874795"/>
            <a:ext cx="1909938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высокими темпами роста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большой долей в объеме отгруженной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отрасли необходимо поддерживать, чтобы сохранять или увеличивать текущие темпы развития и экономический эффект.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14866E1-3855-9071-FFD6-4462C1FB6864}"/>
              </a:ext>
            </a:extLst>
          </p:cNvPr>
          <p:cNvSpPr txBox="1"/>
          <p:nvPr/>
        </p:nvSpPr>
        <p:spPr>
          <a:xfrm>
            <a:off x="8145109" y="3041854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57614ED5-9C26-34F1-FDDC-2E4106730790}"/>
              </a:ext>
            </a:extLst>
          </p:cNvPr>
          <p:cNvSpPr/>
          <p:nvPr/>
        </p:nvSpPr>
        <p:spPr>
          <a:xfrm>
            <a:off x="7826418" y="3011112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EEBD71E-18E9-339B-01D7-85B024F47426}"/>
              </a:ext>
            </a:extLst>
          </p:cNvPr>
          <p:cNvSpPr txBox="1"/>
          <p:nvPr/>
        </p:nvSpPr>
        <p:spPr>
          <a:xfrm>
            <a:off x="7744707" y="4387196"/>
            <a:ext cx="19099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низкими темпами роста,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высокой долей в объеме отгруженной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относительно региона-конкурента.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данными отраслями необходимо следить и поддерживать в нужный момент, чтобы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сохранить экономический эффект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муниципального округа.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xmlns="" id="{5FD192F0-7E60-262E-0F35-E2B63AFA2F0F}"/>
              </a:ext>
            </a:extLst>
          </p:cNvPr>
          <p:cNvSpPr/>
          <p:nvPr/>
        </p:nvSpPr>
        <p:spPr>
          <a:xfrm>
            <a:off x="7826418" y="55235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9C1F75B-45FF-0B32-55CB-28C6E9316130}"/>
              </a:ext>
            </a:extLst>
          </p:cNvPr>
          <p:cNvSpPr txBox="1"/>
          <p:nvPr/>
        </p:nvSpPr>
        <p:spPr>
          <a:xfrm>
            <a:off x="8145109" y="5505791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xmlns="" id="{BCB84F3B-32A5-CCC4-5297-B59D26BA7A51}"/>
              </a:ext>
            </a:extLst>
          </p:cNvPr>
          <p:cNvGrpSpPr/>
          <p:nvPr/>
        </p:nvGrpSpPr>
        <p:grpSpPr>
          <a:xfrm>
            <a:off x="3035962" y="2469534"/>
            <a:ext cx="4518259" cy="2779436"/>
            <a:chOff x="3035962" y="2469534"/>
            <a:chExt cx="4518259" cy="2779436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EA5CC1B-8014-8513-C7B1-E3B6326D4C52}"/>
                </a:ext>
              </a:extLst>
            </p:cNvPr>
            <p:cNvSpPr txBox="1"/>
            <p:nvPr/>
          </p:nvSpPr>
          <p:spPr>
            <a:xfrm>
              <a:off x="4524086" y="2469534"/>
              <a:ext cx="42289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темп роста отрасли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823F40D9-5A6A-FEFA-5CCD-69917D0F9E4C}"/>
                </a:ext>
              </a:extLst>
            </p:cNvPr>
            <p:cNvSpPr txBox="1"/>
            <p:nvPr/>
          </p:nvSpPr>
          <p:spPr>
            <a:xfrm>
              <a:off x="6982647" y="4763397"/>
              <a:ext cx="57157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доля </a:t>
              </a:r>
            </a:p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объёме отгруженной продукции</a:t>
              </a:r>
            </a:p>
          </p:txBody>
        </p:sp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xmlns="" id="{7898FC0B-5492-90DF-8F8A-FB79AD4C74E7}"/>
                </a:ext>
              </a:extLst>
            </p:cNvPr>
            <p:cNvGrpSpPr/>
            <p:nvPr/>
          </p:nvGrpSpPr>
          <p:grpSpPr>
            <a:xfrm>
              <a:off x="3035962" y="2709128"/>
              <a:ext cx="4013345" cy="2539842"/>
              <a:chOff x="3035962" y="2709128"/>
              <a:chExt cx="4013345" cy="2539842"/>
            </a:xfrm>
          </p:grpSpPr>
          <p:grpSp>
            <p:nvGrpSpPr>
              <p:cNvPr id="97" name="Группа 96">
                <a:extLst>
                  <a:ext uri="{FF2B5EF4-FFF2-40B4-BE49-F238E27FC236}">
                    <a16:creationId xmlns:a16="http://schemas.microsoft.com/office/drawing/2014/main" xmlns="" id="{2078DF91-7E57-CBD4-C219-88B9199E613D}"/>
                  </a:ext>
                </a:extLst>
              </p:cNvPr>
              <p:cNvGrpSpPr/>
              <p:nvPr/>
            </p:nvGrpSpPr>
            <p:grpSpPr>
              <a:xfrm>
                <a:off x="4280413" y="2709128"/>
                <a:ext cx="291929" cy="2539842"/>
                <a:chOff x="4280413" y="2709128"/>
                <a:chExt cx="291929" cy="2539842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xmlns="" id="{EB0C6DBF-46CE-B9CB-5519-27BFEF0D5925}"/>
                    </a:ext>
                  </a:extLst>
                </p:cNvPr>
                <p:cNvGrpSpPr/>
                <p:nvPr/>
              </p:nvGrpSpPr>
              <p:grpSpPr>
                <a:xfrm>
                  <a:off x="4518367" y="2709128"/>
                  <a:ext cx="53975" cy="2501371"/>
                  <a:chOff x="4660507" y="2024189"/>
                  <a:chExt cx="53975" cy="2501371"/>
                </a:xfrm>
              </p:grpSpPr>
              <p:cxnSp>
                <p:nvCxnSpPr>
                  <p:cNvPr id="43" name="Прямая со стрелкой 42">
                    <a:extLst>
                      <a:ext uri="{FF2B5EF4-FFF2-40B4-BE49-F238E27FC236}">
                        <a16:creationId xmlns:a16="http://schemas.microsoft.com/office/drawing/2014/main" xmlns="" id="{A995057B-0C8F-9037-E093-4A3A2F4347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687495" y="2024189"/>
                    <a:ext cx="0" cy="250137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Прямая соединительная линия 50">
                    <a:extLst>
                      <a:ext uri="{FF2B5EF4-FFF2-40B4-BE49-F238E27FC236}">
                        <a16:creationId xmlns:a16="http://schemas.microsoft.com/office/drawing/2014/main" xmlns="" id="{ADCFC3A6-F2C1-E7F4-86B4-235F67DBEB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4985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Прямая соединительная линия 51">
                    <a:extLst>
                      <a:ext uri="{FF2B5EF4-FFF2-40B4-BE49-F238E27FC236}">
                        <a16:creationId xmlns:a16="http://schemas.microsoft.com/office/drawing/2014/main" xmlns="" id="{C245104B-2646-3190-FDC2-6CE3033406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14123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Прямая соединительная линия 52">
                    <a:extLst>
                      <a:ext uri="{FF2B5EF4-FFF2-40B4-BE49-F238E27FC236}">
                        <a16:creationId xmlns:a16="http://schemas.microsoft.com/office/drawing/2014/main" xmlns="" id="{FC0667C9-B3F7-767A-085D-ADDB3B3F1C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783896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Прямая соединительная линия 56">
                    <a:extLst>
                      <a:ext uri="{FF2B5EF4-FFF2-40B4-BE49-F238E27FC236}">
                        <a16:creationId xmlns:a16="http://schemas.microsoft.com/office/drawing/2014/main" xmlns="" id="{6AC49062-BAE9-8E84-B427-98D44A833B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426558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Прямая соединительная линия 57">
                    <a:extLst>
                      <a:ext uri="{FF2B5EF4-FFF2-40B4-BE49-F238E27FC236}">
                        <a16:creationId xmlns:a16="http://schemas.microsoft.com/office/drawing/2014/main" xmlns="" id="{3221E3E7-E304-DC2E-96A7-66128F9B9A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069220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Прямая соединительная линия 58">
                    <a:extLst>
                      <a:ext uri="{FF2B5EF4-FFF2-40B4-BE49-F238E27FC236}">
                        <a16:creationId xmlns:a16="http://schemas.microsoft.com/office/drawing/2014/main" xmlns="" id="{A061F306-C035-72DF-B85F-E50B282BF8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71188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Прямая соединительная линия 59">
                    <a:extLst>
                      <a:ext uri="{FF2B5EF4-FFF2-40B4-BE49-F238E27FC236}">
                        <a16:creationId xmlns:a16="http://schemas.microsoft.com/office/drawing/2014/main" xmlns="" id="{12695D56-D0EF-1A54-8599-7B3A8E937C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35454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xmlns="" id="{C1A06D0A-5724-CFF2-9493-CEBA83FB4A2A}"/>
                    </a:ext>
                  </a:extLst>
                </p:cNvPr>
                <p:cNvSpPr txBox="1"/>
                <p:nvPr/>
              </p:nvSpPr>
              <p:spPr>
                <a:xfrm>
                  <a:off x="4392841" y="3014412"/>
                  <a:ext cx="88696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xmlns="" id="{2C1B1D1D-D27D-1CBE-8F95-A97F90CB195C}"/>
                    </a:ext>
                  </a:extLst>
                </p:cNvPr>
                <p:cNvSpPr txBox="1"/>
                <p:nvPr/>
              </p:nvSpPr>
              <p:spPr>
                <a:xfrm>
                  <a:off x="4280413" y="3371735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1,8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xmlns="" id="{EB22760D-D656-6914-1701-10D8D15472D8}"/>
                    </a:ext>
                  </a:extLst>
                </p:cNvPr>
                <p:cNvSpPr txBox="1"/>
                <p:nvPr/>
              </p:nvSpPr>
              <p:spPr>
                <a:xfrm>
                  <a:off x="4280756" y="3724728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1,6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xmlns="" id="{2A1E24F3-9741-A8BA-60F8-B001EFD652B2}"/>
                    </a:ext>
                  </a:extLst>
                </p:cNvPr>
                <p:cNvSpPr txBox="1"/>
                <p:nvPr/>
              </p:nvSpPr>
              <p:spPr>
                <a:xfrm>
                  <a:off x="4280413" y="4084623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1,4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xmlns="" id="{822D9818-9C44-22B3-012A-B225284C88EC}"/>
                    </a:ext>
                  </a:extLst>
                </p:cNvPr>
                <p:cNvSpPr txBox="1"/>
                <p:nvPr/>
              </p:nvSpPr>
              <p:spPr>
                <a:xfrm>
                  <a:off x="4280413" y="4443780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1,2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xmlns="" id="{6E1EC0F0-D018-4CD7-6FE1-7A42E99B954B}"/>
                    </a:ext>
                  </a:extLst>
                </p:cNvPr>
                <p:cNvSpPr txBox="1"/>
                <p:nvPr/>
              </p:nvSpPr>
              <p:spPr>
                <a:xfrm>
                  <a:off x="4280413" y="515663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</a:p>
              </p:txBody>
            </p:sp>
          </p:grpSp>
          <p:grpSp>
            <p:nvGrpSpPr>
              <p:cNvPr id="96" name="Группа 95">
                <a:extLst>
                  <a:ext uri="{FF2B5EF4-FFF2-40B4-BE49-F238E27FC236}">
                    <a16:creationId xmlns:a16="http://schemas.microsoft.com/office/drawing/2014/main" xmlns="" id="{A5CC59DA-F840-E2A5-64E5-702DC702E48C}"/>
                  </a:ext>
                </a:extLst>
              </p:cNvPr>
              <p:cNvGrpSpPr/>
              <p:nvPr/>
            </p:nvGrpSpPr>
            <p:grpSpPr>
              <a:xfrm>
                <a:off x="3035962" y="4641835"/>
                <a:ext cx="4013345" cy="245440"/>
                <a:chOff x="3035962" y="4641835"/>
                <a:chExt cx="4013345" cy="245440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xmlns="" id="{CB545801-D756-18FD-559A-B7CD97A459DF}"/>
                    </a:ext>
                  </a:extLst>
                </p:cNvPr>
                <p:cNvGrpSpPr/>
                <p:nvPr/>
              </p:nvGrpSpPr>
              <p:grpSpPr>
                <a:xfrm>
                  <a:off x="3116699" y="4641835"/>
                  <a:ext cx="3932608" cy="53975"/>
                  <a:chOff x="3258839" y="4951472"/>
                  <a:chExt cx="3932608" cy="53975"/>
                </a:xfrm>
              </p:grpSpPr>
              <p:cxnSp>
                <p:nvCxnSpPr>
                  <p:cNvPr id="11" name="Прямая со стрелкой 10">
                    <a:extLst>
                      <a:ext uri="{FF2B5EF4-FFF2-40B4-BE49-F238E27FC236}">
                        <a16:creationId xmlns:a16="http://schemas.microsoft.com/office/drawing/2014/main" xmlns="" id="{56E9A66B-1354-7AE0-8725-97D3C2DBA0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58839" y="4978459"/>
                    <a:ext cx="3932608" cy="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Прямая соединительная линия 15">
                    <a:extLst>
                      <a:ext uri="{FF2B5EF4-FFF2-40B4-BE49-F238E27FC236}">
                        <a16:creationId xmlns:a16="http://schemas.microsoft.com/office/drawing/2014/main" xmlns="" id="{807F2122-9B73-53E4-1C91-D44AB8DEB0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6072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Прямая соединительная линия 16">
                    <a:extLst>
                      <a:ext uri="{FF2B5EF4-FFF2-40B4-BE49-F238E27FC236}">
                        <a16:creationId xmlns:a16="http://schemas.microsoft.com/office/drawing/2014/main" xmlns="" id="{CC60EC54-0287-1C7A-DE35-34DB2A8B1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806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Прямая соединительная линия 17">
                    <a:extLst>
                      <a:ext uri="{FF2B5EF4-FFF2-40B4-BE49-F238E27FC236}">
                        <a16:creationId xmlns:a16="http://schemas.microsoft.com/office/drawing/2014/main" xmlns="" id="{5FC28C74-4989-A9F5-9985-F5F9083F91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540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Прямая соединительная линия 19">
                    <a:extLst>
                      <a:ext uri="{FF2B5EF4-FFF2-40B4-BE49-F238E27FC236}">
                        <a16:creationId xmlns:a16="http://schemas.microsoft.com/office/drawing/2014/main" xmlns="" id="{7D6E7D9F-7E92-5880-F52B-460EA6B2A3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3273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Прямая соединительная линия 20">
                    <a:extLst>
                      <a:ext uri="{FF2B5EF4-FFF2-40B4-BE49-F238E27FC236}">
                        <a16:creationId xmlns:a16="http://schemas.microsoft.com/office/drawing/2014/main" xmlns="" id="{FD22D8D5-612A-DA51-7A94-F0812BB709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007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Прямая соединительная линия 21">
                    <a:extLst>
                      <a:ext uri="{FF2B5EF4-FFF2-40B4-BE49-F238E27FC236}">
                        <a16:creationId xmlns:a16="http://schemas.microsoft.com/office/drawing/2014/main" xmlns="" id="{FC2FC366-F645-A41B-A419-EACF9AB10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741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Прямая соединительная линия 22">
                    <a:extLst>
                      <a:ext uri="{FF2B5EF4-FFF2-40B4-BE49-F238E27FC236}">
                        <a16:creationId xmlns:a16="http://schemas.microsoft.com/office/drawing/2014/main" xmlns="" id="{C3291DE4-EA88-EF59-0E87-5460A0893E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0475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Прямая соединительная линия 25">
                    <a:extLst>
                      <a:ext uri="{FF2B5EF4-FFF2-40B4-BE49-F238E27FC236}">
                        <a16:creationId xmlns:a16="http://schemas.microsoft.com/office/drawing/2014/main" xmlns="" id="{FD8BA901-4052-7973-A979-80C896A15F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209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Прямая соединительная линия 27">
                    <a:extLst>
                      <a:ext uri="{FF2B5EF4-FFF2-40B4-BE49-F238E27FC236}">
                        <a16:creationId xmlns:a16="http://schemas.microsoft.com/office/drawing/2014/main" xmlns="" id="{357872B2-181D-2EE9-40A1-35E5F6F9E0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942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Прямая соединительная линия 28">
                    <a:extLst>
                      <a:ext uri="{FF2B5EF4-FFF2-40B4-BE49-F238E27FC236}">
                        <a16:creationId xmlns:a16="http://schemas.microsoft.com/office/drawing/2014/main" xmlns="" id="{37F7EA4B-F9D9-CB48-7D0C-E77CFE33A8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7676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Прямая соединительная линия 29">
                    <a:extLst>
                      <a:ext uri="{FF2B5EF4-FFF2-40B4-BE49-F238E27FC236}">
                        <a16:creationId xmlns:a16="http://schemas.microsoft.com/office/drawing/2014/main" xmlns="" id="{8323AACC-C9AE-EBD7-F26C-0B8BF1DC6D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410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xmlns="" id="{0B740039-CD2B-08B6-E60F-BF4C989AEEDE}"/>
                    </a:ext>
                  </a:extLst>
                </p:cNvPr>
                <p:cNvSpPr txBox="1"/>
                <p:nvPr/>
              </p:nvSpPr>
              <p:spPr>
                <a:xfrm>
                  <a:off x="4277954" y="4794942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0,8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xmlns="" id="{455797FF-8029-9EA1-7395-A5C149C98D3D}"/>
                    </a:ext>
                  </a:extLst>
                </p:cNvPr>
                <p:cNvSpPr txBox="1"/>
                <p:nvPr/>
              </p:nvSpPr>
              <p:spPr>
                <a:xfrm>
                  <a:off x="3697397" y="472279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0,5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xmlns="" id="{C01C4BBB-E067-EAAC-2A0E-BF81DACA7C49}"/>
                    </a:ext>
                  </a:extLst>
                </p:cNvPr>
                <p:cNvSpPr txBox="1"/>
                <p:nvPr/>
              </p:nvSpPr>
              <p:spPr>
                <a:xfrm>
                  <a:off x="3035962" y="4722797"/>
                  <a:ext cx="10734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xmlns="" id="{BFA010E3-8CAF-8090-316F-C6A2F8CB39A7}"/>
                    </a:ext>
                  </a:extLst>
                </p:cNvPr>
                <p:cNvSpPr txBox="1"/>
                <p:nvPr/>
              </p:nvSpPr>
              <p:spPr>
                <a:xfrm>
                  <a:off x="4570075" y="4722797"/>
                  <a:ext cx="9482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xmlns="" id="{1503F8A1-C213-21F8-58D4-049BE9D25BAD}"/>
                    </a:ext>
                  </a:extLst>
                </p:cNvPr>
                <p:cNvSpPr txBox="1"/>
                <p:nvPr/>
              </p:nvSpPr>
              <p:spPr>
                <a:xfrm>
                  <a:off x="5152289" y="472206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1,5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xmlns="" id="{3995A9BD-8869-07CA-443B-7AA227C799E1}"/>
                    </a:ext>
                  </a:extLst>
                </p:cNvPr>
                <p:cNvSpPr txBox="1"/>
                <p:nvPr/>
              </p:nvSpPr>
              <p:spPr>
                <a:xfrm>
                  <a:off x="5829393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xmlns="" id="{A43658A6-A574-E8BA-B4B7-822D3658DE55}"/>
                    </a:ext>
                  </a:extLst>
                </p:cNvPr>
                <p:cNvSpPr txBox="1"/>
                <p:nvPr/>
              </p:nvSpPr>
              <p:spPr>
                <a:xfrm>
                  <a:off x="6581142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2,5</a:t>
                  </a:r>
                </a:p>
              </p:txBody>
            </p:sp>
          </p:grpSp>
        </p:grpSp>
      </p:grpSp>
      <p:sp>
        <p:nvSpPr>
          <p:cNvPr id="86" name="Овал 85">
            <a:extLst>
              <a:ext uri="{FF2B5EF4-FFF2-40B4-BE49-F238E27FC236}">
                <a16:creationId xmlns:a16="http://schemas.microsoft.com/office/drawing/2014/main" xmlns="" id="{44884656-7618-38F7-3301-5CFEED22EA33}"/>
              </a:ext>
            </a:extLst>
          </p:cNvPr>
          <p:cNvSpPr/>
          <p:nvPr/>
        </p:nvSpPr>
        <p:spPr>
          <a:xfrm>
            <a:off x="3197920" y="469581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xmlns="" id="{3BE28098-C188-7338-964E-8A33B9A913E3}"/>
              </a:ext>
            </a:extLst>
          </p:cNvPr>
          <p:cNvSpPr/>
          <p:nvPr/>
        </p:nvSpPr>
        <p:spPr>
          <a:xfrm>
            <a:off x="3750909" y="410799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xmlns="" id="{CF8783F7-374F-437B-8032-8678766FF671}"/>
              </a:ext>
            </a:extLst>
          </p:cNvPr>
          <p:cNvSpPr/>
          <p:nvPr/>
        </p:nvSpPr>
        <p:spPr>
          <a:xfrm>
            <a:off x="4152127" y="427810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A6459FB3-ED76-A225-A33E-7E8B6C7DA00D}"/>
              </a:ext>
            </a:extLst>
          </p:cNvPr>
          <p:cNvSpPr/>
          <p:nvPr/>
        </p:nvSpPr>
        <p:spPr>
          <a:xfrm>
            <a:off x="6401142" y="473728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0625EBDD-48F8-CAE2-B858-45720D420C83}"/>
              </a:ext>
            </a:extLst>
          </p:cNvPr>
          <p:cNvSpPr txBox="1"/>
          <p:nvPr/>
        </p:nvSpPr>
        <p:spPr>
          <a:xfrm>
            <a:off x="3197920" y="1649346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D3FABAC0-5768-5C16-9B24-E8BBF18C724E}"/>
              </a:ext>
            </a:extLst>
          </p:cNvPr>
          <p:cNvSpPr txBox="1"/>
          <p:nvPr/>
        </p:nvSpPr>
        <p:spPr>
          <a:xfrm>
            <a:off x="5016004" y="165375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A05C5638-E936-1839-1B59-92114A1DD3FC}"/>
              </a:ext>
            </a:extLst>
          </p:cNvPr>
          <p:cNvSpPr txBox="1"/>
          <p:nvPr/>
        </p:nvSpPr>
        <p:spPr>
          <a:xfrm>
            <a:off x="3197920" y="599917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145D56C-894E-68CF-519F-A41ABD56BA26}"/>
              </a:ext>
            </a:extLst>
          </p:cNvPr>
          <p:cNvSpPr txBox="1"/>
          <p:nvPr/>
        </p:nvSpPr>
        <p:spPr>
          <a:xfrm>
            <a:off x="5016004" y="6003584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845016-2923-051A-4772-C2C400EAF4A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КРАСНОСУЛИНСКИЙ 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3BE28098-C188-7338-964E-8A33B9A913E3}"/>
              </a:ext>
            </a:extLst>
          </p:cNvPr>
          <p:cNvSpPr/>
          <p:nvPr/>
        </p:nvSpPr>
        <p:spPr>
          <a:xfrm>
            <a:off x="840932" y="358753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BABDFBE6-1285-05F4-8F17-8B7885204E3E}"/>
              </a:ext>
            </a:extLst>
          </p:cNvPr>
          <p:cNvSpPr/>
          <p:nvPr/>
        </p:nvSpPr>
        <p:spPr>
          <a:xfrm>
            <a:off x="5887931" y="484483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xmlns="" id="{F80134F4-8D85-7CD4-EB55-13694D0CD448}"/>
              </a:ext>
            </a:extLst>
          </p:cNvPr>
          <p:cNvSpPr/>
          <p:nvPr/>
        </p:nvSpPr>
        <p:spPr>
          <a:xfrm>
            <a:off x="3387306" y="4353464"/>
            <a:ext cx="172529" cy="189781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013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680163-F214-BA25-1091-1FC48FD3C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277B7B3F-B8E8-29D7-DE96-B8A22D47ED93}"/>
              </a:ext>
            </a:extLst>
          </p:cNvPr>
          <p:cNvSpPr/>
          <p:nvPr/>
        </p:nvSpPr>
        <p:spPr>
          <a:xfrm>
            <a:off x="7710000" y="1390516"/>
            <a:ext cx="2196000" cy="4901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2396438-0DB3-F281-99B7-88D733FFCB06}"/>
              </a:ext>
            </a:extLst>
          </p:cNvPr>
          <p:cNvSpPr/>
          <p:nvPr/>
        </p:nvSpPr>
        <p:spPr>
          <a:xfrm>
            <a:off x="635641" y="1337093"/>
            <a:ext cx="2196000" cy="4901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D2AFB6-E08C-10CC-7394-BCAD29CA2E94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ПОТЕНЦИАЛЬНЫЕ ИЗМЕНЕНИЯ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F5C552FF-47B6-455B-F3DB-BF38E9579AA0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B51FD9C-271D-CAC8-8E97-CD15E710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CFCA71-1B88-5200-9C6B-B460F40F65FF}"/>
              </a:ext>
            </a:extLst>
          </p:cNvPr>
          <p:cNvSpPr txBox="1"/>
          <p:nvPr/>
        </p:nvSpPr>
        <p:spPr>
          <a:xfrm>
            <a:off x="627016" y="164044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884B157-3E6E-90A6-5524-C2AA28B249E4}"/>
              </a:ext>
            </a:extLst>
          </p:cNvPr>
          <p:cNvSpPr txBox="1"/>
          <p:nvPr/>
        </p:nvSpPr>
        <p:spPr>
          <a:xfrm>
            <a:off x="7591595" y="1635892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ИЗМЕНЕНИЙ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64816C8-7218-8623-F3E7-809E9F388A83}"/>
              </a:ext>
            </a:extLst>
          </p:cNvPr>
          <p:cNvSpPr txBox="1"/>
          <p:nvPr/>
        </p:nvSpPr>
        <p:spPr>
          <a:xfrm>
            <a:off x="1171671" y="2350565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полезных ископаемых</a:t>
            </a:r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2FE13761-5DDF-EC1F-69CA-81D81654F1A0}"/>
              </a:ext>
            </a:extLst>
          </p:cNvPr>
          <p:cNvSpPr/>
          <p:nvPr/>
        </p:nvSpPr>
        <p:spPr>
          <a:xfrm>
            <a:off x="848119" y="236183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x-none" sz="9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F8E0531-B3CF-D081-2A15-67A12D5A1914}"/>
              </a:ext>
            </a:extLst>
          </p:cNvPr>
          <p:cNvSpPr txBox="1"/>
          <p:nvPr/>
        </p:nvSpPr>
        <p:spPr>
          <a:xfrm>
            <a:off x="1180297" y="4014442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троительство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DEFE897-84DE-8790-3A9A-2344F15F7948}"/>
              </a:ext>
            </a:extLst>
          </p:cNvPr>
          <p:cNvSpPr txBox="1"/>
          <p:nvPr/>
        </p:nvSpPr>
        <p:spPr>
          <a:xfrm>
            <a:off x="1163046" y="3612399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одоснабжение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водоотведение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80B55DCB-A9E5-2995-43FE-87A4CD85EF03}"/>
              </a:ext>
            </a:extLst>
          </p:cNvPr>
          <p:cNvSpPr/>
          <p:nvPr/>
        </p:nvSpPr>
        <p:spPr>
          <a:xfrm>
            <a:off x="865373" y="35827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3793FA2-6061-A82E-1991-9767C84D47D3}"/>
              </a:ext>
            </a:extLst>
          </p:cNvPr>
          <p:cNvSpPr txBox="1"/>
          <p:nvPr/>
        </p:nvSpPr>
        <p:spPr>
          <a:xfrm>
            <a:off x="8145109" y="1923691"/>
            <a:ext cx="143894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  <a:p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«НЗНП»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«Завод ТЕХНО в г. Красный Сулин»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«ТЕХНОПЛЕКС»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DD6F0919-183A-CF78-60CA-9421164CDD9E}"/>
              </a:ext>
            </a:extLst>
          </p:cNvPr>
          <p:cNvSpPr/>
          <p:nvPr/>
        </p:nvSpPr>
        <p:spPr>
          <a:xfrm>
            <a:off x="7826418" y="1988620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5C072E1B-B0B7-86A9-7172-7BA98183B275}"/>
              </a:ext>
            </a:extLst>
          </p:cNvPr>
          <p:cNvSpPr/>
          <p:nvPr/>
        </p:nvSpPr>
        <p:spPr>
          <a:xfrm>
            <a:off x="6346567" y="4189486"/>
            <a:ext cx="534771" cy="534771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00057BE5-9ED1-79A5-EF20-1571C91311C9}"/>
              </a:ext>
            </a:extLst>
          </p:cNvPr>
          <p:cNvSpPr/>
          <p:nvPr/>
        </p:nvSpPr>
        <p:spPr>
          <a:xfrm>
            <a:off x="2948542" y="1401546"/>
            <a:ext cx="4517527" cy="4906277"/>
          </a:xfrm>
          <a:prstGeom prst="roundRect">
            <a:avLst>
              <a:gd name="adj" fmla="val 450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02470386-4AA4-FBAB-19F0-EF37A6B73040}"/>
              </a:ext>
            </a:extLst>
          </p:cNvPr>
          <p:cNvGrpSpPr/>
          <p:nvPr/>
        </p:nvGrpSpPr>
        <p:grpSpPr>
          <a:xfrm>
            <a:off x="3035962" y="2469534"/>
            <a:ext cx="4518259" cy="2779436"/>
            <a:chOff x="3035962" y="2469534"/>
            <a:chExt cx="4518259" cy="277943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5CBAE929-0DB6-821C-7878-5D2A0276BE84}"/>
                </a:ext>
              </a:extLst>
            </p:cNvPr>
            <p:cNvSpPr txBox="1"/>
            <p:nvPr/>
          </p:nvSpPr>
          <p:spPr>
            <a:xfrm>
              <a:off x="4524086" y="2469534"/>
              <a:ext cx="42289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темп роста отрасли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B9FD7248-1A0F-20E2-8BB5-4F58C56BCE64}"/>
                </a:ext>
              </a:extLst>
            </p:cNvPr>
            <p:cNvSpPr txBox="1"/>
            <p:nvPr/>
          </p:nvSpPr>
          <p:spPr>
            <a:xfrm>
              <a:off x="6982647" y="4763397"/>
              <a:ext cx="57157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доля </a:t>
              </a:r>
            </a:p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объёме отгруженной продукции</a:t>
              </a: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xmlns="" id="{E036BCA1-F20C-3A12-2FD6-999026C7934F}"/>
                </a:ext>
              </a:extLst>
            </p:cNvPr>
            <p:cNvGrpSpPr/>
            <p:nvPr/>
          </p:nvGrpSpPr>
          <p:grpSpPr>
            <a:xfrm>
              <a:off x="3035962" y="2709128"/>
              <a:ext cx="4013345" cy="2539842"/>
              <a:chOff x="3035962" y="2709128"/>
              <a:chExt cx="4013345" cy="2539842"/>
            </a:xfrm>
          </p:grpSpPr>
          <p:grpSp>
            <p:nvGrpSpPr>
              <p:cNvPr id="50" name="Группа 49">
                <a:extLst>
                  <a:ext uri="{FF2B5EF4-FFF2-40B4-BE49-F238E27FC236}">
                    <a16:creationId xmlns:a16="http://schemas.microsoft.com/office/drawing/2014/main" xmlns="" id="{7BE43D8D-0C04-CE1E-66DD-139DDA1CCD16}"/>
                  </a:ext>
                </a:extLst>
              </p:cNvPr>
              <p:cNvGrpSpPr/>
              <p:nvPr/>
            </p:nvGrpSpPr>
            <p:grpSpPr>
              <a:xfrm>
                <a:off x="4280413" y="2709128"/>
                <a:ext cx="291929" cy="2539842"/>
                <a:chOff x="4280413" y="2709128"/>
                <a:chExt cx="291929" cy="2539842"/>
              </a:xfrm>
            </p:grpSpPr>
            <p:grpSp>
              <p:nvGrpSpPr>
                <p:cNvPr id="107" name="Группа 106">
                  <a:extLst>
                    <a:ext uri="{FF2B5EF4-FFF2-40B4-BE49-F238E27FC236}">
                      <a16:creationId xmlns:a16="http://schemas.microsoft.com/office/drawing/2014/main" xmlns="" id="{0A088FC7-008D-3732-131D-C4361DAE009A}"/>
                    </a:ext>
                  </a:extLst>
                </p:cNvPr>
                <p:cNvGrpSpPr/>
                <p:nvPr/>
              </p:nvGrpSpPr>
              <p:grpSpPr>
                <a:xfrm>
                  <a:off x="4518367" y="2709128"/>
                  <a:ext cx="53975" cy="2501371"/>
                  <a:chOff x="4660507" y="2024189"/>
                  <a:chExt cx="53975" cy="2501371"/>
                </a:xfrm>
              </p:grpSpPr>
              <p:cxnSp>
                <p:nvCxnSpPr>
                  <p:cNvPr id="114" name="Прямая со стрелкой 113">
                    <a:extLst>
                      <a:ext uri="{FF2B5EF4-FFF2-40B4-BE49-F238E27FC236}">
                        <a16:creationId xmlns:a16="http://schemas.microsoft.com/office/drawing/2014/main" xmlns="" id="{D1DB8E7F-E055-E8F5-834E-0D81B0B6C4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687495" y="2024189"/>
                    <a:ext cx="0" cy="250137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Прямая соединительная линия 114">
                    <a:extLst>
                      <a:ext uri="{FF2B5EF4-FFF2-40B4-BE49-F238E27FC236}">
                        <a16:creationId xmlns:a16="http://schemas.microsoft.com/office/drawing/2014/main" xmlns="" id="{879675E6-3F9E-C403-F860-EF544C19CD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4985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Прямая соединительная линия 115">
                    <a:extLst>
                      <a:ext uri="{FF2B5EF4-FFF2-40B4-BE49-F238E27FC236}">
                        <a16:creationId xmlns:a16="http://schemas.microsoft.com/office/drawing/2014/main" xmlns="" id="{25104A95-BB6F-C7AF-929F-76D7F886AA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14123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Прямая соединительная линия 116">
                    <a:extLst>
                      <a:ext uri="{FF2B5EF4-FFF2-40B4-BE49-F238E27FC236}">
                        <a16:creationId xmlns:a16="http://schemas.microsoft.com/office/drawing/2014/main" xmlns="" id="{1624E0D3-3B64-4D75-2BF5-C61E71265E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783896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Прямая соединительная линия 117">
                    <a:extLst>
                      <a:ext uri="{FF2B5EF4-FFF2-40B4-BE49-F238E27FC236}">
                        <a16:creationId xmlns:a16="http://schemas.microsoft.com/office/drawing/2014/main" xmlns="" id="{C46AFFFD-2E53-7D0E-3879-8243C79AE6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426558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Прямая соединительная линия 118">
                    <a:extLst>
                      <a:ext uri="{FF2B5EF4-FFF2-40B4-BE49-F238E27FC236}">
                        <a16:creationId xmlns:a16="http://schemas.microsoft.com/office/drawing/2014/main" xmlns="" id="{10BACF47-6D2A-FB46-C3EC-02536E01FA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069220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Прямая соединительная линия 119">
                    <a:extLst>
                      <a:ext uri="{FF2B5EF4-FFF2-40B4-BE49-F238E27FC236}">
                        <a16:creationId xmlns:a16="http://schemas.microsoft.com/office/drawing/2014/main" xmlns="" id="{56B907FA-E67D-6E4C-780C-113A9AA4B7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71188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Прямая соединительная линия 120">
                    <a:extLst>
                      <a:ext uri="{FF2B5EF4-FFF2-40B4-BE49-F238E27FC236}">
                        <a16:creationId xmlns:a16="http://schemas.microsoft.com/office/drawing/2014/main" xmlns="" id="{2A63BDB2-BE64-8CCD-7B69-34B250A90F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35454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xmlns="" id="{C2770300-EDC0-73C7-D2D5-A30ECEDBFDC5}"/>
                    </a:ext>
                  </a:extLst>
                </p:cNvPr>
                <p:cNvSpPr txBox="1"/>
                <p:nvPr/>
              </p:nvSpPr>
              <p:spPr>
                <a:xfrm>
                  <a:off x="4392841" y="3014412"/>
                  <a:ext cx="88696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xmlns="" id="{FAAEC0CE-98C9-2E6B-F5D8-4840C8012D2F}"/>
                    </a:ext>
                  </a:extLst>
                </p:cNvPr>
                <p:cNvSpPr txBox="1"/>
                <p:nvPr/>
              </p:nvSpPr>
              <p:spPr>
                <a:xfrm>
                  <a:off x="4280413" y="3371735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1,8</a:t>
                  </a: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xmlns="" id="{181FE339-3764-FCFD-A488-270DBE2B6E98}"/>
                    </a:ext>
                  </a:extLst>
                </p:cNvPr>
                <p:cNvSpPr txBox="1"/>
                <p:nvPr/>
              </p:nvSpPr>
              <p:spPr>
                <a:xfrm>
                  <a:off x="4285956" y="3612400"/>
                  <a:ext cx="189849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1,6</a:t>
                  </a:r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xmlns="" id="{9F639683-E231-C077-956C-E509D9CFC617}"/>
                    </a:ext>
                  </a:extLst>
                </p:cNvPr>
                <p:cNvSpPr txBox="1"/>
                <p:nvPr/>
              </p:nvSpPr>
              <p:spPr>
                <a:xfrm>
                  <a:off x="4280413" y="4084623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1,4</a:t>
                  </a:r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xmlns="" id="{9A002FD1-9F94-B7EE-CAF1-26A63CC79CA2}"/>
                    </a:ext>
                  </a:extLst>
                </p:cNvPr>
                <p:cNvSpPr txBox="1"/>
                <p:nvPr/>
              </p:nvSpPr>
              <p:spPr>
                <a:xfrm>
                  <a:off x="4280413" y="4443780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1,2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xmlns="" id="{88012808-ED2C-7D11-7E1E-A17F87637996}"/>
                    </a:ext>
                  </a:extLst>
                </p:cNvPr>
                <p:cNvSpPr txBox="1"/>
                <p:nvPr/>
              </p:nvSpPr>
              <p:spPr>
                <a:xfrm>
                  <a:off x="4280413" y="515663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</a:p>
              </p:txBody>
            </p:sp>
          </p:grpSp>
          <p:grpSp>
            <p:nvGrpSpPr>
              <p:cNvPr id="64" name="Группа 63">
                <a:extLst>
                  <a:ext uri="{FF2B5EF4-FFF2-40B4-BE49-F238E27FC236}">
                    <a16:creationId xmlns:a16="http://schemas.microsoft.com/office/drawing/2014/main" xmlns="" id="{44C3776A-D471-DFAF-41C2-4E9A6183889E}"/>
                  </a:ext>
                </a:extLst>
              </p:cNvPr>
              <p:cNvGrpSpPr/>
              <p:nvPr/>
            </p:nvGrpSpPr>
            <p:grpSpPr>
              <a:xfrm>
                <a:off x="3035962" y="4641835"/>
                <a:ext cx="4013345" cy="245440"/>
                <a:chOff x="3035962" y="4641835"/>
                <a:chExt cx="4013345" cy="245440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xmlns="" id="{FF6EB6EA-249B-7BC7-BFEC-15290CF84165}"/>
                    </a:ext>
                  </a:extLst>
                </p:cNvPr>
                <p:cNvGrpSpPr/>
                <p:nvPr/>
              </p:nvGrpSpPr>
              <p:grpSpPr>
                <a:xfrm>
                  <a:off x="3116699" y="4641835"/>
                  <a:ext cx="3932608" cy="53975"/>
                  <a:chOff x="3258839" y="4951472"/>
                  <a:chExt cx="3932608" cy="53975"/>
                </a:xfrm>
              </p:grpSpPr>
              <p:cxnSp>
                <p:nvCxnSpPr>
                  <p:cNvPr id="95" name="Прямая со стрелкой 94">
                    <a:extLst>
                      <a:ext uri="{FF2B5EF4-FFF2-40B4-BE49-F238E27FC236}">
                        <a16:creationId xmlns:a16="http://schemas.microsoft.com/office/drawing/2014/main" xmlns="" id="{0122DE7C-2E8E-0C37-00BC-422C909A1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58839" y="4978459"/>
                    <a:ext cx="3932608" cy="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Прямая соединительная линия 95">
                    <a:extLst>
                      <a:ext uri="{FF2B5EF4-FFF2-40B4-BE49-F238E27FC236}">
                        <a16:creationId xmlns:a16="http://schemas.microsoft.com/office/drawing/2014/main" xmlns="" id="{A309B9EA-BB17-2AC1-34A5-BA833D580D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6072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Прямая соединительная линия 96">
                    <a:extLst>
                      <a:ext uri="{FF2B5EF4-FFF2-40B4-BE49-F238E27FC236}">
                        <a16:creationId xmlns:a16="http://schemas.microsoft.com/office/drawing/2014/main" xmlns="" id="{CE9680FA-D793-0085-FBA1-6558806D66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806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Прямая соединительная линия 97">
                    <a:extLst>
                      <a:ext uri="{FF2B5EF4-FFF2-40B4-BE49-F238E27FC236}">
                        <a16:creationId xmlns:a16="http://schemas.microsoft.com/office/drawing/2014/main" xmlns="" id="{D8B7EA94-AA57-A348-4389-F387A49F7B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540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Прямая соединительная линия 98">
                    <a:extLst>
                      <a:ext uri="{FF2B5EF4-FFF2-40B4-BE49-F238E27FC236}">
                        <a16:creationId xmlns:a16="http://schemas.microsoft.com/office/drawing/2014/main" xmlns="" id="{86D3DEF0-442E-9D89-2C8C-CD76E8C217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3273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Прямая соединительная линия 99">
                    <a:extLst>
                      <a:ext uri="{FF2B5EF4-FFF2-40B4-BE49-F238E27FC236}">
                        <a16:creationId xmlns:a16="http://schemas.microsoft.com/office/drawing/2014/main" xmlns="" id="{CDDDBF8E-A2B9-C735-C682-F252AECA25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007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Прямая соединительная линия 100">
                    <a:extLst>
                      <a:ext uri="{FF2B5EF4-FFF2-40B4-BE49-F238E27FC236}">
                        <a16:creationId xmlns:a16="http://schemas.microsoft.com/office/drawing/2014/main" xmlns="" id="{2A0701C5-80AF-B92A-8F20-DC0A811C13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741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Прямая соединительная линия 101">
                    <a:extLst>
                      <a:ext uri="{FF2B5EF4-FFF2-40B4-BE49-F238E27FC236}">
                        <a16:creationId xmlns:a16="http://schemas.microsoft.com/office/drawing/2014/main" xmlns="" id="{E51B5F16-2102-1E14-60D5-908990974D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0475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Прямая соединительная линия 102">
                    <a:extLst>
                      <a:ext uri="{FF2B5EF4-FFF2-40B4-BE49-F238E27FC236}">
                        <a16:creationId xmlns:a16="http://schemas.microsoft.com/office/drawing/2014/main" xmlns="" id="{73B66030-0E26-4B7E-DE72-6E5515A8BB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209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Прямая соединительная линия 103">
                    <a:extLst>
                      <a:ext uri="{FF2B5EF4-FFF2-40B4-BE49-F238E27FC236}">
                        <a16:creationId xmlns:a16="http://schemas.microsoft.com/office/drawing/2014/main" xmlns="" id="{6EFC7B7D-25F7-52A3-B7C3-E397F1911B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942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Прямая соединительная линия 104">
                    <a:extLst>
                      <a:ext uri="{FF2B5EF4-FFF2-40B4-BE49-F238E27FC236}">
                        <a16:creationId xmlns:a16="http://schemas.microsoft.com/office/drawing/2014/main" xmlns="" id="{9F8705E7-9C02-FC0D-154F-94A79240E8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7676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Прямая соединительная линия 105">
                    <a:extLst>
                      <a:ext uri="{FF2B5EF4-FFF2-40B4-BE49-F238E27FC236}">
                        <a16:creationId xmlns:a16="http://schemas.microsoft.com/office/drawing/2014/main" xmlns="" id="{15E4503F-FD37-85CA-4987-9E9839EE58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410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xmlns="" id="{45205EFA-3505-C52E-3DFB-64897C268CA7}"/>
                    </a:ext>
                  </a:extLst>
                </p:cNvPr>
                <p:cNvSpPr txBox="1"/>
                <p:nvPr/>
              </p:nvSpPr>
              <p:spPr>
                <a:xfrm>
                  <a:off x="4277954" y="4794942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0,8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xmlns="" id="{EE52C5DF-6184-D32E-FE9D-CFF953F1AF59}"/>
                    </a:ext>
                  </a:extLst>
                </p:cNvPr>
                <p:cNvSpPr txBox="1"/>
                <p:nvPr/>
              </p:nvSpPr>
              <p:spPr>
                <a:xfrm>
                  <a:off x="3697397" y="472279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0,5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xmlns="" id="{E9A33CB4-443B-070A-689E-3F665054DAA1}"/>
                    </a:ext>
                  </a:extLst>
                </p:cNvPr>
                <p:cNvSpPr txBox="1"/>
                <p:nvPr/>
              </p:nvSpPr>
              <p:spPr>
                <a:xfrm>
                  <a:off x="3035962" y="4722797"/>
                  <a:ext cx="10734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AC3E9EE0-C813-3417-E720-CDF905E605E2}"/>
                    </a:ext>
                  </a:extLst>
                </p:cNvPr>
                <p:cNvSpPr txBox="1"/>
                <p:nvPr/>
              </p:nvSpPr>
              <p:spPr>
                <a:xfrm>
                  <a:off x="4570075" y="4722797"/>
                  <a:ext cx="9482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xmlns="" id="{4B68DE0A-6C41-BFE2-1652-CED1BB6481CD}"/>
                    </a:ext>
                  </a:extLst>
                </p:cNvPr>
                <p:cNvSpPr txBox="1"/>
                <p:nvPr/>
              </p:nvSpPr>
              <p:spPr>
                <a:xfrm>
                  <a:off x="5152289" y="472206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1,5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xmlns="" id="{FCE81F1C-15B2-1127-4C1D-E7D88F584259}"/>
                    </a:ext>
                  </a:extLst>
                </p:cNvPr>
                <p:cNvSpPr txBox="1"/>
                <p:nvPr/>
              </p:nvSpPr>
              <p:spPr>
                <a:xfrm>
                  <a:off x="5829393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xmlns="" id="{0B9AB9C9-347B-6BFF-3A70-647FC4C98ACB}"/>
                    </a:ext>
                  </a:extLst>
                </p:cNvPr>
                <p:cNvSpPr txBox="1"/>
                <p:nvPr/>
              </p:nvSpPr>
              <p:spPr>
                <a:xfrm>
                  <a:off x="6581142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2,5</a:t>
                  </a:r>
                </a:p>
              </p:txBody>
            </p:sp>
          </p:grpSp>
        </p:grpSp>
      </p:grpSp>
      <p:sp>
        <p:nvSpPr>
          <p:cNvPr id="122" name="Овал 121">
            <a:extLst>
              <a:ext uri="{FF2B5EF4-FFF2-40B4-BE49-F238E27FC236}">
                <a16:creationId xmlns:a16="http://schemas.microsoft.com/office/drawing/2014/main" xmlns="" id="{F640BC8F-735F-1AD9-81DF-86BDD4EB4437}"/>
              </a:ext>
            </a:extLst>
          </p:cNvPr>
          <p:cNvSpPr/>
          <p:nvPr/>
        </p:nvSpPr>
        <p:spPr>
          <a:xfrm>
            <a:off x="3158756" y="474188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xmlns="" id="{9162E432-F4A4-E8AB-C4D4-1415AE9DC6CF}"/>
              </a:ext>
            </a:extLst>
          </p:cNvPr>
          <p:cNvSpPr/>
          <p:nvPr/>
        </p:nvSpPr>
        <p:spPr>
          <a:xfrm>
            <a:off x="3654591" y="3920440"/>
            <a:ext cx="237856" cy="17999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xmlns="" id="{1BC34A29-FD2C-CE84-237A-0B96E73ED205}"/>
              </a:ext>
            </a:extLst>
          </p:cNvPr>
          <p:cNvSpPr/>
          <p:nvPr/>
        </p:nvSpPr>
        <p:spPr>
          <a:xfrm>
            <a:off x="3475923" y="4352865"/>
            <a:ext cx="221474" cy="25607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endParaRPr lang="x-none" sz="9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xmlns="" id="{7718A7DE-D06D-D76D-CA06-D47F6EC15A6A}"/>
              </a:ext>
            </a:extLst>
          </p:cNvPr>
          <p:cNvSpPr/>
          <p:nvPr/>
        </p:nvSpPr>
        <p:spPr>
          <a:xfrm>
            <a:off x="4167974" y="4313754"/>
            <a:ext cx="180000" cy="180000"/>
          </a:xfrm>
          <a:prstGeom prst="ellips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x-none" sz="9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xmlns="" id="{5A08442F-2A6A-D6E6-3A6F-F607671A2343}"/>
              </a:ext>
            </a:extLst>
          </p:cNvPr>
          <p:cNvSpPr/>
          <p:nvPr/>
        </p:nvSpPr>
        <p:spPr>
          <a:xfrm>
            <a:off x="6035735" y="474188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x-none" sz="9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F53B8AC3-71EC-87DD-7574-791B3B0736B5}"/>
              </a:ext>
            </a:extLst>
          </p:cNvPr>
          <p:cNvSpPr txBox="1"/>
          <p:nvPr/>
        </p:nvSpPr>
        <p:spPr>
          <a:xfrm>
            <a:off x="3197920" y="1649346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7A5FA975-D830-10D0-82ED-8566CF41A6CF}"/>
              </a:ext>
            </a:extLst>
          </p:cNvPr>
          <p:cNvSpPr txBox="1"/>
          <p:nvPr/>
        </p:nvSpPr>
        <p:spPr>
          <a:xfrm>
            <a:off x="5016004" y="165375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BA63FA75-0436-1973-FD47-175749F64DEB}"/>
              </a:ext>
            </a:extLst>
          </p:cNvPr>
          <p:cNvSpPr txBox="1"/>
          <p:nvPr/>
        </p:nvSpPr>
        <p:spPr>
          <a:xfrm>
            <a:off x="3197920" y="599917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C98BF80E-32F5-A9BB-E1AD-50C859EDDBDD}"/>
              </a:ext>
            </a:extLst>
          </p:cNvPr>
          <p:cNvSpPr txBox="1"/>
          <p:nvPr/>
        </p:nvSpPr>
        <p:spPr>
          <a:xfrm>
            <a:off x="5016004" y="6003584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052755C2-37EB-F608-3720-0E6BE4664AF9}"/>
              </a:ext>
            </a:extLst>
          </p:cNvPr>
          <p:cNvSpPr txBox="1"/>
          <p:nvPr/>
        </p:nvSpPr>
        <p:spPr>
          <a:xfrm>
            <a:off x="1171671" y="2019362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</a:t>
            </a:r>
          </a:p>
        </p:txBody>
      </p:sp>
      <p:sp>
        <p:nvSpPr>
          <p:cNvPr id="133" name="Овал 132">
            <a:extLst>
              <a:ext uri="{FF2B5EF4-FFF2-40B4-BE49-F238E27FC236}">
                <a16:creationId xmlns:a16="http://schemas.microsoft.com/office/drawing/2014/main" xmlns="" id="{F95C38A3-7F6A-D821-B771-20C8929090C8}"/>
              </a:ext>
            </a:extLst>
          </p:cNvPr>
          <p:cNvSpPr/>
          <p:nvPr/>
        </p:nvSpPr>
        <p:spPr>
          <a:xfrm>
            <a:off x="848119" y="1988620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xmlns="" id="{BDB1DCD3-4C05-AB65-5557-AA6DC09F511F}"/>
              </a:ext>
            </a:extLst>
          </p:cNvPr>
          <p:cNvSpPr/>
          <p:nvPr/>
        </p:nvSpPr>
        <p:spPr>
          <a:xfrm>
            <a:off x="856745" y="273097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DD4B2C39-31E4-EB85-19DD-127BD637F859}"/>
              </a:ext>
            </a:extLst>
          </p:cNvPr>
          <p:cNvSpPr txBox="1"/>
          <p:nvPr/>
        </p:nvSpPr>
        <p:spPr>
          <a:xfrm>
            <a:off x="1188923" y="2744530"/>
            <a:ext cx="14981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беспечение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эл. энергией,       газом и паром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CF919230-90D6-3950-6155-5D69A7F0EA8A}"/>
              </a:ext>
            </a:extLst>
          </p:cNvPr>
          <p:cNvSpPr txBox="1"/>
          <p:nvPr/>
        </p:nvSpPr>
        <p:spPr>
          <a:xfrm>
            <a:off x="1158183" y="4365277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ранспортировка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хранение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485C0403-29C7-153F-C4AC-A5586D12153D}"/>
              </a:ext>
            </a:extLst>
          </p:cNvPr>
          <p:cNvSpPr txBox="1"/>
          <p:nvPr/>
        </p:nvSpPr>
        <p:spPr>
          <a:xfrm>
            <a:off x="8145109" y="3951182"/>
            <a:ext cx="14389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  <a:p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1.ОАО УК «</a:t>
            </a:r>
            <a:r>
              <a:rPr lang="ru-RU" sz="7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Донуголь</a:t>
            </a:r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2.ООО  УК «</a:t>
            </a:r>
            <a:r>
              <a:rPr lang="ru-RU" sz="7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Южуголь</a:t>
            </a:r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48AB1C13-1382-6F38-4C0A-6DDEB881A1FF}"/>
              </a:ext>
            </a:extLst>
          </p:cNvPr>
          <p:cNvSpPr txBox="1"/>
          <p:nvPr/>
        </p:nvSpPr>
        <p:spPr>
          <a:xfrm>
            <a:off x="8145109" y="4640287"/>
            <a:ext cx="143894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  <a:p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развитие и расширение Южного парка птиц «Малинки</a:t>
            </a:r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2DEF50C5-C6C1-3667-ABE9-B6388A95D0CB}"/>
              </a:ext>
            </a:extLst>
          </p:cNvPr>
          <p:cNvSpPr txBox="1"/>
          <p:nvPr/>
        </p:nvSpPr>
        <p:spPr>
          <a:xfrm>
            <a:off x="8145109" y="5579173"/>
            <a:ext cx="143894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ТЕМПОВ </a:t>
            </a:r>
          </a:p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ОТРАСЛЕЙ ИЗ-ЗА ОТСУТСТВИЯ ИНВЕСТИЦИОННЫХ ПРОЕКТОВ</a:t>
            </a: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xmlns="" id="{612E7717-E5E6-3B3A-1DBC-E3883E65C976}"/>
              </a:ext>
            </a:extLst>
          </p:cNvPr>
          <p:cNvSpPr/>
          <p:nvPr/>
        </p:nvSpPr>
        <p:spPr>
          <a:xfrm>
            <a:off x="7826418" y="392044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x-none" sz="9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xmlns="" id="{BFEB63FD-9ECA-C6E8-6227-BCC85F5F8CD2}"/>
              </a:ext>
            </a:extLst>
          </p:cNvPr>
          <p:cNvSpPr/>
          <p:nvPr/>
        </p:nvSpPr>
        <p:spPr>
          <a:xfrm>
            <a:off x="7826418" y="460894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Овал 147">
            <a:extLst>
              <a:ext uri="{FF2B5EF4-FFF2-40B4-BE49-F238E27FC236}">
                <a16:creationId xmlns:a16="http://schemas.microsoft.com/office/drawing/2014/main" xmlns="" id="{0FA3896D-91C4-10F7-EE7C-252566EBC6D6}"/>
              </a:ext>
            </a:extLst>
          </p:cNvPr>
          <p:cNvSpPr/>
          <p:nvPr/>
        </p:nvSpPr>
        <p:spPr>
          <a:xfrm>
            <a:off x="7829453" y="54284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xmlns="" id="{75210C36-2EDC-BFBF-34A5-2956A19D6BAB}"/>
              </a:ext>
            </a:extLst>
          </p:cNvPr>
          <p:cNvSpPr/>
          <p:nvPr/>
        </p:nvSpPr>
        <p:spPr>
          <a:xfrm>
            <a:off x="7829453" y="566642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xmlns="" id="{BBE8C1D3-EF7F-DCE2-DEB7-88228665C2D4}"/>
              </a:ext>
            </a:extLst>
          </p:cNvPr>
          <p:cNvSpPr/>
          <p:nvPr/>
        </p:nvSpPr>
        <p:spPr>
          <a:xfrm>
            <a:off x="7829453" y="590438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8D3B15-6BFC-DF8E-A8F9-B84D95F4C2C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xmlns="" id="{9162E432-F4A4-E8AB-C4D4-1415AE9DC6CF}"/>
              </a:ext>
            </a:extLst>
          </p:cNvPr>
          <p:cNvSpPr/>
          <p:nvPr/>
        </p:nvSpPr>
        <p:spPr>
          <a:xfrm>
            <a:off x="855706" y="311478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DDEFE897-84DE-8790-3A9A-2344F15F7948}"/>
              </a:ext>
            </a:extLst>
          </p:cNvPr>
          <p:cNvSpPr txBox="1"/>
          <p:nvPr/>
        </p:nvSpPr>
        <p:spPr>
          <a:xfrm>
            <a:off x="1168795" y="3088257"/>
            <a:ext cx="1498151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хозяйство, рыболовство и рыбоводство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xmlns="" id="{5A08442F-2A6A-D6E6-3A6F-F607671A2343}"/>
              </a:ext>
            </a:extLst>
          </p:cNvPr>
          <p:cNvSpPr/>
          <p:nvPr/>
        </p:nvSpPr>
        <p:spPr>
          <a:xfrm>
            <a:off x="874263" y="394538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x-none" sz="9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5A08442F-2A6A-D6E6-3A6F-F607671A2343}"/>
              </a:ext>
            </a:extLst>
          </p:cNvPr>
          <p:cNvSpPr/>
          <p:nvPr/>
        </p:nvSpPr>
        <p:spPr>
          <a:xfrm>
            <a:off x="865638" y="430769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x-none" sz="9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xmlns="" id="{80B55DCB-A9E5-2995-43FE-87A4CD85EF03}"/>
              </a:ext>
            </a:extLst>
          </p:cNvPr>
          <p:cNvSpPr/>
          <p:nvPr/>
        </p:nvSpPr>
        <p:spPr>
          <a:xfrm>
            <a:off x="5693290" y="475302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801372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067BD9-D533-C2EB-AB7A-A348FA5B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4DA641C-28F7-AB07-AC73-CF823DE9E202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Сильное зависимость от обрабатывающего производства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инвестиционных проектов в отраслях: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 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32A19E09-8A8B-DF05-07FF-D66C1A234E89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привлечением инвесторов                                                  (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онкуренция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 соседними районами)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Особое внимание со стороны государства на компании в части влияния их деятельности на экологию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46A99C7-7A99-FCE4-1D0F-343C8433EACB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отрасли обрабатывающих производств за счёт реализации инвестиционных проектов на предприятиях МО                                                     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(АО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«НЗНП» и  ООО «Завод ТЕХНО»)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отрасли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добыча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полезных ископаемых за счет реализации инвестиционных проектов ОАО УК «</a:t>
            </a:r>
            <a:r>
              <a:rPr kumimoji="0" lang="ru-RU" sz="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Донуголь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», ООО УК «</a:t>
            </a:r>
            <a:r>
              <a:rPr kumimoji="0" lang="ru-RU" sz="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Южуголь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FAD8916E-368D-C1E9-883C-F3D286685D8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91DFD07D-00AC-6382-7B25-1647B5D63A0A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транспортировки и хранения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 завода по производству минеральных теплоизоляционных материалов</a:t>
            </a:r>
          </a:p>
          <a:p>
            <a:pPr marL="171450" lvl="0" indent="-171450">
              <a:buClr>
                <a:srgbClr val="4756A0"/>
              </a:buClr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Дальнейшее развитие отраслей сельского хозяйства за счёт вовлечение               в оборот неиспользуемых земель сельскохозяйственного назначения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емонт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автомобильных дорог районного значения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A3E4A380-3D99-7562-0E36-6B77F76BA079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2ECBFE-30DE-A3AE-E1A8-8944EEE898E9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ВОЗМОЖНЫЕ ЭФФЕКТЫ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993246EC-7893-7BC9-255A-047933E1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E4F5974F-0D4E-4490-E136-D0312A004893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1AA1CA8E-723C-384E-46F3-B5D4BB9DD07F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B2793-94A9-04A3-C01B-88F6FD8ABD1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84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4234885-2CC9-FBA4-82F4-03F3F6FAF1A2}"/>
              </a:ext>
            </a:extLst>
          </p:cNvPr>
          <p:cNvSpPr/>
          <p:nvPr/>
        </p:nvSpPr>
        <p:spPr>
          <a:xfrm>
            <a:off x="680447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11</a:t>
            </a:r>
          </a:p>
        </p:txBody>
      </p:sp>
      <p:sp>
        <p:nvSpPr>
          <p:cNvPr id="17" name="Скругленный прямоугольник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187652-9E54-DF69-5FDA-30A4E7B8072F}"/>
              </a:ext>
            </a:extLst>
          </p:cNvPr>
          <p:cNvSpPr/>
          <p:nvPr/>
        </p:nvSpPr>
        <p:spPr>
          <a:xfrm>
            <a:off x="7778683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14</a:t>
            </a:r>
          </a:p>
        </p:txBody>
      </p:sp>
      <p:sp>
        <p:nvSpPr>
          <p:cNvPr id="20" name="Скругленный прямоугольник 1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15</a:t>
            </a:r>
          </a:p>
        </p:txBody>
      </p:sp>
      <p:sp>
        <p:nvSpPr>
          <p:cNvPr id="21" name="Скругленный прямоугольник 2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3522826-007D-01A3-BD9A-211B308E4E21}"/>
              </a:ext>
            </a:extLst>
          </p:cNvPr>
          <p:cNvSpPr/>
          <p:nvPr/>
        </p:nvSpPr>
        <p:spPr>
          <a:xfrm>
            <a:off x="4347450" y="2010845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962CB95-2F07-0A93-94AF-805D4F03CC79}"/>
              </a:ext>
            </a:extLst>
          </p:cNvPr>
          <p:cNvSpPr/>
          <p:nvPr/>
        </p:nvSpPr>
        <p:spPr>
          <a:xfrm>
            <a:off x="5561709" y="2010845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20</a:t>
            </a:r>
          </a:p>
        </p:txBody>
      </p:sp>
      <p:sp>
        <p:nvSpPr>
          <p:cNvPr id="25" name="Скругленный прямоугольник 2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21</a:t>
            </a:r>
          </a:p>
        </p:txBody>
      </p:sp>
      <p:sp>
        <p:nvSpPr>
          <p:cNvPr id="26" name="Скругленный прямоугольник 25">
            <a:hlinkClick r:id="rId17" action="ppaction://hlinksldjump"/>
            <a:extLst>
              <a:ext uri="{FF2B5EF4-FFF2-40B4-BE49-F238E27FC236}">
                <a16:creationId xmlns:a16="http://schemas.microsoft.com/office/drawing/2014/main" xmlns="" id="{F896C2D5-EFB8-282D-5DC6-1BA4FA8FA03C}"/>
              </a:ext>
            </a:extLst>
          </p:cNvPr>
          <p:cNvSpPr/>
          <p:nvPr/>
        </p:nvSpPr>
        <p:spPr>
          <a:xfrm>
            <a:off x="626295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22</a:t>
            </a:r>
          </a:p>
        </p:txBody>
      </p:sp>
      <p:sp>
        <p:nvSpPr>
          <p:cNvPr id="27" name="Скругленный прямоугольник 26">
            <a:hlinkClick r:id="rId18" action="ppaction://hlinksldjump"/>
            <a:extLst>
              <a:ext uri="{FF2B5EF4-FFF2-40B4-BE49-F238E27FC236}">
                <a16:creationId xmlns:a16="http://schemas.microsoft.com/office/drawing/2014/main" xmlns="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23</a:t>
            </a:r>
          </a:p>
        </p:txBody>
      </p:sp>
      <p:sp>
        <p:nvSpPr>
          <p:cNvPr id="28" name="Скругленный прямоугольник 2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24</a:t>
            </a:r>
          </a:p>
        </p:txBody>
      </p:sp>
      <p:sp>
        <p:nvSpPr>
          <p:cNvPr id="29" name="Скругленный прямоугольник 28">
            <a:hlinkClick r:id="rId20" action="ppaction://hlinksldjump"/>
            <a:extLst>
              <a:ext uri="{FF2B5EF4-FFF2-40B4-BE49-F238E27FC236}">
                <a16:creationId xmlns:a16="http://schemas.microsoft.com/office/drawing/2014/main" xmlns="" id="{2C2C6496-E405-0572-3A2E-0622CDBB04B7}"/>
              </a:ext>
            </a:extLst>
          </p:cNvPr>
          <p:cNvSpPr/>
          <p:nvPr/>
        </p:nvSpPr>
        <p:spPr>
          <a:xfrm>
            <a:off x="8038305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 25</a:t>
            </a:r>
          </a:p>
        </p:txBody>
      </p:sp>
      <p:sp>
        <p:nvSpPr>
          <p:cNvPr id="30" name="Скругленный прямоугольник 29">
            <a:hlinkClick r:id="rId21" action="ppaction://hlinksldjump"/>
            <a:extLst>
              <a:ext uri="{FF2B5EF4-FFF2-40B4-BE49-F238E27FC236}">
                <a16:creationId xmlns:a16="http://schemas.microsoft.com/office/drawing/2014/main" xmlns="" id="{9E42F679-B67E-2B36-9053-A009E24085BE}"/>
              </a:ext>
            </a:extLst>
          </p:cNvPr>
          <p:cNvSpPr/>
          <p:nvPr/>
        </p:nvSpPr>
        <p:spPr>
          <a:xfrm>
            <a:off x="2552258" y="2748230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27</a:t>
            </a:r>
          </a:p>
        </p:txBody>
      </p:sp>
      <p:sp>
        <p:nvSpPr>
          <p:cNvPr id="31" name="Скругленный прямоугольник 30">
            <a:hlinkClick r:id="rId22" action="ppaction://hlinksldjump"/>
            <a:extLst>
              <a:ext uri="{FF2B5EF4-FFF2-40B4-BE49-F238E27FC236}">
                <a16:creationId xmlns:a16="http://schemas.microsoft.com/office/drawing/2014/main" xmlns="" id="{9E53BF86-1510-F8F5-9329-DC7C0BBD49F9}"/>
              </a:ext>
            </a:extLst>
          </p:cNvPr>
          <p:cNvSpPr/>
          <p:nvPr/>
        </p:nvSpPr>
        <p:spPr>
          <a:xfrm>
            <a:off x="5374357" y="2747210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28</a:t>
            </a:r>
          </a:p>
        </p:txBody>
      </p:sp>
      <p:sp>
        <p:nvSpPr>
          <p:cNvPr id="32" name="Скругленный прямоугольник 3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323669C7-2326-A142-CBA6-D9335D6EB948}"/>
              </a:ext>
            </a:extLst>
          </p:cNvPr>
          <p:cNvSpPr/>
          <p:nvPr/>
        </p:nvSpPr>
        <p:spPr>
          <a:xfrm>
            <a:off x="7300321" y="2747191"/>
            <a:ext cx="247967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 30</a:t>
            </a:r>
          </a:p>
        </p:txBody>
      </p:sp>
      <p:sp>
        <p:nvSpPr>
          <p:cNvPr id="33" name="Скругленный прямоугольник 32">
            <a:hlinkClick r:id="rId24" action="ppaction://hlinksldjump"/>
            <a:extLst>
              <a:ext uri="{FF2B5EF4-FFF2-40B4-BE49-F238E27FC236}">
                <a16:creationId xmlns:a16="http://schemas.microsoft.com/office/drawing/2014/main" xmlns="" id="{30167278-D764-DCFC-2F5E-16D4076AD1D6}"/>
              </a:ext>
            </a:extLst>
          </p:cNvPr>
          <p:cNvSpPr/>
          <p:nvPr/>
        </p:nvSpPr>
        <p:spPr>
          <a:xfrm>
            <a:off x="626295" y="3126747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31</a:t>
            </a:r>
          </a:p>
        </p:txBody>
      </p:sp>
      <p:sp>
        <p:nvSpPr>
          <p:cNvPr id="34" name="Скругленный прямоугольник 33">
            <a:hlinkClick r:id="rId25" action="ppaction://hlinksldjump"/>
            <a:extLst>
              <a:ext uri="{FF2B5EF4-FFF2-40B4-BE49-F238E27FC236}">
                <a16:creationId xmlns:a16="http://schemas.microsoft.com/office/drawing/2014/main" xmlns="" id="{C5F7063F-CAAD-7F9A-7DB5-AB1DA07FCC1E}"/>
              </a:ext>
            </a:extLst>
          </p:cNvPr>
          <p:cNvSpPr/>
          <p:nvPr/>
        </p:nvSpPr>
        <p:spPr>
          <a:xfrm>
            <a:off x="5105416" y="312465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33</a:t>
            </a:r>
          </a:p>
        </p:txBody>
      </p:sp>
      <p:sp>
        <p:nvSpPr>
          <p:cNvPr id="35" name="Скругленный прямоугольник 34">
            <a:hlinkClick r:id="rId26" action="ppaction://hlinksldjump"/>
            <a:extLst>
              <a:ext uri="{FF2B5EF4-FFF2-40B4-BE49-F238E27FC236}">
                <a16:creationId xmlns:a16="http://schemas.microsoft.com/office/drawing/2014/main" xmlns="" id="{9C10948B-9597-D731-360F-BF2BC1F5DD42}"/>
              </a:ext>
            </a:extLst>
          </p:cNvPr>
          <p:cNvSpPr/>
          <p:nvPr/>
        </p:nvSpPr>
        <p:spPr>
          <a:xfrm>
            <a:off x="6781167" y="3124655"/>
            <a:ext cx="298564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35</a:t>
            </a:r>
          </a:p>
        </p:txBody>
      </p:sp>
      <p:sp>
        <p:nvSpPr>
          <p:cNvPr id="36" name="Скругленный прямоугольник 35">
            <a:hlinkClick r:id="rId27" action="ppaction://hlinksldjump"/>
            <a:extLst>
              <a:ext uri="{FF2B5EF4-FFF2-40B4-BE49-F238E27FC236}">
                <a16:creationId xmlns:a16="http://schemas.microsoft.com/office/drawing/2014/main" xmlns="" id="{07ED793E-60D3-7110-D466-58E4E8ECE384}"/>
              </a:ext>
            </a:extLst>
          </p:cNvPr>
          <p:cNvSpPr/>
          <p:nvPr/>
        </p:nvSpPr>
        <p:spPr>
          <a:xfrm>
            <a:off x="626294" y="3505987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36</a:t>
            </a:r>
          </a:p>
        </p:txBody>
      </p:sp>
      <p:sp>
        <p:nvSpPr>
          <p:cNvPr id="37" name="Скругленный прямоугольник 36">
            <a:hlinkClick r:id="rId28" action="ppaction://hlinksldjump"/>
            <a:extLst>
              <a:ext uri="{FF2B5EF4-FFF2-40B4-BE49-F238E27FC236}">
                <a16:creationId xmlns:a16="http://schemas.microsoft.com/office/drawing/2014/main" xmlns="" id="{47CB25E6-C738-DA08-23FB-0FEDD7D0C73A}"/>
              </a:ext>
            </a:extLst>
          </p:cNvPr>
          <p:cNvSpPr/>
          <p:nvPr/>
        </p:nvSpPr>
        <p:spPr>
          <a:xfrm>
            <a:off x="2329840" y="3513357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37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9" action="ppaction://hlinksldjump"/>
            <a:extLst>
              <a:ext uri="{FF2B5EF4-FFF2-40B4-BE49-F238E27FC236}">
                <a16:creationId xmlns:a16="http://schemas.microsoft.com/office/drawing/2014/main" xmlns="" id="{2029B849-BBFE-D583-1092-C2F3C544AF93}"/>
              </a:ext>
            </a:extLst>
          </p:cNvPr>
          <p:cNvSpPr/>
          <p:nvPr/>
        </p:nvSpPr>
        <p:spPr>
          <a:xfrm>
            <a:off x="3121430" y="3124655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5" name="Скругленный прямоугольник 14">
            <a:hlinkClick r:id="rId30" action="ppaction://hlinksldjump"/>
            <a:extLst>
              <a:ext uri="{FF2B5EF4-FFF2-40B4-BE49-F238E27FC236}">
                <a16:creationId xmlns:a16="http://schemas.microsoft.com/office/drawing/2014/main" xmlns="" id="{795F0490-A705-4B6C-7CFA-B866052CC901}"/>
              </a:ext>
            </a:extLst>
          </p:cNvPr>
          <p:cNvSpPr/>
          <p:nvPr/>
        </p:nvSpPr>
        <p:spPr>
          <a:xfrm>
            <a:off x="626295" y="2747191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АДМИНИСТРАЦИЕЙ 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Ростовская область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Рисунок 1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9FA224B-9BC2-5081-3E3B-A8535B72A299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48" name="Picture 8" descr="https://avatars.mds.yandex.net/i?id=14af53529baa68c4c5601c199d9fa1c3e5d3aca2-4478420-images-thumbs&amp;n=13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080204" y="202020"/>
            <a:ext cx="622905" cy="595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Замусоренность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отдельных частей округа, несвоевременный вывоз мусора)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медицинских учреждениях МО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зимнее время дороги не соответствуют требованиям содержания (Гололед, снег)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                            (Для очистки лесных территорий)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релокации медицинских работников             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нормативов вывоза снега и увеличение рейдов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снегоочистительнои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техники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xmlns="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xmlns="" id="{A2D1DDE9-57E1-D977-7E4B-DD9915958E57}"/>
              </a:ext>
            </a:extLst>
          </p:cNvPr>
          <p:cNvSpPr/>
          <p:nvPr/>
        </p:nvSpPr>
        <p:spPr>
          <a:xfrm>
            <a:off x="3486694" y="141532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xmlns="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медицинских учреждениях округа</a:t>
            </a:r>
            <a:endParaRPr kumimoji="0" lang="x-none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xmlns="" id="{56FC0C4E-E2BB-8AD4-BE7C-701CBC8E39F1}"/>
              </a:ext>
            </a:extLst>
          </p:cNvPr>
          <p:cNvSpPr/>
          <p:nvPr/>
        </p:nvSpPr>
        <p:spPr>
          <a:xfrm>
            <a:off x="5344034" y="141909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xmlns="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x-none" sz="1100" b="1" i="0" u="none" strike="noStrike" kern="1200" cap="none" spc="0" normalizeH="0" baseline="0" noProof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xmlns="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xmlns="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xmlns="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xmlns="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МО </a:t>
            </a: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т.ч. необходима регулярная рассылка информации о мерах поддержки                      со стороны администрации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Ь 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02F0FF8-D7BC-5A90-66F8-7107F873E6F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619571"/>
              </p:ext>
            </p:extLst>
          </p:nvPr>
        </p:nvGraphicFramePr>
        <p:xfrm>
          <a:off x="627015" y="1376759"/>
          <a:ext cx="9136391" cy="4926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62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087329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xmlns="" val="404592653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xmlns="" val="3825271456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xmlns="" val="4156422326"/>
                    </a:ext>
                  </a:extLst>
                </a:gridCol>
              </a:tblGrid>
              <a:tr h="791896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завода по производству минеральных теплоизоляционных материалов </a:t>
                      </a:r>
                    </a:p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предпринимателей о будущих изменениях             в </a:t>
                      </a:r>
                      <a:r>
                        <a:rPr lang="ru-RU" sz="7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производственной</a:t>
                      </a:r>
                      <a:r>
                        <a:rPr lang="ru-RU" sz="7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сфере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инвесторов о новых возможностях при реализации проекта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3042328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Нивелирование угрозы выбора инвестором другого муниципального образования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буклетов и других информационных материалов для презентации сильных сторон и возможностей МО перед потенциальными инвесторами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433674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каналов информирования: модернизация сайта, использование профильных ресурсов для информирования               о площадках, публикация рекламных и иных материалов                  на популярных интернет-ресурсах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7028609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     со школьниками для популяризации рабочих специальностей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Содействие в релокации работников из других населенных пунктов 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5506195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туризма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крупных предприятий для участия в промышленном туризме и помощь в разработке маршрутов со стороны администрации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ежегодных фестивалей с целью сохранения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развития культурного наследия округа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0584461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Регулярная рассылка информации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мерах поддержки со стороны администрации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Корпорацией развития и проявление инициативы по созданию новых проектов и привлечению инвесторов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932AFF-147C-5FDA-DA20-2C7ABF841BA5}"/>
              </a:ext>
            </a:extLst>
          </p:cNvPr>
          <p:cNvSpPr txBox="1"/>
          <p:nvPr/>
        </p:nvSpPr>
        <p:spPr>
          <a:xfrm>
            <a:off x="632590" y="6365207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4454FF-6D6D-90E8-E247-1CEA8F55051C}"/>
              </a:ext>
            </a:extLst>
          </p:cNvPr>
          <p:cNvSpPr txBox="1"/>
          <p:nvPr/>
        </p:nvSpPr>
        <p:spPr>
          <a:xfrm>
            <a:off x="2738475" y="6361827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xmlns="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52" y="3249000"/>
            <a:ext cx="360000" cy="360000"/>
          </a:xfrm>
          <a:prstGeom prst="rect">
            <a:avLst/>
          </a:prstGeom>
        </p:spPr>
      </p:pic>
      <p:pic>
        <p:nvPicPr>
          <p:cNvPr id="13" name="Рисунок 12" descr="Указатель со сплошной заливкой">
            <a:extLst>
              <a:ext uri="{FF2B5EF4-FFF2-40B4-BE49-F238E27FC236}">
                <a16:creationId xmlns:a16="http://schemas.microsoft.com/office/drawing/2014/main" xmlns="" id="{EC0A4811-76DB-27F1-F5DB-286340BCD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2399144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xmlns="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52" y="5704765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xmlns="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8395" y="4066250"/>
            <a:ext cx="360000" cy="360000"/>
          </a:xfrm>
          <a:prstGeom prst="rect">
            <a:avLst/>
          </a:prstGeom>
        </p:spPr>
      </p:pic>
      <p:pic>
        <p:nvPicPr>
          <p:cNvPr id="16" name="Рисунок 15" descr="Камера со сплошной заливкой">
            <a:extLst>
              <a:ext uri="{FF2B5EF4-FFF2-40B4-BE49-F238E27FC236}">
                <a16:creationId xmlns:a16="http://schemas.microsoft.com/office/drawing/2014/main" xmlns="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3252" y="4890405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EE145C-8146-AFE7-D91E-14BC5C57D4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:a16="http://schemas.microsoft.com/office/drawing/2014/main" xmlns="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678195"/>
              </p:ext>
            </p:extLst>
          </p:nvPr>
        </p:nvGraphicFramePr>
        <p:xfrm>
          <a:off x="627015" y="1376762"/>
          <a:ext cx="9136390" cy="4942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ОА "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Новошахтинский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завод нефтепродуктов"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нефтепродуктов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97 900,0 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1481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АО "Донской антрацит"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Добыча антрацита подземным способом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949,0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429492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"Донской камень"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Разработка гравийных и песчаных карьеров, добыча глины и каолина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3 296,8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Щебеночный завод-филиал ООО "Солнцедар - Дон"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Разработка гравийных и песчаных карьеров, добыча глины и каолина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1 207,7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"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Обуховский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щебзавод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"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Разработка гравийных и песчаных карьеров, добыча глины и каолина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5718,7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4824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"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Исаевский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металлургический завод"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стальных труб, полых профилей и фитингов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864,3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45943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"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Ларта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Гласс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Ростов"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стекла и изделий из стекла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8 114,2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Филиал ООО "Завод ТЕХНО" в г.Красный Сулин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минеральных тепло- и звукоизоляционных материалов и изделий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40 792,5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008575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АО "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Владимировский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карьер тугоплавких глин"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прочей неметаллической минеральной продукции, не включенной в другие группировки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258,6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3355084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BA19B2A8-7E6D-4C86-13F9-15D2E361B4EA}"/>
              </a:ext>
            </a:extLst>
          </p:cNvPr>
          <p:cNvSpPr/>
          <p:nvPr/>
        </p:nvSpPr>
        <p:spPr>
          <a:xfrm>
            <a:off x="5408162" y="4289502"/>
            <a:ext cx="4278532" cy="2293382"/>
          </a:xfrm>
          <a:prstGeom prst="roundRect">
            <a:avLst>
              <a:gd name="adj" fmla="val 1709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r>
              <a:rPr lang="ru-RU" sz="900" dirty="0" smtClean="0">
                <a:solidFill>
                  <a:schemeClr val="tx1"/>
                </a:solidFill>
              </a:rPr>
              <a:t>Предприятие является единственным в России, кто </a:t>
            </a:r>
            <a:r>
              <a:rPr lang="ru-RU" sz="900" b="1" dirty="0" smtClean="0">
                <a:solidFill>
                  <a:schemeClr val="tx1"/>
                </a:solidFill>
              </a:rPr>
              <a:t>производит</a:t>
            </a:r>
            <a:r>
              <a:rPr lang="ru-RU" sz="900" dirty="0" smtClean="0">
                <a:solidFill>
                  <a:schemeClr val="tx1"/>
                </a:solidFill>
              </a:rPr>
              <a:t> листовое </a:t>
            </a:r>
            <a:r>
              <a:rPr lang="ru-RU" sz="900" b="1" dirty="0" smtClean="0">
                <a:solidFill>
                  <a:schemeClr val="tx1"/>
                </a:solidFill>
              </a:rPr>
              <a:t>стекло</a:t>
            </a:r>
            <a:r>
              <a:rPr lang="ru-RU" sz="900" dirty="0" smtClean="0">
                <a:solidFill>
                  <a:schemeClr val="tx1"/>
                </a:solidFill>
              </a:rPr>
              <a:t> формата 9,3 метра с </a:t>
            </a:r>
            <a:r>
              <a:rPr lang="ru-RU" sz="900" dirty="0" err="1" smtClean="0">
                <a:solidFill>
                  <a:schemeClr val="tx1"/>
                </a:solidFill>
              </a:rPr>
              <a:t>энергоэффективным</a:t>
            </a:r>
            <a:r>
              <a:rPr lang="ru-RU" sz="900" dirty="0" smtClean="0">
                <a:solidFill>
                  <a:schemeClr val="tx1"/>
                </a:solidFill>
              </a:rPr>
              <a:t> магнетронным напылением.</a:t>
            </a:r>
          </a:p>
          <a:p>
            <a:endParaRPr lang="ru-RU" sz="900" dirty="0" smtClean="0">
              <a:solidFill>
                <a:schemeClr val="tx1"/>
              </a:solidFill>
            </a:endParaRPr>
          </a:p>
          <a:p>
            <a:r>
              <a:rPr lang="ru-RU" sz="900" dirty="0" smtClean="0">
                <a:solidFill>
                  <a:schemeClr val="tx1"/>
                </a:solidFill>
              </a:rPr>
              <a:t>-Стекла с </a:t>
            </a:r>
            <a:r>
              <a:rPr lang="ru-RU" sz="900" dirty="0" err="1" smtClean="0">
                <a:solidFill>
                  <a:schemeClr val="tx1"/>
                </a:solidFill>
              </a:rPr>
              <a:t>поктытием</a:t>
            </a:r>
            <a:r>
              <a:rPr lang="ru-RU" sz="900" dirty="0" smtClean="0">
                <a:solidFill>
                  <a:schemeClr val="tx1"/>
                </a:solidFill>
              </a:rPr>
              <a:t> на LARTA ULTRACLEAR с улучшенной эстетикой и сохранением теплотехнических параметров применяются на фасадах зданий и интерьеров.</a:t>
            </a:r>
          </a:p>
          <a:p>
            <a:r>
              <a:rPr lang="ru-RU" sz="900" dirty="0" smtClean="0">
                <a:solidFill>
                  <a:schemeClr val="tx1"/>
                </a:solidFill>
              </a:rPr>
              <a:t>-Просветленное стекло </a:t>
            </a:r>
            <a:r>
              <a:rPr lang="ru-RU" sz="900" dirty="0" err="1" smtClean="0">
                <a:solidFill>
                  <a:schemeClr val="tx1"/>
                </a:solidFill>
              </a:rPr>
              <a:t>Larta</a:t>
            </a:r>
            <a:r>
              <a:rPr lang="ru-RU" sz="900" dirty="0" smtClean="0">
                <a:solidFill>
                  <a:schemeClr val="tx1"/>
                </a:solidFill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</a:rPr>
              <a:t>UltraClear</a:t>
            </a:r>
            <a:r>
              <a:rPr lang="ru-RU" sz="900" dirty="0" smtClean="0">
                <a:solidFill>
                  <a:schemeClr val="tx1"/>
                </a:solidFill>
              </a:rPr>
              <a:t> —повышенное светопропускание в сочетании с нейтральным оттенком в цвете стекла и отсутствием зеленного тона.</a:t>
            </a:r>
          </a:p>
          <a:p>
            <a:r>
              <a:rPr lang="ru-RU" sz="900" dirty="0" smtClean="0">
                <a:solidFill>
                  <a:schemeClr val="tx1"/>
                </a:solidFill>
              </a:rPr>
              <a:t>-Стекло </a:t>
            </a:r>
            <a:r>
              <a:rPr lang="ru-RU" sz="900" dirty="0" err="1" smtClean="0">
                <a:solidFill>
                  <a:schemeClr val="tx1"/>
                </a:solidFill>
              </a:rPr>
              <a:t>LartaPro</a:t>
            </a:r>
            <a:r>
              <a:rPr lang="ru-RU" sz="900" dirty="0" smtClean="0">
                <a:solidFill>
                  <a:schemeClr val="tx1"/>
                </a:solidFill>
              </a:rPr>
              <a:t> с </a:t>
            </a:r>
            <a:r>
              <a:rPr lang="ru-RU" sz="900" dirty="0" err="1" smtClean="0">
                <a:solidFill>
                  <a:schemeClr val="tx1"/>
                </a:solidFill>
              </a:rPr>
              <a:t>энергоэффективным</a:t>
            </a:r>
            <a:r>
              <a:rPr lang="ru-RU" sz="900" dirty="0" smtClean="0">
                <a:solidFill>
                  <a:schemeClr val="tx1"/>
                </a:solidFill>
              </a:rPr>
              <a:t> магнетронным напылением создает комфортный микроклимат в помещениях и защищает от солнца. Идеально подходит для окон, крыш и стеклянных фасадов.</a:t>
            </a:r>
          </a:p>
          <a:p>
            <a:r>
              <a:rPr lang="ru-RU" sz="900" dirty="0" smtClean="0"/>
              <a:t/>
            </a:r>
            <a:br>
              <a:rPr lang="ru-RU" sz="900" dirty="0" smtClean="0"/>
            </a:br>
            <a:endParaRPr lang="ru-RU" sz="900" dirty="0" smtClean="0">
              <a:solidFill>
                <a:schemeClr val="tx1"/>
              </a:solidFill>
            </a:endParaRPr>
          </a:p>
          <a:p>
            <a:endParaRPr lang="ru-RU" sz="900" dirty="0" smtClean="0">
              <a:solidFill>
                <a:schemeClr val="tx1"/>
              </a:solidFill>
            </a:endParaRPr>
          </a:p>
          <a:p>
            <a:endParaRPr lang="ru-RU" sz="900" dirty="0" smtClean="0">
              <a:solidFill>
                <a:schemeClr val="tx1"/>
              </a:solidFill>
            </a:endParaRPr>
          </a:p>
          <a:p>
            <a:endParaRPr lang="ru-RU" sz="900" dirty="0" smtClean="0">
              <a:solidFill>
                <a:schemeClr val="tx1"/>
              </a:solidFill>
            </a:endParaRPr>
          </a:p>
          <a:p>
            <a:endParaRPr lang="ru-RU" sz="900" dirty="0" smtClean="0">
              <a:solidFill>
                <a:schemeClr val="tx1"/>
              </a:solidFill>
            </a:endParaRPr>
          </a:p>
          <a:p>
            <a:endParaRPr lang="ru-RU" sz="900" dirty="0" smtClean="0">
              <a:solidFill>
                <a:schemeClr val="tx1"/>
              </a:solidFill>
            </a:endParaRPr>
          </a:p>
          <a:p>
            <a:endParaRPr lang="ru-RU" sz="900" dirty="0" smtClean="0">
              <a:solidFill>
                <a:schemeClr val="tx1"/>
              </a:solidFill>
            </a:endParaRPr>
          </a:p>
          <a:p>
            <a:endParaRPr lang="ru-RU" sz="900" dirty="0" smtClean="0">
              <a:solidFill>
                <a:schemeClr val="tx1"/>
              </a:solidFill>
            </a:endParaRPr>
          </a:p>
          <a:p>
            <a:endParaRPr lang="ru-RU" sz="900" dirty="0" smtClean="0">
              <a:solidFill>
                <a:schemeClr val="tx1"/>
              </a:solidFill>
            </a:endParaRPr>
          </a:p>
          <a:p>
            <a:endParaRPr lang="ru-RU" sz="900" dirty="0" smtClean="0">
              <a:solidFill>
                <a:schemeClr val="tx1"/>
              </a:solidFill>
            </a:endParaRPr>
          </a:p>
          <a:p>
            <a:endParaRPr lang="ru-RU" sz="900" dirty="0" smtClean="0">
              <a:solidFill>
                <a:schemeClr val="tx1"/>
              </a:solidFill>
            </a:endParaRPr>
          </a:p>
          <a:p>
            <a:endParaRPr lang="ru-RU" sz="900" dirty="0" smtClean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2BCB5DB-C510-B5B8-EB9A-765661F021D1}"/>
              </a:ext>
            </a:extLst>
          </p:cNvPr>
          <p:cNvSpPr/>
          <p:nvPr/>
        </p:nvSpPr>
        <p:spPr>
          <a:xfrm>
            <a:off x="735980" y="1401547"/>
            <a:ext cx="4388878" cy="620542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lvl="0">
              <a:defRPr/>
            </a:pPr>
            <a:r>
              <a:rPr lang="ru-RU" sz="1100" b="1" dirty="0" smtClean="0"/>
              <a:t>Акционерное общество «</a:t>
            </a:r>
            <a:r>
              <a:rPr lang="ru-RU" sz="1100" b="1" dirty="0" err="1" smtClean="0"/>
              <a:t>Новошахтинский</a:t>
            </a:r>
            <a:r>
              <a:rPr lang="ru-RU" sz="1100" b="1" dirty="0" smtClean="0"/>
              <a:t> завод нефтепродуктов» (АО «НЗНП»)</a:t>
            </a:r>
            <a:endParaRPr lang="ru-RU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2489CA34-5BEB-8A6F-06C5-F5487AAD713D}"/>
              </a:ext>
            </a:extLst>
          </p:cNvPr>
          <p:cNvSpPr/>
          <p:nvPr/>
        </p:nvSpPr>
        <p:spPr>
          <a:xfrm>
            <a:off x="698528" y="4289502"/>
            <a:ext cx="4393580" cy="2074127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r>
              <a:rPr lang="ru-RU" sz="900" dirty="0" smtClean="0">
                <a:solidFill>
                  <a:schemeClr val="tx1"/>
                </a:solidFill>
              </a:rPr>
              <a:t>АО “НЗНП” реализует глобальный проект по модернизации собственных нефтеперерабатывающих мощностей.</a:t>
            </a:r>
          </a:p>
          <a:p>
            <a:r>
              <a:rPr lang="ru-RU" sz="900" dirty="0" smtClean="0">
                <a:solidFill>
                  <a:schemeClr val="tx1"/>
                </a:solidFill>
              </a:rPr>
              <a:t>2019-2025 – </a:t>
            </a:r>
            <a:r>
              <a:rPr lang="en-US" sz="900" dirty="0" smtClean="0">
                <a:solidFill>
                  <a:schemeClr val="tx1"/>
                </a:solidFill>
              </a:rPr>
              <a:t>III </a:t>
            </a:r>
            <a:r>
              <a:rPr lang="ru-RU" sz="900" dirty="0" smtClean="0">
                <a:solidFill>
                  <a:schemeClr val="tx1"/>
                </a:solidFill>
              </a:rPr>
              <a:t>очередь строительства:</a:t>
            </a:r>
          </a:p>
          <a:p>
            <a:r>
              <a:rPr lang="ru-RU" sz="900" dirty="0">
                <a:solidFill>
                  <a:schemeClr val="tx1"/>
                </a:solidFill>
              </a:rPr>
              <a:t>Строительство Комбинированной установки по производству автомобильных бензинов, включающая следующие производственные объекты:</a:t>
            </a:r>
          </a:p>
          <a:p>
            <a:endParaRPr lang="ru-RU" sz="900" dirty="0">
              <a:solidFill>
                <a:schemeClr val="tx1"/>
              </a:solidFill>
            </a:endParaRPr>
          </a:p>
          <a:p>
            <a:r>
              <a:rPr lang="ru-RU" sz="900" dirty="0">
                <a:solidFill>
                  <a:schemeClr val="tx1"/>
                </a:solidFill>
              </a:rPr>
              <a:t>Установка гидроочистки бензиновых фракций мощностью 893,76 тысяч тонн в год</a:t>
            </a:r>
          </a:p>
          <a:p>
            <a:r>
              <a:rPr lang="ru-RU" sz="900" dirty="0">
                <a:solidFill>
                  <a:schemeClr val="tx1"/>
                </a:solidFill>
              </a:rPr>
              <a:t>Установка изомеризации бензинов мощностью 244,69 тысяч тонн в год</a:t>
            </a:r>
          </a:p>
          <a:p>
            <a:r>
              <a:rPr lang="ru-RU" sz="900" dirty="0">
                <a:solidFill>
                  <a:schemeClr val="tx1"/>
                </a:solidFill>
              </a:rPr>
              <a:t>Установка каталитического </a:t>
            </a:r>
            <a:r>
              <a:rPr lang="ru-RU" sz="900" dirty="0" err="1">
                <a:solidFill>
                  <a:schemeClr val="tx1"/>
                </a:solidFill>
              </a:rPr>
              <a:t>риформинга</a:t>
            </a:r>
            <a:r>
              <a:rPr lang="ru-RU" sz="900" dirty="0">
                <a:solidFill>
                  <a:schemeClr val="tx1"/>
                </a:solidFill>
              </a:rPr>
              <a:t> бензинов мощностью 461,50 тысяч тонн в год</a:t>
            </a:r>
          </a:p>
          <a:p>
            <a:r>
              <a:rPr lang="ru-RU" sz="900" dirty="0">
                <a:solidFill>
                  <a:schemeClr val="tx1"/>
                </a:solidFill>
              </a:rPr>
              <a:t>Линейка новых объектов общезаводского хозяйства, в том числе факельное хозяйство, котельная, азотно-воздушная станция, блок оборотного водоснабжения, парк нефтепродуктов, операторная и другие.</a:t>
            </a:r>
            <a:endParaRPr lang="ru-RU" sz="900" dirty="0" smtClean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708BAB9-FB89-FFF4-94DB-6F0EB4B8F80D}"/>
              </a:ext>
            </a:extLst>
          </p:cNvPr>
          <p:cNvSpPr/>
          <p:nvPr/>
        </p:nvSpPr>
        <p:spPr>
          <a:xfrm flipH="1">
            <a:off x="1115122" y="1518198"/>
            <a:ext cx="81775" cy="147051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lvl="0">
              <a:defRPr/>
            </a:pPr>
            <a:r>
              <a:rPr lang="ru-RU" sz="1100" b="1" dirty="0" smtClean="0"/>
              <a:t>ООО "</a:t>
            </a:r>
            <a:r>
              <a:rPr lang="ru-RU" sz="1100" b="1" dirty="0" err="1" smtClean="0"/>
              <a:t>Ларта</a:t>
            </a:r>
            <a:r>
              <a:rPr lang="ru-RU" sz="1100" b="1" dirty="0" smtClean="0"/>
              <a:t> </a:t>
            </a:r>
            <a:r>
              <a:rPr lang="ru-RU" sz="1100" b="1" dirty="0" err="1" smtClean="0"/>
              <a:t>Гласс</a:t>
            </a:r>
            <a:r>
              <a:rPr lang="ru-RU" sz="1100" b="1" dirty="0" smtClean="0"/>
              <a:t> Ростов"</a:t>
            </a:r>
            <a:endParaRPr lang="ru-RU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DA7C052F-47E8-5CA9-0475-1B9BDBF075DD}"/>
              </a:ext>
            </a:extLst>
          </p:cNvPr>
          <p:cNvSpPr/>
          <p:nvPr/>
        </p:nvSpPr>
        <p:spPr>
          <a:xfrm>
            <a:off x="5409678" y="153453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C00D7DA-3BDD-EBCD-4219-D20983AF0ED0}"/>
              </a:ext>
            </a:extLst>
          </p:cNvPr>
          <p:cNvSpPr/>
          <p:nvPr/>
        </p:nvSpPr>
        <p:spPr>
          <a:xfrm>
            <a:off x="627009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F2BDC7A8-D16D-712D-09B3-015B8842E731}"/>
              </a:ext>
            </a:extLst>
          </p:cNvPr>
          <p:cNvSpPr/>
          <p:nvPr/>
        </p:nvSpPr>
        <p:spPr>
          <a:xfrm>
            <a:off x="5408158" y="3096770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Предприятие входит в состав компании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Larta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Glass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которая также включает стекольные заводы в городах Раменское и Рязань. Производственная мощность достигает 900 тонн стекла в сутки. </a:t>
            </a:r>
            <a:r>
              <a:rPr lang="ru-RU" sz="1100" dirty="0" smtClean="0">
                <a:solidFill>
                  <a:schemeClr val="tx1"/>
                </a:solidFill>
              </a:rPr>
              <a:t> 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КРАСНОСЛИНСКОГО РАЙОНА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10321" y="3256155"/>
            <a:ext cx="4230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Завод является крупнейшим поставщиком нефтепродуктов на юге России.</a:t>
            </a:r>
          </a:p>
          <a:p>
            <a:endParaRPr lang="ru-RU" sz="1400" dirty="0"/>
          </a:p>
        </p:txBody>
      </p:sp>
      <p:sp>
        <p:nvSpPr>
          <p:cNvPr id="77833" name="AutoShape 9" descr="НОВОШАХТИНСКИЙ ЗАВОД НЕФТЕПРОДУКТ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Рисунок 26" descr="https://avatars.mds.yandex.net/i?id=d7a4e28e91cbb69512967637a0cc3df033d17346-12988028-images-thumbs&amp;n=1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90" y="1494263"/>
            <a:ext cx="542693" cy="46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avatars.mds.yandex.net/i?id=c66d9b75012d7da1baf769de35faf1f1e0906be1-12650537-images-thumbs&amp;n=1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8966" y="1650380"/>
            <a:ext cx="394010" cy="34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6301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Мазут, </a:t>
            </a:r>
            <a:r>
              <a:rPr kumimoji="0" lang="ru-RU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топливо,бензин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9CD9B1A4-5B87-CACD-4C89-1F5A2879F8A7}"/>
              </a:ext>
            </a:extLst>
          </p:cNvPr>
          <p:cNvSpPr/>
          <p:nvPr/>
        </p:nvSpPr>
        <p:spPr>
          <a:xfrm>
            <a:off x="2954593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 комплексного импортозамещения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51F4428-9FCA-5063-D656-8F80EF03FD67}"/>
              </a:ext>
            </a:extLst>
          </p:cNvPr>
          <p:cNvSpPr/>
          <p:nvPr/>
        </p:nvSpPr>
        <p:spPr>
          <a:xfrm>
            <a:off x="2954593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C8CF6C8-81DD-8B71-71E1-5A623F4AF195}"/>
              </a:ext>
            </a:extLst>
          </p:cNvPr>
          <p:cNvSpPr/>
          <p:nvPr/>
        </p:nvSpPr>
        <p:spPr>
          <a:xfrm>
            <a:off x="2954593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доставки, а также на грузоперевозки и складирование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имиджа социально-ответственной компании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E4CA7EB7-C354-EF11-6D62-CF3433AAF3E7}"/>
              </a:ext>
            </a:extLst>
          </p:cNvPr>
          <p:cNvSpPr/>
          <p:nvPr/>
        </p:nvSpPr>
        <p:spPr>
          <a:xfrm>
            <a:off x="5287739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технологичности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39C3BFB0-AC8C-DC51-95F1-FC5B2E117CFA}"/>
              </a:ext>
            </a:extLst>
          </p:cNvPr>
          <p:cNvSpPr/>
          <p:nvPr/>
        </p:nvSpPr>
        <p:spPr>
          <a:xfrm>
            <a:off x="5287739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округа, а также увеличение интереса трудоспособного   к работе в местных организациях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02194ADC-533C-CC03-C944-087B4BB49763}"/>
              </a:ext>
            </a:extLst>
          </p:cNvPr>
          <p:cNvSpPr/>
          <p:nvPr/>
        </p:nvSpPr>
        <p:spPr>
          <a:xfrm>
            <a:off x="5287739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логистических услуг, увеличение спроса на качественную дорожно-транспортную инфраструктуру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5E94A2F5-2793-E16F-26F2-58AAB470AE7B}"/>
              </a:ext>
            </a:extLst>
          </p:cNvPr>
          <p:cNvSpPr/>
          <p:nvPr/>
        </p:nvSpPr>
        <p:spPr>
          <a:xfrm>
            <a:off x="7620885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205FB9-C2AC-0FA9-A12E-99D0E94D43CB}"/>
              </a:ext>
            </a:extLst>
          </p:cNvPr>
          <p:cNvSpPr/>
          <p:nvPr/>
        </p:nvSpPr>
        <p:spPr>
          <a:xfrm>
            <a:off x="7620885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округа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3B98B1CF-4517-BBF5-E0FD-1FF08E092530}"/>
              </a:ext>
            </a:extLst>
          </p:cNvPr>
          <p:cNvSpPr/>
          <p:nvPr/>
        </p:nvSpPr>
        <p:spPr>
          <a:xfrm>
            <a:off x="7620885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логистических путей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0B159CCD-8DCC-35D9-D343-F8D7980C00D8}"/>
              </a:ext>
            </a:extLst>
          </p:cNvPr>
          <p:cNvSpPr/>
          <p:nvPr/>
        </p:nvSpPr>
        <p:spPr>
          <a:xfrm>
            <a:off x="621447" y="330815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Стекольная продукция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ТРАНСПОРТРОВКА                     И ХРАНЕНИЯ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xmlns="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:a16="http://schemas.microsoft.com/office/drawing/2014/main" xmlns="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3593582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xmlns="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940116"/>
              </p:ext>
            </p:extLst>
          </p:nvPr>
        </p:nvGraphicFramePr>
        <p:xfrm>
          <a:off x="627015" y="1376761"/>
          <a:ext cx="9136390" cy="4772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ОАО УК "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Донуголь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по проекту: "Вскрытие, подготовка и отработка шахтой "</a:t>
                      </a:r>
                      <a:r>
                        <a:rPr lang="ru-RU" sz="9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Шерловская-Наклонная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запасов угля пласта К2 ниже восточной части шахтного поля шахты "</a:t>
                      </a:r>
                      <a:r>
                        <a:rPr lang="ru-RU" sz="9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Обуховская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№1" ОАО "</a:t>
                      </a:r>
                      <a:r>
                        <a:rPr lang="ru-RU" sz="9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Донуголь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"изогипсы -500 в </a:t>
                      </a:r>
                      <a:r>
                        <a:rPr lang="ru-RU" sz="9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северо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6297,8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2013-2029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517265">
                <a:tc rowSpan="2">
                  <a:txBody>
                    <a:bodyPr/>
                    <a:lstStyle/>
                    <a:p>
                      <a:pPr algn="l"/>
                      <a:endParaRPr lang="ru-RU" sz="900" b="1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Глава КФХ Чернышева Е.Н.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и расширение действующего Южного парка птиц Малинки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2017-2026</a:t>
                      </a:r>
                    </a:p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5172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Сафари-Парк Малинки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596,5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2023-2030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881788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"Завод ТЕХНО"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второй очереди завода по производству минеральных теплоизоляционных материалов 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12200,0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2024-2027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517265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НЗНП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комплекса глубокой переработки нефтяного сырья и средних дистиллятов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154390,0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517265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Комбинированная установка по производству автомобильных бензинов мощностью 894 тыс. тонн в год, включая установку по производству СУГ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66369,7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57956864"/>
                  </a:ext>
                </a:extLst>
              </a:tr>
            </a:tbl>
          </a:graphicData>
        </a:graphic>
      </p:graphicFrame>
      <p:pic>
        <p:nvPicPr>
          <p:cNvPr id="9" name="Рисунок 8" descr="Коробка со сплошной заливкой">
            <a:extLst>
              <a:ext uri="{FF2B5EF4-FFF2-40B4-BE49-F238E27FC236}">
                <a16:creationId xmlns:a16="http://schemas.microsoft.com/office/drawing/2014/main" xmlns="" id="{5D0287BC-73B1-2001-592C-910FF8D4A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5606718"/>
            <a:ext cx="360000" cy="360000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:a16="http://schemas.microsoft.com/office/drawing/2014/main" xmlns="" id="{468E90E6-BD38-5DFE-4C51-279574746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4574502"/>
            <a:ext cx="360000" cy="360000"/>
          </a:xfrm>
          <a:prstGeom prst="rect">
            <a:avLst/>
          </a:prstGeom>
        </p:spPr>
      </p:pic>
      <p:pic>
        <p:nvPicPr>
          <p:cNvPr id="12" name="Рисунок 11" descr="Бумага со сплошной заливкой">
            <a:extLst>
              <a:ext uri="{FF2B5EF4-FFF2-40B4-BE49-F238E27FC236}">
                <a16:creationId xmlns:a16="http://schemas.microsoft.com/office/drawing/2014/main" xmlns="" id="{5ED32E53-7029-18FD-10BF-3F5392B8E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2508321"/>
            <a:ext cx="360000" cy="360000"/>
          </a:xfrm>
          <a:prstGeom prst="rect">
            <a:avLst/>
          </a:prstGeom>
        </p:spPr>
      </p:pic>
      <p:pic>
        <p:nvPicPr>
          <p:cNvPr id="14" name="Рисунок 13" descr="Стоп со сплошной заливкой">
            <a:extLst>
              <a:ext uri="{FF2B5EF4-FFF2-40B4-BE49-F238E27FC236}">
                <a16:creationId xmlns:a16="http://schemas.microsoft.com/office/drawing/2014/main" xmlns="" id="{C85B705E-0FB2-82CA-57E6-F5C4CF1BC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05309" y="355540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МЕДИЦИНА</a:t>
            </a: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ПРЕДПРИНИМАТЕЛЬСТВА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3238D4C-D3CA-3C40-9E20-F77BB5E78E3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3B229075-F001-5284-9486-1B571DB05AE7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xmlns="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xmlns="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0298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xmlns="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Современный медицинский центр </a:t>
            </a:r>
            <a:endParaRPr lang="en-US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en-US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Многопрофильный детский центр с широким спектром услуг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Образовательно-развлекательный центр          для детей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45CBD2-909E-A10E-31BD-6D04FACA9677}"/>
              </a:ext>
            </a:extLst>
          </p:cNvPr>
          <p:cNvSpPr txBox="1"/>
          <p:nvPr/>
        </p:nvSpPr>
        <p:spPr>
          <a:xfrm>
            <a:off x="3147408" y="2889210"/>
            <a:ext cx="19003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Компания, оказывающая консультационную поддержку предприятиям: помощь в получении грантов, проработке проектов, поиске инвестиционных ниш и пр.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6545CB-8A76-A6A7-72FB-255EE557C593}"/>
              </a:ext>
            </a:extLst>
          </p:cNvPr>
          <p:cNvSpPr txBox="1"/>
          <p:nvPr/>
        </p:nvSpPr>
        <p:spPr>
          <a:xfrm>
            <a:off x="5469033" y="2889210"/>
            <a:ext cx="1900383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предприятия            по безотходной переработке промышленных отходов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Создание сервиса по подбору лучшего варианта логистики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Комплексная застройка жилья (жилых комплексов)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DCC2DF-5EF1-D88D-3BB7-59FF7AF74F4E}"/>
              </a:ext>
            </a:extLst>
          </p:cNvPr>
          <p:cNvSpPr txBox="1"/>
          <p:nvPr/>
        </p:nvSpPr>
        <p:spPr>
          <a:xfrm>
            <a:off x="7819818" y="2889210"/>
            <a:ext cx="1900383" cy="14927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туризма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000" b="1" dirty="0" smtClean="0"/>
              <a:t>Благоустройство территории Красносулинского каньона</a:t>
            </a:r>
          </a:p>
          <a:p>
            <a:pPr marL="228600" indent="-228600">
              <a:buClr>
                <a:srgbClr val="4756A0"/>
              </a:buClr>
            </a:pPr>
            <a:r>
              <a:rPr lang="ru-RU" sz="1000" b="1" dirty="0" smtClean="0"/>
              <a:t>         ( пляж, беседки, зоны    отдыха)</a:t>
            </a:r>
          </a:p>
          <a:p>
            <a:pPr marL="228600" indent="-228600">
              <a:buClr>
                <a:srgbClr val="4756A0"/>
              </a:buClr>
            </a:pPr>
            <a:endParaRPr lang="ru-RU" sz="10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</a:pPr>
            <a:r>
              <a:rPr lang="ru-RU" sz="1000" b="1" dirty="0" smtClean="0"/>
              <a:t>3.    Строительство </a:t>
            </a:r>
            <a:r>
              <a:rPr lang="ru-RU" sz="1000" b="1" dirty="0" err="1" smtClean="0"/>
              <a:t>скалодрома</a:t>
            </a:r>
            <a:r>
              <a:rPr lang="ru-RU" sz="1000" b="1" dirty="0" smtClean="0"/>
              <a:t> на территории </a:t>
            </a:r>
            <a:r>
              <a:rPr lang="ru-RU" sz="1000" b="1" dirty="0" err="1" smtClean="0"/>
              <a:t>Зайцевских</a:t>
            </a:r>
            <a:r>
              <a:rPr lang="ru-RU" sz="1000" b="1" dirty="0" smtClean="0"/>
              <a:t> скал</a:t>
            </a:r>
            <a:endParaRPr lang="ru-RU" sz="10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ПОДРАЗУМЕВАЮЩИЕ ИНТЕГРАЦИОННЫЕ РЕШЕНИЯ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D7DFB136-02A2-AE0A-8B68-20139327D9C7}"/>
              </a:ext>
            </a:extLst>
          </p:cNvPr>
          <p:cNvSpPr/>
          <p:nvPr/>
        </p:nvSpPr>
        <p:spPr>
          <a:xfrm>
            <a:off x="3716905" y="2294500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крупных промышленных предприятий, потребность улучшения экологической составляющей округа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ПРЕДПРИЯТИЯ ПО БЕЗОТХОДНОЙ ПЕРЕРАБОТКЕ ПРОМЫШЛЕННЫХ ОТХОДОВ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15DA7B63-15C3-8BD4-B69B-67FC0FF2FF1C}"/>
              </a:ext>
            </a:extLst>
          </p:cNvPr>
          <p:cNvSpPr/>
          <p:nvPr/>
        </p:nvSpPr>
        <p:spPr>
          <a:xfrm>
            <a:off x="621446" y="330815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СЕРВИСА ПО ПОДБОРУ ЛУЧШЕГО ВАРИАНТА ЛОГИСТИКИ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5B831CE5-5EF6-D2B0-B1EA-7CCDE35543AD}"/>
              </a:ext>
            </a:extLst>
          </p:cNvPr>
          <p:cNvSpPr/>
          <p:nvPr/>
        </p:nvSpPr>
        <p:spPr>
          <a:xfrm>
            <a:off x="612819" y="4449324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предприятий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регулярно использующих грузоперевозки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крупных предприятий, которые было бы интересно посетить туристам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Позволит минимизировать дорогостоящее                     и экологически небезопасные методы сжигания               и захоронения отходом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12A29E5A-1FC1-A504-AD05-3731BB6D4051}"/>
              </a:ext>
            </a:extLst>
          </p:cNvPr>
          <p:cNvSpPr/>
          <p:nvPr/>
        </p:nvSpPr>
        <p:spPr>
          <a:xfrm>
            <a:off x="6819477" y="333531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оптимизировать бизнес-процессы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в работу предприятий процессов          по взаимодействию с туристами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endParaRPr lang="ru-RU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Популяризации производственных профессий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 descr="Переработка со сплошной заливкой">
            <a:extLst>
              <a:ext uri="{FF2B5EF4-FFF2-40B4-BE49-F238E27FC236}">
                <a16:creationId xmlns:a16="http://schemas.microsoft.com/office/drawing/2014/main" xmlns="" id="{1E70E407-4E40-D916-E4BF-214E5495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2561361"/>
            <a:ext cx="360000" cy="360000"/>
          </a:xfrm>
          <a:prstGeom prst="rect">
            <a:avLst/>
          </a:prstGeom>
        </p:spPr>
      </p:pic>
      <p:pic>
        <p:nvPicPr>
          <p:cNvPr id="40" name="Рисунок 39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0CA82A5A-9B27-500A-36E8-AC7CAAFB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3606979"/>
            <a:ext cx="360000" cy="360000"/>
          </a:xfrm>
          <a:prstGeom prst="rect">
            <a:avLst/>
          </a:prstGeom>
        </p:spPr>
      </p:pic>
      <p:pic>
        <p:nvPicPr>
          <p:cNvPr id="42" name="Рисунок 41" descr="Новогодняя ёлка со сплошной заливкой">
            <a:extLst>
              <a:ext uri="{FF2B5EF4-FFF2-40B4-BE49-F238E27FC236}">
                <a16:creationId xmlns:a16="http://schemas.microsoft.com/office/drawing/2014/main" xmlns="" id="{9B0A7EBD-D696-3B5D-1D40-CAA460E1C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43" name="Рисунок 42" descr="Производство со сплошной заливкой">
            <a:extLst>
              <a:ext uri="{FF2B5EF4-FFF2-40B4-BE49-F238E27FC236}">
                <a16:creationId xmlns:a16="http://schemas.microsoft.com/office/drawing/2014/main" xmlns="" id="{9A28CC72-C8D7-D9F1-192E-20D9A64B6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02110037-3A58-CDB8-8B41-6D6ADB92766C}"/>
              </a:ext>
            </a:extLst>
          </p:cNvPr>
          <p:cNvSpPr/>
          <p:nvPr/>
        </p:nvSpPr>
        <p:spPr>
          <a:xfrm>
            <a:off x="2243470" y="3541703"/>
            <a:ext cx="2253769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7AF33646-60BD-565C-82E8-1721DFF34B21}"/>
              </a:ext>
            </a:extLst>
          </p:cNvPr>
          <p:cNvSpPr/>
          <p:nvPr/>
        </p:nvSpPr>
        <p:spPr>
          <a:xfrm>
            <a:off x="627015" y="3541702"/>
            <a:ext cx="1520761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A7518F92-BC1F-8F09-057D-3379ABC330B5}"/>
              </a:ext>
            </a:extLst>
          </p:cNvPr>
          <p:cNvSpPr/>
          <p:nvPr/>
        </p:nvSpPr>
        <p:spPr>
          <a:xfrm>
            <a:off x="4615409" y="3541701"/>
            <a:ext cx="1921439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2F86149C-6AAD-8DFE-9767-9DE085BAF799}"/>
              </a:ext>
            </a:extLst>
          </p:cNvPr>
          <p:cNvSpPr/>
          <p:nvPr/>
        </p:nvSpPr>
        <p:spPr>
          <a:xfrm>
            <a:off x="6655020" y="3541701"/>
            <a:ext cx="3132576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0331F979-738B-01C4-AFA1-59731AB9D8AB}"/>
              </a:ext>
            </a:extLst>
          </p:cNvPr>
          <p:cNvSpPr txBox="1"/>
          <p:nvPr/>
        </p:nvSpPr>
        <p:spPr>
          <a:xfrm>
            <a:off x="861237" y="1754372"/>
            <a:ext cx="163936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</a:t>
            </a:r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ОБРАБАТЫВАЮЩЕЙ ПРОМЫШЛЕННОГО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90,8%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общем объеме отгруженной продукции в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EE53E6-9FE9-C585-387D-DE93FBD4D4A8}"/>
              </a:ext>
            </a:extLst>
          </p:cNvPr>
          <p:cNvSpPr txBox="1"/>
          <p:nvPr/>
        </p:nvSpPr>
        <p:spPr>
          <a:xfrm>
            <a:off x="3806455" y="1786270"/>
            <a:ext cx="1652235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ж/</a:t>
            </a:r>
            <a:r>
              <a:rPr lang="ru-RU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вокзал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транспорт, трасса М-4 «Дон», аэропорт «Платов»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BE19CD4-5254-3EFD-22F9-39923BAB964A}"/>
              </a:ext>
            </a:extLst>
          </p:cNvPr>
          <p:cNvSpPr txBox="1"/>
          <p:nvPr/>
        </p:nvSpPr>
        <p:spPr>
          <a:xfrm>
            <a:off x="691116" y="4019107"/>
            <a:ext cx="1350335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ПРИРОДНЫХ ИСКОПАЕМЫХ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Уголь, щебень,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тугоплавкие глины, глинистые сланцы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64C09F4-F102-F31C-7FF3-D3B5C78C77BF}"/>
              </a:ext>
            </a:extLst>
          </p:cNvPr>
          <p:cNvSpPr txBox="1"/>
          <p:nvPr/>
        </p:nvSpPr>
        <p:spPr>
          <a:xfrm>
            <a:off x="2317898" y="4072269"/>
            <a:ext cx="207334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СЕЛЬСКОХОЗЯЙСТВЕННАЯ ЗОНА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сельскохозяйственных угодий – 182,8 тыс. га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0DB3605F-5D1F-38C2-F7AE-FD1D0A54328C}"/>
              </a:ext>
            </a:extLst>
          </p:cNvPr>
          <p:cNvSpPr txBox="1"/>
          <p:nvPr/>
        </p:nvSpPr>
        <p:spPr>
          <a:xfrm>
            <a:off x="4841966" y="4082902"/>
            <a:ext cx="148898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БИЗНЕСА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МКК Фонд местного развития 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970BDB9-6572-B7E0-9276-A5A584F6DB98}"/>
              </a:ext>
            </a:extLst>
          </p:cNvPr>
          <p:cNvSpPr txBox="1"/>
          <p:nvPr/>
        </p:nvSpPr>
        <p:spPr>
          <a:xfrm>
            <a:off x="6028659" y="1850065"/>
            <a:ext cx="207247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ЦЕНТРУ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Расстояние по трассе М-4 Дон до г. Ростова-на-Дону – 90 км.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A85F3027-8E92-FCDF-0FB4-B90608BF66B3}"/>
              </a:ext>
            </a:extLst>
          </p:cNvPr>
          <p:cNvSpPr txBox="1"/>
          <p:nvPr/>
        </p:nvSpPr>
        <p:spPr>
          <a:xfrm>
            <a:off x="6881574" y="3955311"/>
            <a:ext cx="2145467" cy="1512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Индустриальный парк общей площадью 270 га, свободные- 188 га. 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xmlns="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:a16="http://schemas.microsoft.com/office/drawing/2014/main" xmlns="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22194" y="3708143"/>
            <a:ext cx="342359" cy="342359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:a16="http://schemas.microsoft.com/office/drawing/2014/main" xmlns="" id="{5DC5C6A3-2CCA-4FE9-A47B-9DE0EEE63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92647" y="3676828"/>
            <a:ext cx="339434" cy="339434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xmlns="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xmlns="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xmlns="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56D0F4-A5B6-1C1E-A091-A3BC5477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5FF374-9DAD-11C5-A21A-6166FFF3142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3A628E0-1FA8-8DF7-BCE7-711E71EE2DC8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идеи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D560722E-0E41-32C5-464B-42B383BE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E8AC4634-C891-5BA3-4F18-69226FC76CB0}"/>
              </a:ext>
            </a:extLst>
          </p:cNvPr>
          <p:cNvSpPr/>
          <p:nvPr/>
        </p:nvSpPr>
        <p:spPr>
          <a:xfrm>
            <a:off x="2485189" y="2278441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2F469805-2E86-C98A-D7D7-FE25AC6EFEE1}"/>
              </a:ext>
            </a:extLst>
          </p:cNvPr>
          <p:cNvSpPr/>
          <p:nvPr/>
        </p:nvSpPr>
        <p:spPr>
          <a:xfrm>
            <a:off x="627017" y="1401546"/>
            <a:ext cx="1709998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Скругленный прямоугольник 123">
            <a:extLst>
              <a:ext uri="{FF2B5EF4-FFF2-40B4-BE49-F238E27FC236}">
                <a16:creationId xmlns:a16="http://schemas.microsoft.com/office/drawing/2014/main" xmlns="" id="{1D6FB60F-0ADC-31D8-AF21-50DB4A871927}"/>
              </a:ext>
            </a:extLst>
          </p:cNvPr>
          <p:cNvSpPr/>
          <p:nvPr/>
        </p:nvSpPr>
        <p:spPr>
          <a:xfrm>
            <a:off x="2485190" y="1395498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xmlns="" id="{D25CF176-A231-C630-A7BD-E728AA3445B1}"/>
              </a:ext>
            </a:extLst>
          </p:cNvPr>
          <p:cNvSpPr/>
          <p:nvPr/>
        </p:nvSpPr>
        <p:spPr>
          <a:xfrm>
            <a:off x="4343385" y="1398522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ПОТЕНЦИАЛЬНЫЕ ПАРТНЁРЫ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A91ABEED-895F-4B25-C780-6C0D12F4DC5A}"/>
              </a:ext>
            </a:extLst>
          </p:cNvPr>
          <p:cNvSpPr/>
          <p:nvPr/>
        </p:nvSpPr>
        <p:spPr>
          <a:xfrm>
            <a:off x="6201569" y="1392474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ИСТОЧНИК, ТЕХНОЛОГИИ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xmlns="" id="{B8E0A112-FCD6-AFEE-D5C6-E0C8ADA75C2D}"/>
              </a:ext>
            </a:extLst>
          </p:cNvPr>
          <p:cNvSpPr/>
          <p:nvPr/>
        </p:nvSpPr>
        <p:spPr>
          <a:xfrm>
            <a:off x="8059753" y="1392473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ПРОГРАММЫ ПОДДЕРЖКИ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B1C1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2" name="Скругленный прямоугольник 1061">
            <a:extLst>
              <a:ext uri="{FF2B5EF4-FFF2-40B4-BE49-F238E27FC236}">
                <a16:creationId xmlns:a16="http://schemas.microsoft.com/office/drawing/2014/main" xmlns="" id="{CCBC5074-24AC-C263-A59B-607D7E1E4169}"/>
              </a:ext>
            </a:extLst>
          </p:cNvPr>
          <p:cNvSpPr/>
          <p:nvPr/>
        </p:nvSpPr>
        <p:spPr>
          <a:xfrm>
            <a:off x="2536948" y="3217141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3" name="Скругленный прямоугольник 1062">
            <a:extLst>
              <a:ext uri="{FF2B5EF4-FFF2-40B4-BE49-F238E27FC236}">
                <a16:creationId xmlns:a16="http://schemas.microsoft.com/office/drawing/2014/main" xmlns="" id="{CB3B74B1-02E1-B140-B8EB-35E44FC72F52}"/>
              </a:ext>
            </a:extLst>
          </p:cNvPr>
          <p:cNvSpPr/>
          <p:nvPr/>
        </p:nvSpPr>
        <p:spPr>
          <a:xfrm>
            <a:off x="2467937" y="4346411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65" name="Скругленный прямоугольник 1064">
            <a:extLst>
              <a:ext uri="{FF2B5EF4-FFF2-40B4-BE49-F238E27FC236}">
                <a16:creationId xmlns:a16="http://schemas.microsoft.com/office/drawing/2014/main" xmlns="" id="{CAF6A63F-3643-5C49-2AAB-B22C099F1C5E}"/>
              </a:ext>
            </a:extLst>
          </p:cNvPr>
          <p:cNvSpPr/>
          <p:nvPr/>
        </p:nvSpPr>
        <p:spPr>
          <a:xfrm>
            <a:off x="626999" y="2284489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СОВРЕМЕННЫЙ МЕДИЦИНСКИЙ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ЦЕНТР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8" name="Скругленный прямоугольник 1067">
            <a:extLst>
              <a:ext uri="{FF2B5EF4-FFF2-40B4-BE49-F238E27FC236}">
                <a16:creationId xmlns:a16="http://schemas.microsoft.com/office/drawing/2014/main" xmlns="" id="{74021D3F-0CB3-10C6-B455-8D29DA257261}"/>
              </a:ext>
            </a:extLst>
          </p:cNvPr>
          <p:cNvSpPr/>
          <p:nvPr/>
        </p:nvSpPr>
        <p:spPr>
          <a:xfrm>
            <a:off x="626999" y="3140015"/>
            <a:ext cx="1710000" cy="854015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СЕРВИСА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ПОДБОРУ ОУЧШЕГО ВАРИАНТА ЛОГИСТИКИ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9" name="Скругленный прямоугольник 1068">
            <a:extLst>
              <a:ext uri="{FF2B5EF4-FFF2-40B4-BE49-F238E27FC236}">
                <a16:creationId xmlns:a16="http://schemas.microsoft.com/office/drawing/2014/main" xmlns="" id="{33F9D213-3AE4-069D-C130-8CE546DAD6AA}"/>
              </a:ext>
            </a:extLst>
          </p:cNvPr>
          <p:cNvSpPr/>
          <p:nvPr/>
        </p:nvSpPr>
        <p:spPr>
          <a:xfrm>
            <a:off x="626999" y="4304581"/>
            <a:ext cx="1710000" cy="759125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ПРОМЫШЛЕННОГО 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1" name="Скругленный прямоугольник 1070">
            <a:extLst>
              <a:ext uri="{FF2B5EF4-FFF2-40B4-BE49-F238E27FC236}">
                <a16:creationId xmlns:a16="http://schemas.microsoft.com/office/drawing/2014/main" xmlns="" id="{BA99129D-7697-E71C-BAC4-7B68C555355F}"/>
              </a:ext>
            </a:extLst>
          </p:cNvPr>
          <p:cNvSpPr/>
          <p:nvPr/>
        </p:nvSpPr>
        <p:spPr>
          <a:xfrm>
            <a:off x="6201552" y="2275416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75" name="Скругленный прямоугольник 1074">
            <a:extLst>
              <a:ext uri="{FF2B5EF4-FFF2-40B4-BE49-F238E27FC236}">
                <a16:creationId xmlns:a16="http://schemas.microsoft.com/office/drawing/2014/main" xmlns="" id="{9891EB1A-BAAB-40AD-1800-B47016F871FB}"/>
              </a:ext>
            </a:extLst>
          </p:cNvPr>
          <p:cNvSpPr/>
          <p:nvPr/>
        </p:nvSpPr>
        <p:spPr>
          <a:xfrm>
            <a:off x="6175672" y="3214116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76" name="Скругленный прямоугольник 1075">
            <a:extLst>
              <a:ext uri="{FF2B5EF4-FFF2-40B4-BE49-F238E27FC236}">
                <a16:creationId xmlns:a16="http://schemas.microsoft.com/office/drawing/2014/main" xmlns="" id="{8EC793BA-0796-6BDC-2F63-C21675756FCF}"/>
              </a:ext>
            </a:extLst>
          </p:cNvPr>
          <p:cNvSpPr/>
          <p:nvPr/>
        </p:nvSpPr>
        <p:spPr>
          <a:xfrm>
            <a:off x="6201552" y="4382220"/>
            <a:ext cx="1710000" cy="741872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78" name="Скругленный прямоугольник 1077">
            <a:extLst>
              <a:ext uri="{FF2B5EF4-FFF2-40B4-BE49-F238E27FC236}">
                <a16:creationId xmlns:a16="http://schemas.microsoft.com/office/drawing/2014/main" xmlns="" id="{5DF3B361-B941-181A-5527-328202E9E5E5}"/>
              </a:ext>
            </a:extLst>
          </p:cNvPr>
          <p:cNvSpPr/>
          <p:nvPr/>
        </p:nvSpPr>
        <p:spPr>
          <a:xfrm>
            <a:off x="4343362" y="2281464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80" name="Скругленный прямоугольник 1079">
            <a:extLst>
              <a:ext uri="{FF2B5EF4-FFF2-40B4-BE49-F238E27FC236}">
                <a16:creationId xmlns:a16="http://schemas.microsoft.com/office/drawing/2014/main" xmlns="" id="{862198B3-868E-FEAD-80DF-7971609D3B1D}"/>
              </a:ext>
            </a:extLst>
          </p:cNvPr>
          <p:cNvSpPr/>
          <p:nvPr/>
        </p:nvSpPr>
        <p:spPr>
          <a:xfrm>
            <a:off x="4377867" y="3237416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81" name="Скругленный прямоугольник 1080">
            <a:extLst>
              <a:ext uri="{FF2B5EF4-FFF2-40B4-BE49-F238E27FC236}">
                <a16:creationId xmlns:a16="http://schemas.microsoft.com/office/drawing/2014/main" xmlns="" id="{483E1A5E-B34B-C694-F2C0-DEF5055518FE}"/>
              </a:ext>
            </a:extLst>
          </p:cNvPr>
          <p:cNvSpPr/>
          <p:nvPr/>
        </p:nvSpPr>
        <p:spPr>
          <a:xfrm>
            <a:off x="4343362" y="4330460"/>
            <a:ext cx="1710000" cy="785004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84" name="Скругленный прямоугольник 1083">
            <a:extLst>
              <a:ext uri="{FF2B5EF4-FFF2-40B4-BE49-F238E27FC236}">
                <a16:creationId xmlns:a16="http://schemas.microsoft.com/office/drawing/2014/main" xmlns="" id="{9DBEF0F3-1DBE-69FE-01D5-B857A72CB501}"/>
              </a:ext>
            </a:extLst>
          </p:cNvPr>
          <p:cNvSpPr/>
          <p:nvPr/>
        </p:nvSpPr>
        <p:spPr>
          <a:xfrm>
            <a:off x="8059725" y="2275416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МСП ОБЛАСТИ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x-non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6" name="Скругленный прямоугольник 1085">
            <a:extLst>
              <a:ext uri="{FF2B5EF4-FFF2-40B4-BE49-F238E27FC236}">
                <a16:creationId xmlns:a16="http://schemas.microsoft.com/office/drawing/2014/main" xmlns="" id="{A74B8606-8ECD-145D-C623-0852E19DDABA}"/>
              </a:ext>
            </a:extLst>
          </p:cNvPr>
          <p:cNvSpPr/>
          <p:nvPr/>
        </p:nvSpPr>
        <p:spPr>
          <a:xfrm>
            <a:off x="8059725" y="3243532"/>
            <a:ext cx="1710000" cy="67286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МСП ОБЛАСТИ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x-non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7" name="Скругленный прямоугольник 1086">
            <a:extLst>
              <a:ext uri="{FF2B5EF4-FFF2-40B4-BE49-F238E27FC236}">
                <a16:creationId xmlns:a16="http://schemas.microsoft.com/office/drawing/2014/main" xmlns="" id="{78445F4D-2E2C-53A5-7110-A096D5B4A0C9}"/>
              </a:ext>
            </a:extLst>
          </p:cNvPr>
          <p:cNvSpPr/>
          <p:nvPr/>
        </p:nvSpPr>
        <p:spPr>
          <a:xfrm>
            <a:off x="8059725" y="4416725"/>
            <a:ext cx="1710000" cy="741871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ВСЕРОССИЙСКИЙ АКСЕЛЕРАТОР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ПРОМЫШЛЕННОМУ ТУРИЗМУ</a:t>
            </a:r>
            <a:endParaRPr kumimoji="0" lang="x-non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Логотип Садко / Медицина / TopLogos.ru">
            <a:extLst>
              <a:ext uri="{FF2B5EF4-FFF2-40B4-BE49-F238E27FC236}">
                <a16:creationId xmlns:a16="http://schemas.microsoft.com/office/drawing/2014/main" xmlns="" id="{BC387D84-B11E-3FF4-33AB-40DE99A16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68" y="2575275"/>
            <a:ext cx="472384" cy="1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Тонус">
            <a:extLst>
              <a:ext uri="{FF2B5EF4-FFF2-40B4-BE49-F238E27FC236}">
                <a16:creationId xmlns:a16="http://schemas.microsoft.com/office/drawing/2014/main" xmlns="" id="{C2CC0789-6E67-47FB-4F43-DE059401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50" y="2551223"/>
            <a:ext cx="474705" cy="1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2" descr="Логотип Садко / Медицина / TopLogos.ru">
            <a:extLst>
              <a:ext uri="{FF2B5EF4-FFF2-40B4-BE49-F238E27FC236}">
                <a16:creationId xmlns:a16="http://schemas.microsoft.com/office/drawing/2014/main" xmlns="" id="{E8181839-A045-2808-247D-DE5DAF60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082" y="2569227"/>
            <a:ext cx="472384" cy="1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еть клиник &quot;Персона&quot; и &quot;Прозрение&quot; | Nizhny Novgorod">
            <a:extLst>
              <a:ext uri="{FF2B5EF4-FFF2-40B4-BE49-F238E27FC236}">
                <a16:creationId xmlns:a16="http://schemas.microsoft.com/office/drawing/2014/main" xmlns="" id="{D956EE77-2D0A-FE77-09D9-190E3541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82" y="2452460"/>
            <a:ext cx="397752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8" descr="Волга участник выставки">
            <a:extLst>
              <a:ext uri="{FF2B5EF4-FFF2-40B4-BE49-F238E27FC236}">
                <a16:creationId xmlns:a16="http://schemas.microsoft.com/office/drawing/2014/main" xmlns="" id="{8341E052-8455-9DA5-F94C-08488E2BD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8439"/>
          <a:stretch/>
        </p:blipFill>
        <p:spPr bwMode="auto">
          <a:xfrm>
            <a:off x="4644349" y="3347349"/>
            <a:ext cx="341663" cy="5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xmlns="" id="{24F6D073-4A6A-4BA8-B3A5-8CEA66D99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610" y="3527985"/>
            <a:ext cx="697492" cy="23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Рисунок 1123">
            <a:extLst>
              <a:ext uri="{FF2B5EF4-FFF2-40B4-BE49-F238E27FC236}">
                <a16:creationId xmlns:a16="http://schemas.microsoft.com/office/drawing/2014/main" xmlns="" id="{CDA3FC48-FAC3-0E28-E45A-6AC3B9969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6628" y="3488173"/>
            <a:ext cx="768685" cy="252607"/>
          </a:xfrm>
          <a:prstGeom prst="rect">
            <a:avLst/>
          </a:prstGeom>
        </p:spPr>
      </p:pic>
      <p:pic>
        <p:nvPicPr>
          <p:cNvPr id="1125" name="Рисунок 1124">
            <a:extLst>
              <a:ext uri="{FF2B5EF4-FFF2-40B4-BE49-F238E27FC236}">
                <a16:creationId xmlns:a16="http://schemas.microsoft.com/office/drawing/2014/main" xmlns="" id="{57786F63-5AA8-B9FD-06E7-0B4042BC3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2" y="4530652"/>
            <a:ext cx="373500" cy="439412"/>
          </a:xfrm>
          <a:prstGeom prst="rect">
            <a:avLst/>
          </a:prstGeom>
        </p:spPr>
      </p:pic>
      <p:pic>
        <p:nvPicPr>
          <p:cNvPr id="1126" name="Picture 8" descr="Волга участник выставки">
            <a:extLst>
              <a:ext uri="{FF2B5EF4-FFF2-40B4-BE49-F238E27FC236}">
                <a16:creationId xmlns:a16="http://schemas.microsoft.com/office/drawing/2014/main" xmlns="" id="{F8F7B2B1-DE00-A155-4A05-D71FEC298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8439"/>
          <a:stretch/>
        </p:blipFill>
        <p:spPr bwMode="auto">
          <a:xfrm>
            <a:off x="2886170" y="4516406"/>
            <a:ext cx="341663" cy="5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xmlns="" id="{7EB0B7BF-BFD2-7FC8-1D27-B7106AFA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68" y="4524642"/>
            <a:ext cx="592481" cy="4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xmlns="" id="{97C5FBEA-2D75-8DF0-1DD1-3B9B1EF95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10" y="4535339"/>
            <a:ext cx="382674" cy="3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24">
            <a:extLst>
              <a:ext uri="{FF2B5EF4-FFF2-40B4-BE49-F238E27FC236}">
                <a16:creationId xmlns:a16="http://schemas.microsoft.com/office/drawing/2014/main" xmlns="" id="{32318964-0A07-04D0-4D42-66C10F52D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03" y="4495392"/>
            <a:ext cx="592481" cy="4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" name="Picture 26">
            <a:extLst>
              <a:ext uri="{FF2B5EF4-FFF2-40B4-BE49-F238E27FC236}">
                <a16:creationId xmlns:a16="http://schemas.microsoft.com/office/drawing/2014/main" xmlns="" id="{292F9B18-E1CF-C6D5-4A58-B23CF5C5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688" y="4583726"/>
            <a:ext cx="382674" cy="3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120338-130B-3E89-BA59-D0A672AB014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КРАСНОРСУЛИНСКОГО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74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Ознакомиться с подробной информацией о земельных участках, ресурсных мощностях, транспортной и инженерной </a:t>
            </a:r>
            <a:r>
              <a:rPr lang="ru-RU" sz="8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туре  можно на сайте 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https://ksrayon.donland.ru/activity/2866/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5787077" y="1487810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283A4637-B238-A45C-CCD5-B90E3F305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21403" t="8102" r="17528" b="10598"/>
          <a:stretch/>
        </p:blipFill>
        <p:spPr>
          <a:xfrm>
            <a:off x="5795703" y="1401547"/>
            <a:ext cx="3991893" cy="3960863"/>
          </a:xfrm>
          <a:custGeom>
            <a:avLst/>
            <a:gdLst>
              <a:gd name="connsiteX0" fmla="*/ 257337 w 3991893"/>
              <a:gd name="connsiteY0" fmla="*/ 0 h 3960863"/>
              <a:gd name="connsiteX1" fmla="*/ 3734556 w 3991893"/>
              <a:gd name="connsiteY1" fmla="*/ 0 h 3960863"/>
              <a:gd name="connsiteX2" fmla="*/ 3991893 w 3991893"/>
              <a:gd name="connsiteY2" fmla="*/ 257337 h 3960863"/>
              <a:gd name="connsiteX3" fmla="*/ 3991893 w 3991893"/>
              <a:gd name="connsiteY3" fmla="*/ 3960863 h 3960863"/>
              <a:gd name="connsiteX4" fmla="*/ 0 w 3991893"/>
              <a:gd name="connsiteY4" fmla="*/ 3960863 h 3960863"/>
              <a:gd name="connsiteX5" fmla="*/ 0 w 3991893"/>
              <a:gd name="connsiteY5" fmla="*/ 257337 h 3960863"/>
              <a:gd name="connsiteX6" fmla="*/ 257337 w 3991893"/>
              <a:gd name="connsiteY6" fmla="*/ 0 h 39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893" h="3960863">
                <a:moveTo>
                  <a:pt x="257337" y="0"/>
                </a:moveTo>
                <a:lnTo>
                  <a:pt x="3734556" y="0"/>
                </a:lnTo>
                <a:cubicBezTo>
                  <a:pt x="3876679" y="0"/>
                  <a:pt x="3991893" y="115214"/>
                  <a:pt x="3991893" y="257337"/>
                </a:cubicBezTo>
                <a:lnTo>
                  <a:pt x="3991893" y="3960863"/>
                </a:lnTo>
                <a:lnTo>
                  <a:pt x="0" y="3960863"/>
                </a:lnTo>
                <a:lnTo>
                  <a:pt x="0" y="257337"/>
                </a:lnTo>
                <a:cubicBezTo>
                  <a:pt x="0" y="115214"/>
                  <a:pt x="115214" y="0"/>
                  <a:pt x="257337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5" y="1375668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72FE5585-2976-B57D-F73E-D49F5952A77B}"/>
              </a:ext>
            </a:extLst>
          </p:cNvPr>
          <p:cNvSpPr/>
          <p:nvPr/>
        </p:nvSpPr>
        <p:spPr>
          <a:xfrm>
            <a:off x="8476084" y="3921754"/>
            <a:ext cx="1276015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</a:t>
            </a:r>
          </a:p>
        </p:txBody>
      </p:sp>
      <p:pic>
        <p:nvPicPr>
          <p:cNvPr id="104" name="Рисунок 103" descr="Маркер со сплошной заливкой">
            <a:extLst>
              <a:ext uri="{FF2B5EF4-FFF2-40B4-BE49-F238E27FC236}">
                <a16:creationId xmlns:a16="http://schemas.microsoft.com/office/drawing/2014/main" xmlns="" id="{AEB2BC66-8B47-1772-194B-9AFC1A3AF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35520" y="3968676"/>
            <a:ext cx="180000" cy="180000"/>
          </a:xfrm>
          <a:prstGeom prst="rect">
            <a:avLst/>
          </a:prstGeom>
        </p:spPr>
      </p:pic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xmlns="" id="{50403483-55E7-7CD7-1A34-AF319242838E}"/>
              </a:ext>
            </a:extLst>
          </p:cNvPr>
          <p:cNvSpPr/>
          <p:nvPr/>
        </p:nvSpPr>
        <p:spPr>
          <a:xfrm>
            <a:off x="7269644" y="3167438"/>
            <a:ext cx="83444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Балахна</a:t>
            </a: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:a16="http://schemas.microsoft.com/office/drawing/2014/main" xmlns="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74" name="Полилиния 73">
            <a:extLst>
              <a:ext uri="{FF2B5EF4-FFF2-40B4-BE49-F238E27FC236}">
                <a16:creationId xmlns:a16="http://schemas.microsoft.com/office/drawing/2014/main" xmlns="" id="{5A7AA472-4C71-3AFC-4ACB-C6591BF4CEF1}"/>
              </a:ext>
            </a:extLst>
          </p:cNvPr>
          <p:cNvSpPr/>
          <p:nvPr/>
        </p:nvSpPr>
        <p:spPr>
          <a:xfrm>
            <a:off x="7494003" y="2655470"/>
            <a:ext cx="1076492" cy="1262814"/>
          </a:xfrm>
          <a:custGeom>
            <a:avLst/>
            <a:gdLst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46485 w 1564106"/>
              <a:gd name="connsiteY7" fmla="*/ 1431758 h 2374232"/>
              <a:gd name="connsiteX8" fmla="*/ 998621 w 1564106"/>
              <a:gd name="connsiteY8" fmla="*/ 1435768 h 2374232"/>
              <a:gd name="connsiteX9" fmla="*/ 1098885 w 1564106"/>
              <a:gd name="connsiteY9" fmla="*/ 1528011 h 2374232"/>
              <a:gd name="connsiteX10" fmla="*/ 1147011 w 1564106"/>
              <a:gd name="connsiteY10" fmla="*/ 1483895 h 2374232"/>
              <a:gd name="connsiteX11" fmla="*/ 1227221 w 1564106"/>
              <a:gd name="connsiteY11" fmla="*/ 1491916 h 2374232"/>
              <a:gd name="connsiteX12" fmla="*/ 1351548 w 1564106"/>
              <a:gd name="connsiteY12" fmla="*/ 1700463 h 2374232"/>
              <a:gd name="connsiteX13" fmla="*/ 1564106 w 1564106"/>
              <a:gd name="connsiteY13" fmla="*/ 2009274 h 2374232"/>
              <a:gd name="connsiteX14" fmla="*/ 1544053 w 1564106"/>
              <a:gd name="connsiteY14" fmla="*/ 2197768 h 2374232"/>
              <a:gd name="connsiteX15" fmla="*/ 1403685 w 1564106"/>
              <a:gd name="connsiteY15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98621 w 1564106"/>
              <a:gd name="connsiteY7" fmla="*/ 14357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37795 w 1564106"/>
              <a:gd name="connsiteY6" fmla="*/ 142340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44053"/>
              <a:gd name="connsiteY0" fmla="*/ 0 h 2374232"/>
              <a:gd name="connsiteX1" fmla="*/ 0 w 1544053"/>
              <a:gd name="connsiteY1" fmla="*/ 192505 h 2374232"/>
              <a:gd name="connsiteX2" fmla="*/ 344906 w 1544053"/>
              <a:gd name="connsiteY2" fmla="*/ 561474 h 2374232"/>
              <a:gd name="connsiteX3" fmla="*/ 537411 w 1544053"/>
              <a:gd name="connsiteY3" fmla="*/ 930442 h 2374232"/>
              <a:gd name="connsiteX4" fmla="*/ 826169 w 1544053"/>
              <a:gd name="connsiteY4" fmla="*/ 1331495 h 2374232"/>
              <a:gd name="connsiteX5" fmla="*/ 906379 w 1544053"/>
              <a:gd name="connsiteY5" fmla="*/ 1343526 h 2374232"/>
              <a:gd name="connsiteX6" fmla="*/ 937795 w 1544053"/>
              <a:gd name="connsiteY6" fmla="*/ 1423403 h 2374232"/>
              <a:gd name="connsiteX7" fmla="*/ 982746 w 1544053"/>
              <a:gd name="connsiteY7" fmla="*/ 1448468 h 2374232"/>
              <a:gd name="connsiteX8" fmla="*/ 1098885 w 1544053"/>
              <a:gd name="connsiteY8" fmla="*/ 1528011 h 2374232"/>
              <a:gd name="connsiteX9" fmla="*/ 1147011 w 1544053"/>
              <a:gd name="connsiteY9" fmla="*/ 1483895 h 2374232"/>
              <a:gd name="connsiteX10" fmla="*/ 1227221 w 1544053"/>
              <a:gd name="connsiteY10" fmla="*/ 1491916 h 2374232"/>
              <a:gd name="connsiteX11" fmla="*/ 1351548 w 1544053"/>
              <a:gd name="connsiteY11" fmla="*/ 1700463 h 2374232"/>
              <a:gd name="connsiteX12" fmla="*/ 1544053 w 1544053"/>
              <a:gd name="connsiteY12" fmla="*/ 2197768 h 2374232"/>
              <a:gd name="connsiteX13" fmla="*/ 1403685 w 1544053"/>
              <a:gd name="connsiteY13" fmla="*/ 2374232 h 2374232"/>
              <a:gd name="connsiteX0" fmla="*/ 48127 w 1403685"/>
              <a:gd name="connsiteY0" fmla="*/ 0 h 2374232"/>
              <a:gd name="connsiteX1" fmla="*/ 0 w 1403685"/>
              <a:gd name="connsiteY1" fmla="*/ 192505 h 2374232"/>
              <a:gd name="connsiteX2" fmla="*/ 344906 w 1403685"/>
              <a:gd name="connsiteY2" fmla="*/ 561474 h 2374232"/>
              <a:gd name="connsiteX3" fmla="*/ 537411 w 1403685"/>
              <a:gd name="connsiteY3" fmla="*/ 930442 h 2374232"/>
              <a:gd name="connsiteX4" fmla="*/ 826169 w 1403685"/>
              <a:gd name="connsiteY4" fmla="*/ 1331495 h 2374232"/>
              <a:gd name="connsiteX5" fmla="*/ 906379 w 1403685"/>
              <a:gd name="connsiteY5" fmla="*/ 1343526 h 2374232"/>
              <a:gd name="connsiteX6" fmla="*/ 937795 w 1403685"/>
              <a:gd name="connsiteY6" fmla="*/ 1423403 h 2374232"/>
              <a:gd name="connsiteX7" fmla="*/ 982746 w 1403685"/>
              <a:gd name="connsiteY7" fmla="*/ 1448468 h 2374232"/>
              <a:gd name="connsiteX8" fmla="*/ 1098885 w 1403685"/>
              <a:gd name="connsiteY8" fmla="*/ 1528011 h 2374232"/>
              <a:gd name="connsiteX9" fmla="*/ 1147011 w 1403685"/>
              <a:gd name="connsiteY9" fmla="*/ 1483895 h 2374232"/>
              <a:gd name="connsiteX10" fmla="*/ 1227221 w 1403685"/>
              <a:gd name="connsiteY10" fmla="*/ 1491916 h 2374232"/>
              <a:gd name="connsiteX11" fmla="*/ 1351548 w 1403685"/>
              <a:gd name="connsiteY11" fmla="*/ 1700463 h 2374232"/>
              <a:gd name="connsiteX12" fmla="*/ 1403685 w 1403685"/>
              <a:gd name="connsiteY12" fmla="*/ 2374232 h 2374232"/>
              <a:gd name="connsiteX0" fmla="*/ 48127 w 1351548"/>
              <a:gd name="connsiteY0" fmla="*/ 0 h 1700463"/>
              <a:gd name="connsiteX1" fmla="*/ 0 w 1351548"/>
              <a:gd name="connsiteY1" fmla="*/ 192505 h 1700463"/>
              <a:gd name="connsiteX2" fmla="*/ 344906 w 1351548"/>
              <a:gd name="connsiteY2" fmla="*/ 561474 h 1700463"/>
              <a:gd name="connsiteX3" fmla="*/ 537411 w 1351548"/>
              <a:gd name="connsiteY3" fmla="*/ 930442 h 1700463"/>
              <a:gd name="connsiteX4" fmla="*/ 826169 w 1351548"/>
              <a:gd name="connsiteY4" fmla="*/ 1331495 h 1700463"/>
              <a:gd name="connsiteX5" fmla="*/ 906379 w 1351548"/>
              <a:gd name="connsiteY5" fmla="*/ 1343526 h 1700463"/>
              <a:gd name="connsiteX6" fmla="*/ 937795 w 1351548"/>
              <a:gd name="connsiteY6" fmla="*/ 1423403 h 1700463"/>
              <a:gd name="connsiteX7" fmla="*/ 982746 w 1351548"/>
              <a:gd name="connsiteY7" fmla="*/ 1448468 h 1700463"/>
              <a:gd name="connsiteX8" fmla="*/ 1098885 w 1351548"/>
              <a:gd name="connsiteY8" fmla="*/ 1528011 h 1700463"/>
              <a:gd name="connsiteX9" fmla="*/ 1147011 w 1351548"/>
              <a:gd name="connsiteY9" fmla="*/ 1483895 h 1700463"/>
              <a:gd name="connsiteX10" fmla="*/ 1227221 w 1351548"/>
              <a:gd name="connsiteY10" fmla="*/ 1491916 h 1700463"/>
              <a:gd name="connsiteX11" fmla="*/ 1351548 w 1351548"/>
              <a:gd name="connsiteY11" fmla="*/ 1700463 h 1700463"/>
              <a:gd name="connsiteX0" fmla="*/ 6852 w 1310273"/>
              <a:gd name="connsiteY0" fmla="*/ 0 h 1700463"/>
              <a:gd name="connsiteX1" fmla="*/ 0 w 1310273"/>
              <a:gd name="connsiteY1" fmla="*/ 179805 h 1700463"/>
              <a:gd name="connsiteX2" fmla="*/ 303631 w 1310273"/>
              <a:gd name="connsiteY2" fmla="*/ 561474 h 1700463"/>
              <a:gd name="connsiteX3" fmla="*/ 496136 w 1310273"/>
              <a:gd name="connsiteY3" fmla="*/ 930442 h 1700463"/>
              <a:gd name="connsiteX4" fmla="*/ 784894 w 1310273"/>
              <a:gd name="connsiteY4" fmla="*/ 1331495 h 1700463"/>
              <a:gd name="connsiteX5" fmla="*/ 865104 w 1310273"/>
              <a:gd name="connsiteY5" fmla="*/ 1343526 h 1700463"/>
              <a:gd name="connsiteX6" fmla="*/ 896520 w 1310273"/>
              <a:gd name="connsiteY6" fmla="*/ 1423403 h 1700463"/>
              <a:gd name="connsiteX7" fmla="*/ 941471 w 1310273"/>
              <a:gd name="connsiteY7" fmla="*/ 1448468 h 1700463"/>
              <a:gd name="connsiteX8" fmla="*/ 1057610 w 1310273"/>
              <a:gd name="connsiteY8" fmla="*/ 1528011 h 1700463"/>
              <a:gd name="connsiteX9" fmla="*/ 1105736 w 1310273"/>
              <a:gd name="connsiteY9" fmla="*/ 1483895 h 1700463"/>
              <a:gd name="connsiteX10" fmla="*/ 1185946 w 1310273"/>
              <a:gd name="connsiteY10" fmla="*/ 1491916 h 1700463"/>
              <a:gd name="connsiteX11" fmla="*/ 1310273 w 1310273"/>
              <a:gd name="connsiteY11" fmla="*/ 1700463 h 1700463"/>
              <a:gd name="connsiteX0" fmla="*/ 0 w 1331996"/>
              <a:gd name="connsiteY0" fmla="*/ 0 h 1697288"/>
              <a:gd name="connsiteX1" fmla="*/ 21723 w 1331996"/>
              <a:gd name="connsiteY1" fmla="*/ 176630 h 1697288"/>
              <a:gd name="connsiteX2" fmla="*/ 325354 w 1331996"/>
              <a:gd name="connsiteY2" fmla="*/ 558299 h 1697288"/>
              <a:gd name="connsiteX3" fmla="*/ 517859 w 1331996"/>
              <a:gd name="connsiteY3" fmla="*/ 927267 h 1697288"/>
              <a:gd name="connsiteX4" fmla="*/ 806617 w 1331996"/>
              <a:gd name="connsiteY4" fmla="*/ 1328320 h 1697288"/>
              <a:gd name="connsiteX5" fmla="*/ 886827 w 1331996"/>
              <a:gd name="connsiteY5" fmla="*/ 1340351 h 1697288"/>
              <a:gd name="connsiteX6" fmla="*/ 918243 w 1331996"/>
              <a:gd name="connsiteY6" fmla="*/ 1420228 h 1697288"/>
              <a:gd name="connsiteX7" fmla="*/ 963194 w 1331996"/>
              <a:gd name="connsiteY7" fmla="*/ 1445293 h 1697288"/>
              <a:gd name="connsiteX8" fmla="*/ 1079333 w 1331996"/>
              <a:gd name="connsiteY8" fmla="*/ 1524836 h 1697288"/>
              <a:gd name="connsiteX9" fmla="*/ 1127459 w 1331996"/>
              <a:gd name="connsiteY9" fmla="*/ 1480720 h 1697288"/>
              <a:gd name="connsiteX10" fmla="*/ 1207669 w 1331996"/>
              <a:gd name="connsiteY10" fmla="*/ 1488741 h 1697288"/>
              <a:gd name="connsiteX11" fmla="*/ 1331996 w 1331996"/>
              <a:gd name="connsiteY11" fmla="*/ 1697288 h 1697288"/>
              <a:gd name="connsiteX0" fmla="*/ 0 w 1490746"/>
              <a:gd name="connsiteY0" fmla="*/ 0 h 1697288"/>
              <a:gd name="connsiteX1" fmla="*/ 180473 w 1490746"/>
              <a:gd name="connsiteY1" fmla="*/ 176630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414254 w 1490746"/>
              <a:gd name="connsiteY1" fmla="*/ 434474 h 1697288"/>
              <a:gd name="connsiteX2" fmla="*/ 676609 w 1490746"/>
              <a:gd name="connsiteY2" fmla="*/ 927267 h 1697288"/>
              <a:gd name="connsiteX3" fmla="*/ 965367 w 1490746"/>
              <a:gd name="connsiteY3" fmla="*/ 1328320 h 1697288"/>
              <a:gd name="connsiteX4" fmla="*/ 1045577 w 1490746"/>
              <a:gd name="connsiteY4" fmla="*/ 1340351 h 1697288"/>
              <a:gd name="connsiteX5" fmla="*/ 1076993 w 1490746"/>
              <a:gd name="connsiteY5" fmla="*/ 1420228 h 1697288"/>
              <a:gd name="connsiteX6" fmla="*/ 1121944 w 1490746"/>
              <a:gd name="connsiteY6" fmla="*/ 1445293 h 1697288"/>
              <a:gd name="connsiteX7" fmla="*/ 1238083 w 1490746"/>
              <a:gd name="connsiteY7" fmla="*/ 1524836 h 1697288"/>
              <a:gd name="connsiteX8" fmla="*/ 1286209 w 1490746"/>
              <a:gd name="connsiteY8" fmla="*/ 1480720 h 1697288"/>
              <a:gd name="connsiteX9" fmla="*/ 1366419 w 1490746"/>
              <a:gd name="connsiteY9" fmla="*/ 1488741 h 1697288"/>
              <a:gd name="connsiteX10" fmla="*/ 1490746 w 1490746"/>
              <a:gd name="connsiteY10" fmla="*/ 1697288 h 1697288"/>
              <a:gd name="connsiteX0" fmla="*/ 0 w 1490746"/>
              <a:gd name="connsiteY0" fmla="*/ 0 h 1697288"/>
              <a:gd name="connsiteX1" fmla="*/ 138808 w 1490746"/>
              <a:gd name="connsiteY1" fmla="*/ 154214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12687"/>
              <a:gd name="connsiteY0" fmla="*/ 0 h 1701005"/>
              <a:gd name="connsiteX1" fmla="*/ 60749 w 1412687"/>
              <a:gd name="connsiteY1" fmla="*/ 157931 h 1701005"/>
              <a:gd name="connsiteX2" fmla="*/ 336195 w 1412687"/>
              <a:gd name="connsiteY2" fmla="*/ 438191 h 1701005"/>
              <a:gd name="connsiteX3" fmla="*/ 598550 w 1412687"/>
              <a:gd name="connsiteY3" fmla="*/ 930984 h 1701005"/>
              <a:gd name="connsiteX4" fmla="*/ 887308 w 1412687"/>
              <a:gd name="connsiteY4" fmla="*/ 1332037 h 1701005"/>
              <a:gd name="connsiteX5" fmla="*/ 967518 w 1412687"/>
              <a:gd name="connsiteY5" fmla="*/ 1344068 h 1701005"/>
              <a:gd name="connsiteX6" fmla="*/ 998934 w 1412687"/>
              <a:gd name="connsiteY6" fmla="*/ 1423945 h 1701005"/>
              <a:gd name="connsiteX7" fmla="*/ 1043885 w 1412687"/>
              <a:gd name="connsiteY7" fmla="*/ 1449010 h 1701005"/>
              <a:gd name="connsiteX8" fmla="*/ 1160024 w 1412687"/>
              <a:gd name="connsiteY8" fmla="*/ 1528553 h 1701005"/>
              <a:gd name="connsiteX9" fmla="*/ 1208150 w 1412687"/>
              <a:gd name="connsiteY9" fmla="*/ 1484437 h 1701005"/>
              <a:gd name="connsiteX10" fmla="*/ 1288360 w 1412687"/>
              <a:gd name="connsiteY10" fmla="*/ 1492458 h 1701005"/>
              <a:gd name="connsiteX11" fmla="*/ 1412687 w 1412687"/>
              <a:gd name="connsiteY11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999280 w 1368082"/>
              <a:gd name="connsiteY7" fmla="*/ 1449010 h 1701005"/>
              <a:gd name="connsiteX8" fmla="*/ 1115419 w 1368082"/>
              <a:gd name="connsiteY8" fmla="*/ 1528553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68082 w 1368082"/>
              <a:gd name="connsiteY11" fmla="*/ 1701005 h 1701005"/>
              <a:gd name="connsiteX0" fmla="*/ 0 w 1351938"/>
              <a:gd name="connsiteY0" fmla="*/ 0 h 1543074"/>
              <a:gd name="connsiteX1" fmla="*/ 275446 w 1351938"/>
              <a:gd name="connsiteY1" fmla="*/ 280260 h 1543074"/>
              <a:gd name="connsiteX2" fmla="*/ 537801 w 1351938"/>
              <a:gd name="connsiteY2" fmla="*/ 773053 h 1543074"/>
              <a:gd name="connsiteX3" fmla="*/ 826559 w 1351938"/>
              <a:gd name="connsiteY3" fmla="*/ 1174106 h 1543074"/>
              <a:gd name="connsiteX4" fmla="*/ 906769 w 1351938"/>
              <a:gd name="connsiteY4" fmla="*/ 1186137 h 1543074"/>
              <a:gd name="connsiteX5" fmla="*/ 938185 w 1351938"/>
              <a:gd name="connsiteY5" fmla="*/ 1266014 h 1543074"/>
              <a:gd name="connsiteX6" fmla="*/ 983136 w 1351938"/>
              <a:gd name="connsiteY6" fmla="*/ 1291079 h 1543074"/>
              <a:gd name="connsiteX7" fmla="*/ 1099275 w 1351938"/>
              <a:gd name="connsiteY7" fmla="*/ 1370622 h 1543074"/>
              <a:gd name="connsiteX8" fmla="*/ 1147401 w 1351938"/>
              <a:gd name="connsiteY8" fmla="*/ 1326506 h 1543074"/>
              <a:gd name="connsiteX9" fmla="*/ 1227611 w 1351938"/>
              <a:gd name="connsiteY9" fmla="*/ 1334527 h 1543074"/>
              <a:gd name="connsiteX10" fmla="*/ 1351938 w 1351938"/>
              <a:gd name="connsiteY10" fmla="*/ 1543074 h 1543074"/>
              <a:gd name="connsiteX0" fmla="*/ 0 w 1076492"/>
              <a:gd name="connsiteY0" fmla="*/ 0 h 1262814"/>
              <a:gd name="connsiteX1" fmla="*/ 262355 w 1076492"/>
              <a:gd name="connsiteY1" fmla="*/ 492793 h 1262814"/>
              <a:gd name="connsiteX2" fmla="*/ 551113 w 1076492"/>
              <a:gd name="connsiteY2" fmla="*/ 893846 h 1262814"/>
              <a:gd name="connsiteX3" fmla="*/ 631323 w 1076492"/>
              <a:gd name="connsiteY3" fmla="*/ 905877 h 1262814"/>
              <a:gd name="connsiteX4" fmla="*/ 662739 w 1076492"/>
              <a:gd name="connsiteY4" fmla="*/ 985754 h 1262814"/>
              <a:gd name="connsiteX5" fmla="*/ 707690 w 1076492"/>
              <a:gd name="connsiteY5" fmla="*/ 1010819 h 1262814"/>
              <a:gd name="connsiteX6" fmla="*/ 823829 w 1076492"/>
              <a:gd name="connsiteY6" fmla="*/ 1090362 h 1262814"/>
              <a:gd name="connsiteX7" fmla="*/ 871955 w 1076492"/>
              <a:gd name="connsiteY7" fmla="*/ 1046246 h 1262814"/>
              <a:gd name="connsiteX8" fmla="*/ 952165 w 1076492"/>
              <a:gd name="connsiteY8" fmla="*/ 1054267 h 1262814"/>
              <a:gd name="connsiteX9" fmla="*/ 1076492 w 1076492"/>
              <a:gd name="connsiteY9" fmla="*/ 1262814 h 126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6492" h="1262814">
                <a:moveTo>
                  <a:pt x="0" y="0"/>
                </a:moveTo>
                <a:cubicBezTo>
                  <a:pt x="85335" y="124577"/>
                  <a:pt x="170503" y="343819"/>
                  <a:pt x="262355" y="492793"/>
                </a:cubicBezTo>
                <a:lnTo>
                  <a:pt x="551113" y="893846"/>
                </a:lnTo>
                <a:lnTo>
                  <a:pt x="631323" y="905877"/>
                </a:lnTo>
                <a:lnTo>
                  <a:pt x="662739" y="985754"/>
                </a:lnTo>
                <a:lnTo>
                  <a:pt x="707690" y="1010819"/>
                </a:lnTo>
                <a:lnTo>
                  <a:pt x="823829" y="1090362"/>
                </a:lnTo>
                <a:lnTo>
                  <a:pt x="871955" y="1046246"/>
                </a:lnTo>
                <a:lnTo>
                  <a:pt x="952165" y="1054267"/>
                </a:lnTo>
                <a:lnTo>
                  <a:pt x="1076492" y="1262814"/>
                </a:lnTo>
              </a:path>
            </a:pathLst>
          </a:custGeom>
          <a:noFill/>
          <a:ln>
            <a:solidFill>
              <a:srgbClr val="4756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xmlns="" id="{6AB212A8-B785-2DC1-B1BC-5047CAA59FED}"/>
              </a:ext>
            </a:extLst>
          </p:cNvPr>
          <p:cNvSpPr/>
          <p:nvPr/>
        </p:nvSpPr>
        <p:spPr>
          <a:xfrm>
            <a:off x="7443968" y="2488841"/>
            <a:ext cx="817190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Городец</a:t>
            </a:r>
          </a:p>
        </p:txBody>
      </p:sp>
      <p:pic>
        <p:nvPicPr>
          <p:cNvPr id="69" name="Рисунок 68" descr="Маркер со сплошной заливкой">
            <a:extLst>
              <a:ext uri="{FF2B5EF4-FFF2-40B4-BE49-F238E27FC236}">
                <a16:creationId xmlns:a16="http://schemas.microsoft.com/office/drawing/2014/main" xmlns="" id="{89D5DA7E-0586-CD4B-A1C1-76E3D79CF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03403" y="2535763"/>
            <a:ext cx="180000" cy="180000"/>
          </a:xfrm>
          <a:prstGeom prst="rect">
            <a:avLst/>
          </a:prstGeom>
        </p:spPr>
      </p:pic>
      <p:sp>
        <p:nvSpPr>
          <p:cNvPr id="76" name="Овал 75">
            <a:extLst>
              <a:ext uri="{FF2B5EF4-FFF2-40B4-BE49-F238E27FC236}">
                <a16:creationId xmlns:a16="http://schemas.microsoft.com/office/drawing/2014/main" xmlns="" id="{47372E8E-25D5-8353-291B-6AB4A810C191}"/>
              </a:ext>
            </a:extLst>
          </p:cNvPr>
          <p:cNvSpPr/>
          <p:nvPr/>
        </p:nvSpPr>
        <p:spPr>
          <a:xfrm>
            <a:off x="8052178" y="362636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0D8AD165-F664-CA90-413B-6CEDAB6B8DC5}"/>
              </a:ext>
            </a:extLst>
          </p:cNvPr>
          <p:cNvSpPr/>
          <p:nvPr/>
        </p:nvSpPr>
        <p:spPr>
          <a:xfrm>
            <a:off x="7737819" y="357524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3FF4FD9C-068A-2D98-BFDF-0AC656820F3D}"/>
              </a:ext>
            </a:extLst>
          </p:cNvPr>
          <p:cNvSpPr/>
          <p:nvPr/>
        </p:nvSpPr>
        <p:spPr>
          <a:xfrm>
            <a:off x="7434301" y="347983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82" name="Рисунок 81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283CEABF-4851-93D5-A221-C3F2C2784A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902742" y="3470989"/>
            <a:ext cx="180000" cy="180000"/>
          </a:xfrm>
          <a:prstGeom prst="rect">
            <a:avLst/>
          </a:prstGeom>
        </p:spPr>
      </p:pic>
      <p:pic>
        <p:nvPicPr>
          <p:cNvPr id="91" name="Рисунок 90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9022303F-503C-97E2-2FD7-7EEFF27250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889895" y="3734487"/>
            <a:ext cx="180000" cy="180000"/>
          </a:xfrm>
          <a:prstGeom prst="rect">
            <a:avLst/>
          </a:prstGeom>
        </p:spPr>
      </p:pic>
      <p:pic>
        <p:nvPicPr>
          <p:cNvPr id="101" name="Рисунок 100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73D98502-820C-1902-08F0-958A848261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052804" y="3837527"/>
            <a:ext cx="180000" cy="180000"/>
          </a:xfrm>
          <a:prstGeom prst="rect">
            <a:avLst/>
          </a:prstGeom>
        </p:spPr>
      </p:pic>
      <p:pic>
        <p:nvPicPr>
          <p:cNvPr id="111" name="Рисунок 110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052EA65B-20C8-73E6-97B6-54056ECB02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802" y="3689544"/>
            <a:ext cx="180000" cy="180000"/>
          </a:xfrm>
          <a:prstGeom prst="rect">
            <a:avLst/>
          </a:prstGeom>
        </p:spPr>
      </p:pic>
      <p:pic>
        <p:nvPicPr>
          <p:cNvPr id="112" name="Рисунок 111" descr="Производство со сплошной заливкой">
            <a:extLst>
              <a:ext uri="{FF2B5EF4-FFF2-40B4-BE49-F238E27FC236}">
                <a16:creationId xmlns:a16="http://schemas.microsoft.com/office/drawing/2014/main" xmlns="" id="{7FA22A1A-1844-6075-9A8E-698D2E42C7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208185" y="3650989"/>
            <a:ext cx="180000" cy="180000"/>
          </a:xfrm>
          <a:prstGeom prst="rect">
            <a:avLst/>
          </a:prstGeom>
        </p:spPr>
      </p:pic>
      <p:pic>
        <p:nvPicPr>
          <p:cNvPr id="113" name="Рисунок 112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AABBB1C7-3DF8-8BF3-FED6-025E83DFA3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803357" y="3444074"/>
            <a:ext cx="180000" cy="180000"/>
          </a:xfrm>
          <a:prstGeom prst="rect">
            <a:avLst/>
          </a:prstGeom>
        </p:spPr>
      </p:pic>
      <p:pic>
        <p:nvPicPr>
          <p:cNvPr id="114" name="Рисунок 113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5F4386A9-D787-73AE-E6EE-91E7E2253D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43059" y="3447752"/>
            <a:ext cx="180000" cy="180000"/>
          </a:xfrm>
          <a:prstGeom prst="rect">
            <a:avLst/>
          </a:prstGeom>
        </p:spPr>
      </p:pic>
      <p:pic>
        <p:nvPicPr>
          <p:cNvPr id="118" name="Рисунок 117" descr="Огонь со сплошной заливкой">
            <a:extLst>
              <a:ext uri="{FF2B5EF4-FFF2-40B4-BE49-F238E27FC236}">
                <a16:creationId xmlns:a16="http://schemas.microsoft.com/office/drawing/2014/main" xmlns="" id="{7A874212-0367-99D2-F38E-6C45C1C89E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881072" y="3247129"/>
            <a:ext cx="180000" cy="180000"/>
          </a:xfrm>
          <a:prstGeom prst="rect">
            <a:avLst/>
          </a:prstGeom>
        </p:spPr>
      </p:pic>
      <p:sp>
        <p:nvSpPr>
          <p:cNvPr id="119" name="Овал 118">
            <a:extLst>
              <a:ext uri="{FF2B5EF4-FFF2-40B4-BE49-F238E27FC236}">
                <a16:creationId xmlns:a16="http://schemas.microsoft.com/office/drawing/2014/main" xmlns="" id="{833CDF8F-B079-51C6-8F29-8B58EE1964FD}"/>
              </a:ext>
            </a:extLst>
          </p:cNvPr>
          <p:cNvSpPr/>
          <p:nvPr/>
        </p:nvSpPr>
        <p:spPr>
          <a:xfrm>
            <a:off x="7046509" y="321436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0" name="Рисунок 119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C550CAE8-155A-3D8A-A224-F71E27744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60234" y="2957731"/>
            <a:ext cx="180000" cy="180000"/>
          </a:xfrm>
          <a:prstGeom prst="rect">
            <a:avLst/>
          </a:prstGeom>
        </p:spPr>
      </p:pic>
      <p:sp>
        <p:nvSpPr>
          <p:cNvPr id="121" name="Овал 120">
            <a:extLst>
              <a:ext uri="{FF2B5EF4-FFF2-40B4-BE49-F238E27FC236}">
                <a16:creationId xmlns:a16="http://schemas.microsoft.com/office/drawing/2014/main" xmlns="" id="{1389A316-B7C3-2712-50BF-B5B4394EAE7D}"/>
              </a:ext>
            </a:extLst>
          </p:cNvPr>
          <p:cNvSpPr/>
          <p:nvPr/>
        </p:nvSpPr>
        <p:spPr>
          <a:xfrm>
            <a:off x="7277118" y="281876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2" name="Рисунок 121" descr="Огонь со сплошной заливкой">
            <a:extLst>
              <a:ext uri="{FF2B5EF4-FFF2-40B4-BE49-F238E27FC236}">
                <a16:creationId xmlns:a16="http://schemas.microsoft.com/office/drawing/2014/main" xmlns="" id="{1A7350ED-2D40-6868-3FC0-D56E66534D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490046" y="2815772"/>
            <a:ext cx="180000" cy="180000"/>
          </a:xfrm>
          <a:prstGeom prst="rect">
            <a:avLst/>
          </a:prstGeom>
        </p:spPr>
      </p:pic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ПЛОЩАДКА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BF9C8859-F013-A538-9366-16B50B18E28A}"/>
              </a:ext>
            </a:extLst>
          </p:cNvPr>
          <p:cNvSpPr txBox="1"/>
          <p:nvPr/>
        </p:nvSpPr>
        <p:spPr>
          <a:xfrm>
            <a:off x="3446260" y="1588503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905818B8-E10D-8BD3-4D88-DBED1EE7520E}"/>
              </a:ext>
            </a:extLst>
          </p:cNvPr>
          <p:cNvSpPr txBox="1"/>
          <p:nvPr/>
        </p:nvSpPr>
        <p:spPr>
          <a:xfrm>
            <a:off x="3334277" y="1993789"/>
            <a:ext cx="235416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Brownfield'a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земельных участка)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EA739D09-46B0-1DCC-5AF6-CC88281C6D1B}"/>
              </a:ext>
            </a:extLst>
          </p:cNvPr>
          <p:cNvSpPr txBox="1"/>
          <p:nvPr/>
        </p:nvSpPr>
        <p:spPr>
          <a:xfrm>
            <a:off x="1500113" y="3360894"/>
            <a:ext cx="1638864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7,3 </a:t>
            </a:r>
            <a:r>
              <a:rPr lang="ru-RU" sz="8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/м3</a:t>
            </a: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2C4EF67B-79D6-EF4B-9677-0966A8E74B66}"/>
              </a:ext>
            </a:extLst>
          </p:cNvPr>
          <p:cNvSpPr txBox="1"/>
          <p:nvPr/>
        </p:nvSpPr>
        <p:spPr>
          <a:xfrm>
            <a:off x="1491486" y="3824566"/>
            <a:ext cx="19222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 </a:t>
            </a:r>
            <a:r>
              <a:rPr lang="ru-RU" sz="9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/кВт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AED396BB-12B2-75E3-FB8C-029EA35F4927}"/>
              </a:ext>
            </a:extLst>
          </p:cNvPr>
          <p:cNvSpPr txBox="1"/>
          <p:nvPr/>
        </p:nvSpPr>
        <p:spPr>
          <a:xfrm>
            <a:off x="1453086" y="4320042"/>
            <a:ext cx="19736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497,64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/куб.м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Вывоз ТКО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16398" y="3806986"/>
            <a:ext cx="360000" cy="360000"/>
          </a:xfrm>
          <a:prstGeom prst="rect">
            <a:avLst/>
          </a:prstGeom>
        </p:spPr>
      </p:pic>
      <p:pic>
        <p:nvPicPr>
          <p:cNvPr id="174" name="Рисунок 173" descr="Огонь со сплошной заливкой">
            <a:extLst>
              <a:ext uri="{FF2B5EF4-FFF2-40B4-BE49-F238E27FC236}">
                <a16:creationId xmlns:a16="http://schemas.microsoft.com/office/drawing/2014/main" xmlns="" id="{4E6702C2-FCBA-D354-8453-B85C8EB372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99145" y="3311961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:a16="http://schemas.microsoft.com/office/drawing/2014/main" xmlns="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996821" y="4307473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 descr="C:\Documents and Settings\Vladimir\Рабочий стол\Для инвестпаспорта\№1.jpg"/>
          <p:cNvPicPr/>
          <p:nvPr/>
        </p:nvPicPr>
        <p:blipFill rotWithShape="1">
          <a:blip r:embed="rId21" cstate="print"/>
          <a:srcRect l="3378" t="15869" r="2466" b="7192"/>
          <a:stretch/>
        </p:blipFill>
        <p:spPr bwMode="auto">
          <a:xfrm>
            <a:off x="5693434" y="897147"/>
            <a:ext cx="4091796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инвесторов для проведения тендерной процедуры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xmlns="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xmlns="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:a16="http://schemas.microsoft.com/office/drawing/2014/main" xmlns="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xmlns="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xmlns="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xmlns="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xmlns="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xmlns="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xmlns="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xmlns="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xmlns="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xmlns="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xmlns="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74865467-DC3F-30ED-A2E2-AE772E0BB58C}"/>
              </a:ext>
            </a:extLst>
          </p:cNvPr>
          <p:cNvSpPr/>
          <p:nvPr/>
        </p:nvSpPr>
        <p:spPr>
          <a:xfrm>
            <a:off x="2485202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6035FA24-3445-92D9-8779-8906CA8356A4}"/>
              </a:ext>
            </a:extLst>
          </p:cNvPr>
          <p:cNvSpPr/>
          <p:nvPr/>
        </p:nvSpPr>
        <p:spPr>
          <a:xfrm>
            <a:off x="4343390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A930814C-6C32-C14B-E8DE-92769C490880}"/>
              </a:ext>
            </a:extLst>
          </p:cNvPr>
          <p:cNvSpPr/>
          <p:nvPr/>
        </p:nvSpPr>
        <p:spPr>
          <a:xfrm>
            <a:off x="6201578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01182952-42FD-E2F5-AE20-138C900DE067}"/>
              </a:ext>
            </a:extLst>
          </p:cNvPr>
          <p:cNvSpPr/>
          <p:nvPr/>
        </p:nvSpPr>
        <p:spPr>
          <a:xfrm>
            <a:off x="805976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737CB4FA-74E4-CF19-B214-F7A2247C9D35}"/>
              </a:ext>
            </a:extLst>
          </p:cNvPr>
          <p:cNvSpPr/>
          <p:nvPr/>
        </p:nvSpPr>
        <p:spPr>
          <a:xfrm>
            <a:off x="62701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7DBBEF72-E326-F688-F2DF-29A8A297810A}"/>
              </a:ext>
            </a:extLst>
          </p:cNvPr>
          <p:cNvSpPr/>
          <p:nvPr/>
        </p:nvSpPr>
        <p:spPr>
          <a:xfrm>
            <a:off x="2485202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1F094A80-5BAE-32C7-EA15-5459001EDA76}"/>
              </a:ext>
            </a:extLst>
          </p:cNvPr>
          <p:cNvSpPr/>
          <p:nvPr/>
        </p:nvSpPr>
        <p:spPr>
          <a:xfrm>
            <a:off x="4343390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A39F93CA-3AA3-0119-407F-5C489857FB7F}"/>
              </a:ext>
            </a:extLst>
          </p:cNvPr>
          <p:cNvSpPr/>
          <p:nvPr/>
        </p:nvSpPr>
        <p:spPr>
          <a:xfrm>
            <a:off x="6201578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44ADC4D1-8BC2-CA35-A570-1D20527B0079}"/>
              </a:ext>
            </a:extLst>
          </p:cNvPr>
          <p:cNvSpPr/>
          <p:nvPr/>
        </p:nvSpPr>
        <p:spPr>
          <a:xfrm>
            <a:off x="805976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AC0CC6E-70E5-5156-8AC0-98DA024669CB}"/>
              </a:ext>
            </a:extLst>
          </p:cNvPr>
          <p:cNvSpPr txBox="1"/>
          <p:nvPr/>
        </p:nvSpPr>
        <p:spPr>
          <a:xfrm>
            <a:off x="745509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</a:t>
            </a: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DD239D5-900C-057A-54CE-1A882E44D0FF}"/>
              </a:ext>
            </a:extLst>
          </p:cNvPr>
          <p:cNvSpPr/>
          <p:nvPr/>
        </p:nvSpPr>
        <p:spPr>
          <a:xfrm>
            <a:off x="2603696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33857DB-2DA8-E6E3-4AD9-3428BA1DD7BC}"/>
              </a:ext>
            </a:extLst>
          </p:cNvPr>
          <p:cNvSpPr txBox="1"/>
          <p:nvPr/>
        </p:nvSpPr>
        <p:spPr>
          <a:xfrm>
            <a:off x="2603697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РКР РОСТОВСКОЙ ОБЛАСТИ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E951FBD-1E74-BE7C-D4A3-F35376CDAEF3}"/>
              </a:ext>
            </a:extLst>
          </p:cNvPr>
          <p:cNvSpPr txBox="1"/>
          <p:nvPr/>
        </p:nvSpPr>
        <p:spPr>
          <a:xfrm>
            <a:off x="4432191" y="220996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РЕГИОНАЛЬНЫЙ ФОНД РАЗВИТИЯ ПРОМЫШЛЕННОСТИ </a:t>
            </a:r>
          </a:p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РОСТОВСКОЙ ОБЛАСТИ 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39E1C2B-6618-B164-86D8-41D1A9B3E5DC}"/>
              </a:ext>
            </a:extLst>
          </p:cNvPr>
          <p:cNvSpPr/>
          <p:nvPr/>
        </p:nvSpPr>
        <p:spPr>
          <a:xfrm>
            <a:off x="632455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627D5FE-F318-9DC8-513C-A48C26710BE8}"/>
              </a:ext>
            </a:extLst>
          </p:cNvPr>
          <p:cNvSpPr txBox="1"/>
          <p:nvPr/>
        </p:nvSpPr>
        <p:spPr>
          <a:xfrm>
            <a:off x="6341812" y="2253094"/>
            <a:ext cx="13443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ЭКСПОРТА РОСТОВСКОЙ ОБЛАСТИ»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BB85D94-72EE-69FE-106A-E428B04FDA7C}"/>
              </a:ext>
            </a:extLst>
          </p:cNvPr>
          <p:cNvSpPr txBox="1"/>
          <p:nvPr/>
        </p:nvSpPr>
        <p:spPr>
          <a:xfrm>
            <a:off x="8183501" y="2209962"/>
            <a:ext cx="14569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«ЦЕНТР КОМПЕТЕНЦИЙ В СФЕРЕ СЕЛЬСКОХОЗЯЙСТВЕННОЙ КООПЕРАЦИИ И ПОДДЕРЖКИ ФЕРМЕРОВ РОСТОВСКОЙ ОБЛАСТИ</a:t>
            </a:r>
            <a:endParaRPr lang="x-none" sz="6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08ECDEF-3F43-3975-0B80-A87602F13F61}"/>
              </a:ext>
            </a:extLst>
          </p:cNvPr>
          <p:cNvSpPr txBox="1"/>
          <p:nvPr/>
        </p:nvSpPr>
        <p:spPr>
          <a:xfrm>
            <a:off x="745509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 «ГАРАНТИЙНЫЙ ФОНД РОСТОВСКОЙ ОБЛАСТИ» 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E95975D5-91C3-3E7B-853F-21C2CD5F1A04}"/>
              </a:ext>
            </a:extLst>
          </p:cNvPr>
          <p:cNvSpPr/>
          <p:nvPr/>
        </p:nvSpPr>
        <p:spPr>
          <a:xfrm>
            <a:off x="2603696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xmlns="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DE765BB-949A-B404-9239-345EA25CC23C}"/>
              </a:ext>
            </a:extLst>
          </p:cNvPr>
          <p:cNvSpPr txBox="1"/>
          <p:nvPr/>
        </p:nvSpPr>
        <p:spPr>
          <a:xfrm>
            <a:off x="4432191" y="4074341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ИСТЕННЫХ ЦЕННОСТЕЙ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xmlns="" id="{A889ECA0-D41C-F7E4-3A53-A7BAC8E9D284}"/>
              </a:ext>
            </a:extLst>
          </p:cNvPr>
          <p:cNvSpPr/>
          <p:nvPr/>
        </p:nvSpPr>
        <p:spPr>
          <a:xfrm>
            <a:off x="632455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C6FCB94-9D24-6DD4-BDD3-EA1459C62D8D}"/>
              </a:ext>
            </a:extLst>
          </p:cNvPr>
          <p:cNvSpPr txBox="1"/>
          <p:nvPr/>
        </p:nvSpPr>
        <p:spPr>
          <a:xfrm>
            <a:off x="6324559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АНО «ЦЕНТР ИННОВАЦИЙ РОСТОВСКОЙ ОБЛАСТИ»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0073448-8747-6D8A-73C5-5F95CEF649BB}"/>
              </a:ext>
            </a:extLst>
          </p:cNvPr>
          <p:cNvSpPr txBox="1"/>
          <p:nvPr/>
        </p:nvSpPr>
        <p:spPr>
          <a:xfrm>
            <a:off x="8183501" y="4074341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МЕЖРЕГИОНАЛЬНЫЙ НАУЧНО-ОБРАЗОВАТЕЛЬНЫЙ ЦЕНТР МИРОВОГО УРОВНЯ ЮГА РОССИИ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xmlns="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нвесторы получают помощь от Корпорации развития Нижегородской области — РБК">
            <a:extLst>
              <a:ext uri="{FF2B5EF4-FFF2-40B4-BE49-F238E27FC236}">
                <a16:creationId xmlns:a16="http://schemas.microsoft.com/office/drawing/2014/main" xmlns="" id="{9BD856C9-02FF-4507-A14A-70DCC0ABC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t="25590" r="17389" b="26420"/>
          <a:stretch/>
        </p:blipFill>
        <p:spPr bwMode="auto">
          <a:xfrm>
            <a:off x="2732430" y="1587437"/>
            <a:ext cx="1204570" cy="46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1B7FA611-DBB2-4599-85D0-1D9AA3722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924" y="1526875"/>
            <a:ext cx="1500997" cy="595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8D0DE952-E856-4445-9B03-CDD982FD7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660" y="1535502"/>
            <a:ext cx="767751" cy="55209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71CD5C94-C88D-46B9-9C87-A89F8271F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547" y="1552755"/>
            <a:ext cx="1362974" cy="534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48C4A8C1-2B31-4374-8E1C-42BB589BC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9883" y="1492370"/>
            <a:ext cx="1417196" cy="58919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BF201504-5D0D-49B5-8E69-A19666554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004" y="3440386"/>
            <a:ext cx="1354348" cy="484633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FFF99F8C-DA42-4D58-9466-2FCB14BBC6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8309" y="3424687"/>
            <a:ext cx="1431985" cy="50895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2672708" y="4065794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АНО МФК «РРАПП»</a:t>
            </a:r>
          </a:p>
        </p:txBody>
      </p:sp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BC64C7B5-6B59-4FF9-98A8-30B99F68A4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1615" y="3429000"/>
            <a:ext cx="1345721" cy="51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9296FA68-90D7-46F8-8F84-7D2C031891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2777" y="3424686"/>
            <a:ext cx="1570008" cy="483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4036345D-6D3E-4059-8D8E-2F310918AE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5095" y="3390181"/>
            <a:ext cx="1431984" cy="595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Скругленный прямоугольник 82">
            <a:extLst>
              <a:ext uri="{FF2B5EF4-FFF2-40B4-BE49-F238E27FC236}">
                <a16:creationId xmlns=""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1053107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https://mbrostov.ru/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Скругленный прямоугольник 83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925673" y="2806624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http://rkr61.ru</a:t>
            </a:r>
            <a:endParaRPr lang="x-none" sz="600" b="1" dirty="0">
              <a:solidFill>
                <a:srgbClr val="F1F1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4739789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https://frp61.ru/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Скругленный прямоугольник 85">
            <a:extLst>
              <a:ext uri="{FF2B5EF4-FFF2-40B4-BE49-F238E27FC236}">
                <a16:creationId xmlns=""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6380585" y="2818126"/>
            <a:ext cx="1400891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https://myexport.exportcenter.ru/</a:t>
            </a:r>
            <a:endParaRPr lang="ru-RU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8491099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https://ck-rostov.ru/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=""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1053107" y="468250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https://dongarant.ru/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4799F6AF-2D83-0543-6070-AD3C85DAE524}"/>
              </a:ext>
            </a:extLst>
          </p:cNvPr>
          <p:cNvSpPr/>
          <p:nvPr/>
        </p:nvSpPr>
        <p:spPr>
          <a:xfrm>
            <a:off x="2911295" y="468250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https://www.rrapp.ru/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="" xmlns:a16="http://schemas.microsoft.com/office/drawing/2014/main" id="{B18BBBB6-B986-F405-356C-1830AD96E294}"/>
              </a:ext>
            </a:extLst>
          </p:cNvPr>
          <p:cNvSpPr/>
          <p:nvPr/>
        </p:nvSpPr>
        <p:spPr>
          <a:xfrm>
            <a:off x="4739789" y="4682505"/>
            <a:ext cx="90678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https://cic.mbrostov.ru/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="" xmlns:a16="http://schemas.microsoft.com/office/drawing/2014/main" id="{B026FA2E-3031-2846-D206-E2E40D670DD5}"/>
              </a:ext>
            </a:extLst>
          </p:cNvPr>
          <p:cNvSpPr/>
          <p:nvPr/>
        </p:nvSpPr>
        <p:spPr>
          <a:xfrm>
            <a:off x="6632157" y="4682505"/>
            <a:ext cx="990661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https://airo61.donland.ru/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34A64A6B-D22A-7DF3-6ECE-D890B8000BAF}"/>
              </a:ext>
            </a:extLst>
          </p:cNvPr>
          <p:cNvSpPr/>
          <p:nvPr/>
        </p:nvSpPr>
        <p:spPr>
          <a:xfrm>
            <a:off x="8491099" y="468250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https://sse.center/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ПРОМЫШЛЕННОСТИ И ЭНЕРГЕТИКИ РОСТОВСКОЙ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СТРОИТЕЛЬСТВА,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АТХИТЕКТУРЫ И ТЕРРИТОРИАЛЬНОГО РАВЗИТИЯ РОСТОВСКОЙ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364E6F95-0A19-B1FC-0BBB-262E96196828}"/>
              </a:ext>
            </a:extLst>
          </p:cNvPr>
          <p:cNvSpPr/>
          <p:nvPr/>
        </p:nvSpPr>
        <p:spPr>
          <a:xfrm>
            <a:off x="627016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ЦИФРОВОГО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РАЗВИТИЯ, ИНФОРМАЦИОННЫХ ТЕХНОЛОГИЙ     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СВЯЗИ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РОСТОВСКОЙ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D7D0A12C-4216-66F6-609A-1DF85D2F79D6}"/>
              </a:ext>
            </a:extLst>
          </p:cNvPr>
          <p:cNvSpPr/>
          <p:nvPr/>
        </p:nvSpPr>
        <p:spPr>
          <a:xfrm>
            <a:off x="627016" y="5463499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ЖИЛИЩНО-КОММУНАЛЬНОГО ХОЗЯЙСТВА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РОСТОВСКОЙ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xmlns="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РЕГИОНАЛЬНОЙ ПОЛИТИКИ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МАССОВЫХ КОММУНИКАЦИЙ РОСТОВСКОЙ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xmlns="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xmlns="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РАЗВИТИЯ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РОСТОВСКОЙ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E72EEE87-401A-6915-9E04-97934AFA7EA6}"/>
              </a:ext>
            </a:extLst>
          </p:cNvPr>
          <p:cNvSpPr/>
          <p:nvPr/>
        </p:nvSpPr>
        <p:spPr>
          <a:xfrm>
            <a:off x="5297802" y="2520551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РОСТОВСКОЙ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:a16="http://schemas.microsoft.com/office/drawing/2014/main" xmlns="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xmlns="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СЕЛЬСКОГО ХОЗЯЙСТВА              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ПРОДОВОЛЬСТВИЯ РОСТОВСКОЙ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xmlns="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xmlns="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ИМУЩЕСТВЕННЫХ                         И ЗЕМЕЛЬНЫХ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ОТНОШЕНИЙ, ФИНАНСОВОГО ОЗДОРОВЛЕНИЯ ПРЕДПРИЯТИЙ И ОРГАНИЗАЦИЙ РОСТОВСКОЙ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EDF592C2-331F-BE35-9308-EC1E6009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5" y="1596826"/>
            <a:ext cx="343991" cy="450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A21061-A8E0-B171-4A4C-258E779C6EE4}"/>
              </a:ext>
            </a:extLst>
          </p:cNvPr>
          <p:cNvSpPr txBox="1"/>
          <p:nvPr/>
        </p:nvSpPr>
        <p:spPr>
          <a:xfrm>
            <a:off x="914736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5" y="2607945"/>
            <a:ext cx="343991" cy="45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01EBD5-3113-E788-F04D-4240CB36E21F}"/>
              </a:ext>
            </a:extLst>
          </p:cNvPr>
          <p:cNvSpPr txBox="1"/>
          <p:nvPr/>
        </p:nvSpPr>
        <p:spPr>
          <a:xfrm>
            <a:off x="914736" y="2790118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1" name="Рисунок 1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440F44BD-1152-F2CC-D01E-55C6D4DFB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3628780"/>
            <a:ext cx="343991" cy="450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19A544-D27B-7682-0557-B421B61B38B4}"/>
              </a:ext>
            </a:extLst>
          </p:cNvPr>
          <p:cNvSpPr txBox="1"/>
          <p:nvPr/>
        </p:nvSpPr>
        <p:spPr>
          <a:xfrm>
            <a:off x="911267" y="381095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5" name="Рисунок 1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F305DEF5-701F-CCC4-9EA6-067260D73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4647660"/>
            <a:ext cx="343991" cy="4500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72E0C7-E513-6095-624C-060F575A227C}"/>
              </a:ext>
            </a:extLst>
          </p:cNvPr>
          <p:cNvSpPr txBox="1"/>
          <p:nvPr/>
        </p:nvSpPr>
        <p:spPr>
          <a:xfrm>
            <a:off x="911267" y="482983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8" name="Рисунок 1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1888DD8B-0E95-E694-1094-3E1120C9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5658779"/>
            <a:ext cx="343991" cy="4500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7EF29E-CDA9-01DE-D4D8-68980708FACE}"/>
              </a:ext>
            </a:extLst>
          </p:cNvPr>
          <p:cNvSpPr txBox="1"/>
          <p:nvPr/>
        </p:nvSpPr>
        <p:spPr>
          <a:xfrm>
            <a:off x="911267" y="5840952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2" name="Рисунок 2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494B5447-E6EE-4568-8531-087F46202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1596826"/>
            <a:ext cx="343991" cy="4500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735D63F-713A-1180-A2A1-D61B460A541E}"/>
              </a:ext>
            </a:extLst>
          </p:cNvPr>
          <p:cNvSpPr txBox="1"/>
          <p:nvPr/>
        </p:nvSpPr>
        <p:spPr>
          <a:xfrm>
            <a:off x="5559642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5" name="Рисунок 2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9E5553DA-088A-004B-FD2E-D1CA7F00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2607754"/>
            <a:ext cx="343991" cy="4500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57D0780-02B3-3C8D-D99B-0FBA54EE5C46}"/>
              </a:ext>
            </a:extLst>
          </p:cNvPr>
          <p:cNvSpPr txBox="1"/>
          <p:nvPr/>
        </p:nvSpPr>
        <p:spPr>
          <a:xfrm>
            <a:off x="5559642" y="2789927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8" name="Рисунок 2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194090AF-977C-6D12-0EDA-8B132DD5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3637678"/>
            <a:ext cx="343991" cy="4500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B444158-3E13-6C22-6E7F-697BB3B36D5A}"/>
              </a:ext>
            </a:extLst>
          </p:cNvPr>
          <p:cNvSpPr txBox="1"/>
          <p:nvPr/>
        </p:nvSpPr>
        <p:spPr>
          <a:xfrm>
            <a:off x="5559642" y="381985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31" name="Рисунок 3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566146F5-C989-7102-6FBB-8D20F9B82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4656298"/>
            <a:ext cx="343991" cy="4500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E5D5CA9-39A6-880E-A2CA-27350A0EC67B}"/>
              </a:ext>
            </a:extLst>
          </p:cNvPr>
          <p:cNvSpPr txBox="1"/>
          <p:nvPr/>
        </p:nvSpPr>
        <p:spPr>
          <a:xfrm>
            <a:off x="5559642" y="483847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41" name="Picture 8" descr="https://avatars.mds.yandex.net/i?id=14af53529baa68c4c5601c199d9fa1c3e5d3aca2-4478420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123" y="1587260"/>
            <a:ext cx="517585" cy="465827"/>
          </a:xfrm>
          <a:prstGeom prst="rect">
            <a:avLst/>
          </a:prstGeom>
          <a:noFill/>
        </p:spPr>
      </p:pic>
      <p:pic>
        <p:nvPicPr>
          <p:cNvPr id="42" name="Picture 8" descr="https://avatars.mds.yandex.net/i?id=14af53529baa68c4c5601c199d9fa1c3e5d3aca2-4478420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873" y="2570672"/>
            <a:ext cx="543464" cy="491705"/>
          </a:xfrm>
          <a:prstGeom prst="rect">
            <a:avLst/>
          </a:prstGeom>
          <a:noFill/>
        </p:spPr>
      </p:pic>
      <p:pic>
        <p:nvPicPr>
          <p:cNvPr id="43" name="Picture 8" descr="https://avatars.mds.yandex.net/i?id=14af53529baa68c4c5601c199d9fa1c3e5d3aca2-4478420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594" y="3635334"/>
            <a:ext cx="520996" cy="479467"/>
          </a:xfrm>
          <a:prstGeom prst="rect">
            <a:avLst/>
          </a:prstGeom>
          <a:noFill/>
        </p:spPr>
      </p:pic>
      <p:pic>
        <p:nvPicPr>
          <p:cNvPr id="44" name="Picture 8" descr="https://avatars.mds.yandex.net/i?id=14af53529baa68c4c5601c199d9fa1c3e5d3aca2-4478420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40" y="4627370"/>
            <a:ext cx="546875" cy="470841"/>
          </a:xfrm>
          <a:prstGeom prst="rect">
            <a:avLst/>
          </a:prstGeom>
          <a:noFill/>
        </p:spPr>
      </p:pic>
      <p:pic>
        <p:nvPicPr>
          <p:cNvPr id="45" name="Picture 8" descr="https://avatars.mds.yandex.net/i?id=14af53529baa68c4c5601c199d9fa1c3e5d3aca2-4478420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872" y="5610782"/>
            <a:ext cx="508958" cy="513973"/>
          </a:xfrm>
          <a:prstGeom prst="rect">
            <a:avLst/>
          </a:prstGeom>
          <a:noFill/>
        </p:spPr>
      </p:pic>
      <p:pic>
        <p:nvPicPr>
          <p:cNvPr id="46" name="Picture 8" descr="https://avatars.mds.yandex.net/i?id=14af53529baa68c4c5601c199d9fa1c3e5d3aca2-4478420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3978" y="1556366"/>
            <a:ext cx="546875" cy="496720"/>
          </a:xfrm>
          <a:prstGeom prst="rect">
            <a:avLst/>
          </a:prstGeom>
          <a:noFill/>
        </p:spPr>
      </p:pic>
      <p:pic>
        <p:nvPicPr>
          <p:cNvPr id="47" name="Picture 8" descr="https://avatars.mds.yandex.net/i?id=14af53529baa68c4c5601c199d9fa1c3e5d3aca2-4478420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1231" y="2582911"/>
            <a:ext cx="503743" cy="496719"/>
          </a:xfrm>
          <a:prstGeom prst="rect">
            <a:avLst/>
          </a:prstGeom>
          <a:noFill/>
        </p:spPr>
      </p:pic>
      <p:pic>
        <p:nvPicPr>
          <p:cNvPr id="48" name="Picture 8" descr="https://avatars.mds.yandex.net/i?id=14af53529baa68c4c5601c199d9fa1c3e5d3aca2-4478420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7389" y="3557695"/>
            <a:ext cx="534837" cy="505347"/>
          </a:xfrm>
          <a:prstGeom prst="rect">
            <a:avLst/>
          </a:prstGeom>
          <a:noFill/>
        </p:spPr>
      </p:pic>
      <p:pic>
        <p:nvPicPr>
          <p:cNvPr id="49" name="Picture 8" descr="https://avatars.mds.yandex.net/i?id=14af53529baa68c4c5601c199d9fa1c3e5d3aca2-4478420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6725" y="4566986"/>
            <a:ext cx="546875" cy="53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xmlns="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xmlns="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xmlns="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xmlns="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xmlns="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xmlns="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xmlns="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039E78-DDBD-6C9E-543E-03C0F9AF1E1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xmlns="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xmlns="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3" name="Рисунок 52" descr="Производство со сплошной заливкой">
            <a:extLst>
              <a:ext uri="{FF2B5EF4-FFF2-40B4-BE49-F238E27FC236}">
                <a16:creationId xmlns:a16="http://schemas.microsoft.com/office/drawing/2014/main" xmlns="" id="{33405C6C-F338-66DE-9830-A2374EBCB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76578" y="5058538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xmlns="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6578" y="312997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:a16="http://schemas.microsoft.com/office/drawing/2014/main" xmlns="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01370" y="251791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1201370" y="3133052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проектный офис, осуществляющий поддержку инвесторов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F59DAE-E625-FF39-4A40-C8BC8563FB0D}"/>
              </a:ext>
            </a:extLst>
          </p:cNvPr>
          <p:cNvSpPr txBox="1"/>
          <p:nvPr/>
        </p:nvSpPr>
        <p:spPr>
          <a:xfrm>
            <a:off x="3321000" y="3135230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вторая компания реализует инвестиционные проекты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DBB4721-DFED-CF1D-F788-C8DB8F076DD0}"/>
              </a:ext>
            </a:extLst>
          </p:cNvPr>
          <p:cNvSpPr txBox="1"/>
          <p:nvPr/>
        </p:nvSpPr>
        <p:spPr>
          <a:xfrm>
            <a:off x="1200633" y="5072979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маршруты по ведущим промышленным предприятиям МО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7C5565-DE52-186C-6CB0-BF8365BF57B2}"/>
              </a:ext>
            </a:extLst>
          </p:cNvPr>
          <p:cNvSpPr txBox="1"/>
          <p:nvPr/>
        </p:nvSpPr>
        <p:spPr>
          <a:xfrm>
            <a:off x="1200633" y="5688113"/>
            <a:ext cx="1678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ежегодные фестивали, которые пользуются спросом                 у туристов</a:t>
            </a:r>
          </a:p>
        </p:txBody>
      </p:sp>
      <p:pic>
        <p:nvPicPr>
          <p:cNvPr id="28" name="Рисунок 27" descr="Дождь со сплошной заливкой">
            <a:extLst>
              <a:ext uri="{FF2B5EF4-FFF2-40B4-BE49-F238E27FC236}">
                <a16:creationId xmlns:a16="http://schemas.microsoft.com/office/drawing/2014/main" xmlns="" id="{F5D798C4-229A-E583-49AC-F141EA86DB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69839" y="5691329"/>
            <a:ext cx="360000" cy="36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5158D1E-D578-B354-C1C5-91E0359E2077}"/>
              </a:ext>
            </a:extLst>
          </p:cNvPr>
          <p:cNvSpPr txBox="1"/>
          <p:nvPr/>
        </p:nvSpPr>
        <p:spPr>
          <a:xfrm>
            <a:off x="5847375" y="5069261"/>
            <a:ext cx="28653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завода по производству минеральных теплоизоляционных материалов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B07DD71-4BC9-2942-10D9-AFEF8F3C05AB}"/>
              </a:ext>
            </a:extLst>
          </p:cNvPr>
          <p:cNvSpPr txBox="1"/>
          <p:nvPr/>
        </p:nvSpPr>
        <p:spPr>
          <a:xfrm>
            <a:off x="5719313" y="5503653"/>
            <a:ext cx="16699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0 новых </a:t>
            </a: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xmlns="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885821" y="314594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xmlns="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xmlns="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Производство со сплошной заливкой">
            <a:extLst>
              <a:ext uri="{FF2B5EF4-FFF2-40B4-BE49-F238E27FC236}">
                <a16:creationId xmlns:a16="http://schemas.microsoft.com/office/drawing/2014/main" xmlns="" id="{33405C6C-F338-66DE-9830-A2374EBCB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40594" y="5038410"/>
            <a:ext cx="360000" cy="36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B07DD71-4BC9-2942-10D9-AFEF8F3C05AB}"/>
              </a:ext>
            </a:extLst>
          </p:cNvPr>
          <p:cNvSpPr txBox="1"/>
          <p:nvPr/>
        </p:nvSpPr>
        <p:spPr>
          <a:xfrm>
            <a:off x="5725064" y="5664679"/>
            <a:ext cx="166996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Экологически чистые материалы</a:t>
            </a:r>
            <a:endParaRPr lang="ru-RU" sz="6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B07DD71-4BC9-2942-10D9-AFEF8F3C05AB}"/>
              </a:ext>
            </a:extLst>
          </p:cNvPr>
          <p:cNvSpPr txBox="1"/>
          <p:nvPr/>
        </p:nvSpPr>
        <p:spPr>
          <a:xfrm>
            <a:off x="5702060" y="5857335"/>
            <a:ext cx="16038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Импортозамещение</a:t>
            </a:r>
            <a:endParaRPr lang="ru-RU" sz="600" b="1" spc="-3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77A01B19-E683-72F3-D3D4-F5448CED6AA8}"/>
              </a:ext>
            </a:extLst>
          </p:cNvPr>
          <p:cNvSpPr/>
          <p:nvPr/>
        </p:nvSpPr>
        <p:spPr>
          <a:xfrm>
            <a:off x="5289754" y="1429319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1045" y="2263735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xmlns="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11045" y="2548327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2B320D37-28CA-43E4-D047-5092F341CFB8}"/>
              </a:ext>
            </a:extLst>
          </p:cNvPr>
          <p:cNvSpPr txBox="1"/>
          <p:nvPr/>
        </p:nvSpPr>
        <p:spPr>
          <a:xfrm>
            <a:off x="5534655" y="1966823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Салимова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Виктория Николаевна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A5FA2E06-ACD5-D4CA-CA5A-18E45EE13D6C}"/>
              </a:ext>
            </a:extLst>
          </p:cNvPr>
          <p:cNvSpPr txBox="1"/>
          <p:nvPr/>
        </p:nvSpPr>
        <p:spPr>
          <a:xfrm>
            <a:off x="8156506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8-863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67-5-23-27…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43CFB82D-B6E0-4602-D294-1E834D997346}"/>
              </a:ext>
            </a:extLst>
          </p:cNvPr>
          <p:cNvSpPr/>
          <p:nvPr/>
        </p:nvSpPr>
        <p:spPr>
          <a:xfrm>
            <a:off x="661522" y="1412066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4C27CBF-BE07-07F1-AC06-BD6A89B9C6B3}"/>
              </a:ext>
            </a:extLst>
          </p:cNvPr>
          <p:cNvSpPr txBox="1"/>
          <p:nvPr/>
        </p:nvSpPr>
        <p:spPr>
          <a:xfrm>
            <a:off x="872824" y="1668574"/>
            <a:ext cx="4190882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 - </a:t>
            </a:r>
            <a:r>
              <a:rPr lang="ru-RU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микрофинансовая</a:t>
            </a:r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компания «Ростовское региональное агентство поддержки предпринимательства»</a:t>
            </a:r>
          </a:p>
          <a:p>
            <a:endParaRPr lang="ru-RU" sz="10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полный адрес </a:t>
            </a:r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344006,</a:t>
            </a:r>
          </a:p>
          <a:p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г.Ростов-на-Дону, БЦ «Балканы»</a:t>
            </a:r>
          </a:p>
          <a:p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ул.Седова, здание 6, </a:t>
            </a:r>
            <a:r>
              <a:rPr lang="ru-RU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</a:t>
            </a:r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310</a:t>
            </a:r>
            <a:endParaRPr lang="x-none" sz="105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105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AA2070FC-B2AE-831D-D4F9-D130744CB387}"/>
              </a:ext>
            </a:extLst>
          </p:cNvPr>
          <p:cNvSpPr/>
          <p:nvPr/>
        </p:nvSpPr>
        <p:spPr>
          <a:xfrm>
            <a:off x="721907" y="3120823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48307" y="2263735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xmlns="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E102E39-639E-3C66-DA5E-C210980FCAF4}"/>
              </a:ext>
            </a:extLst>
          </p:cNvPr>
          <p:cNvSpPr txBox="1"/>
          <p:nvPr/>
        </p:nvSpPr>
        <p:spPr>
          <a:xfrm>
            <a:off x="3493768" y="2284485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8632041911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88043333231…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3C4A894-8B64-3AFF-9699-BF3CB1DC5528}"/>
              </a:ext>
            </a:extLst>
          </p:cNvPr>
          <p:cNvSpPr txBox="1"/>
          <p:nvPr/>
        </p:nvSpPr>
        <p:spPr>
          <a:xfrm>
            <a:off x="3493768" y="257506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почта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xmlns="" id="{D76D3B17-D1DC-4C2D-0858-016C18C26F0A}"/>
              </a:ext>
            </a:extLst>
          </p:cNvPr>
          <p:cNvSpPr/>
          <p:nvPr/>
        </p:nvSpPr>
        <p:spPr>
          <a:xfrm>
            <a:off x="5289754" y="3103571"/>
            <a:ext cx="4497842" cy="153000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D6D9819-4A1F-9F5A-6D0B-B65AE8044B91}"/>
              </a:ext>
            </a:extLst>
          </p:cNvPr>
          <p:cNvSpPr txBox="1"/>
          <p:nvPr/>
        </p:nvSpPr>
        <p:spPr>
          <a:xfrm>
            <a:off x="5535562" y="3342827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экономики Администрации Красносулинского района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1045" y="3937987"/>
            <a:ext cx="180000" cy="18000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EB2D7B61-649A-1419-25DD-524D69E49D41}"/>
              </a:ext>
            </a:extLst>
          </p:cNvPr>
          <p:cNvSpPr txBox="1"/>
          <p:nvPr/>
        </p:nvSpPr>
        <p:spPr>
          <a:xfrm>
            <a:off x="8156506" y="395873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7 863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67-5-26-22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7CE70322-5299-BAFB-9D25-A77A515063F3}"/>
              </a:ext>
            </a:extLst>
          </p:cNvPr>
          <p:cNvSpPr txBox="1"/>
          <p:nvPr/>
        </p:nvSpPr>
        <p:spPr>
          <a:xfrm>
            <a:off x="872258" y="3337359"/>
            <a:ext cx="40807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8B2905DD-B764-4690-38FB-2431D9518D7C}"/>
              </a:ext>
            </a:extLst>
          </p:cNvPr>
          <p:cNvSpPr txBox="1"/>
          <p:nvPr/>
        </p:nvSpPr>
        <p:spPr>
          <a:xfrm>
            <a:off x="872258" y="5011610"/>
            <a:ext cx="43322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(НАИМЕНОВАНИЕ ОРГАНИЗАЦИИИ)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443498F8-1200-3A46-00DC-87A80C8555DD}"/>
              </a:ext>
            </a:extLst>
          </p:cNvPr>
          <p:cNvSpPr txBox="1"/>
          <p:nvPr/>
        </p:nvSpPr>
        <p:spPr>
          <a:xfrm>
            <a:off x="5534654" y="2216989"/>
            <a:ext cx="20957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главы Администрации Красносулинского района по вопросам экономического развития и внутренней политики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E2995F26-C3E4-A72C-CBC3-F8FE39CEAEA6}"/>
              </a:ext>
            </a:extLst>
          </p:cNvPr>
          <p:cNvSpPr txBox="1"/>
          <p:nvPr/>
        </p:nvSpPr>
        <p:spPr>
          <a:xfrm>
            <a:off x="5534655" y="3958737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Стальная Наталия Николаевна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0767AB82-D77A-356C-0B07-87E9FCF120D0}"/>
              </a:ext>
            </a:extLst>
          </p:cNvPr>
          <p:cNvSpPr txBox="1"/>
          <p:nvPr/>
        </p:nvSpPr>
        <p:spPr>
          <a:xfrm>
            <a:off x="5534654" y="4255099"/>
            <a:ext cx="20957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xmlns="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3932519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48307" y="3932519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506FE83-E43F-D5FE-C569-AAFD741095BB}"/>
              </a:ext>
            </a:extLst>
          </p:cNvPr>
          <p:cNvSpPr txBox="1"/>
          <p:nvPr/>
        </p:nvSpPr>
        <p:spPr>
          <a:xfrm>
            <a:off x="1156814" y="3953269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343650 Ростовская область, г. Красный Сулин, ул. Ленина,11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3493768" y="395326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863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67-5-2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7-84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279D6FDC-FDEE-BD4F-4A25-B7646B86629F}"/>
              </a:ext>
            </a:extLst>
          </p:cNvPr>
          <p:cNvSpPr txBox="1"/>
          <p:nvPr/>
        </p:nvSpPr>
        <p:spPr>
          <a:xfrm>
            <a:off x="3493768" y="424384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ksadm@donland.ru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xmlns="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xmlns="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адрес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7E94770E-689F-2C9E-757E-15C8471B1841}"/>
              </a:ext>
            </a:extLst>
          </p:cNvPr>
          <p:cNvSpPr txBox="1"/>
          <p:nvPr/>
        </p:nvSpPr>
        <p:spPr>
          <a:xfrm>
            <a:off x="3493768" y="563298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…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5340265-A72B-D72A-4088-C5E5C7971A51}"/>
              </a:ext>
            </a:extLst>
          </p:cNvPr>
          <p:cNvSpPr txBox="1"/>
          <p:nvPr/>
        </p:nvSpPr>
        <p:spPr>
          <a:xfrm>
            <a:off x="3493768" y="592356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почта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Конверт со сплошной заливкой">
            <a:extLst>
              <a:ext uri="{FF2B5EF4-FFF2-40B4-BE49-F238E27FC236}">
                <a16:creationId xmlns:a16="http://schemas.microsoft.com/office/drawing/2014/main" xmlns="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11045" y="4228361"/>
            <a:ext cx="180000" cy="18000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08B959E2-D59B-C8AE-5076-93CE546FF814}"/>
              </a:ext>
            </a:extLst>
          </p:cNvPr>
          <p:cNvSpPr txBox="1"/>
          <p:nvPr/>
        </p:nvSpPr>
        <p:spPr>
          <a:xfrm>
            <a:off x="8156506" y="4255099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sirpp_sulin@mail.ru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074323" y="2502463"/>
            <a:ext cx="14789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smiigo@mail.ru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5699051" y="1401546"/>
            <a:ext cx="4088545" cy="3914733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283A4637-B238-A45C-CCD5-B90E3F305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21403" t="8102" r="17528" b="10598"/>
          <a:stretch/>
        </p:blipFill>
        <p:spPr>
          <a:xfrm>
            <a:off x="5795703" y="1401547"/>
            <a:ext cx="3991893" cy="3960863"/>
          </a:xfrm>
          <a:custGeom>
            <a:avLst/>
            <a:gdLst>
              <a:gd name="connsiteX0" fmla="*/ 257337 w 3991893"/>
              <a:gd name="connsiteY0" fmla="*/ 0 h 3960863"/>
              <a:gd name="connsiteX1" fmla="*/ 3734556 w 3991893"/>
              <a:gd name="connsiteY1" fmla="*/ 0 h 3960863"/>
              <a:gd name="connsiteX2" fmla="*/ 3991893 w 3991893"/>
              <a:gd name="connsiteY2" fmla="*/ 257337 h 3960863"/>
              <a:gd name="connsiteX3" fmla="*/ 3991893 w 3991893"/>
              <a:gd name="connsiteY3" fmla="*/ 3960863 h 3960863"/>
              <a:gd name="connsiteX4" fmla="*/ 0 w 3991893"/>
              <a:gd name="connsiteY4" fmla="*/ 3960863 h 3960863"/>
              <a:gd name="connsiteX5" fmla="*/ 0 w 3991893"/>
              <a:gd name="connsiteY5" fmla="*/ 257337 h 3960863"/>
              <a:gd name="connsiteX6" fmla="*/ 257337 w 3991893"/>
              <a:gd name="connsiteY6" fmla="*/ 0 h 39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893" h="3960863">
                <a:moveTo>
                  <a:pt x="257337" y="0"/>
                </a:moveTo>
                <a:lnTo>
                  <a:pt x="3734556" y="0"/>
                </a:lnTo>
                <a:cubicBezTo>
                  <a:pt x="3876679" y="0"/>
                  <a:pt x="3991893" y="115214"/>
                  <a:pt x="3991893" y="257337"/>
                </a:cubicBezTo>
                <a:lnTo>
                  <a:pt x="3991893" y="3960863"/>
                </a:lnTo>
                <a:lnTo>
                  <a:pt x="0" y="3960863"/>
                </a:lnTo>
                <a:lnTo>
                  <a:pt x="0" y="257337"/>
                </a:lnTo>
                <a:cubicBezTo>
                  <a:pt x="0" y="115214"/>
                  <a:pt x="115214" y="0"/>
                  <a:pt x="257337" y="0"/>
                </a:cubicBezTo>
                <a:close/>
              </a:path>
            </a:pathLst>
          </a:cu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E2587257-C4DE-3860-2ACD-D2BB4B2C90AD}"/>
              </a:ext>
            </a:extLst>
          </p:cNvPr>
          <p:cNvSpPr/>
          <p:nvPr/>
        </p:nvSpPr>
        <p:spPr>
          <a:xfrm>
            <a:off x="3163227" y="5353880"/>
            <a:ext cx="2468848" cy="945414"/>
          </a:xfrm>
          <a:prstGeom prst="roundRect">
            <a:avLst>
              <a:gd name="adj" fmla="val 250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xmlns="" id="{E19E5F7A-7545-E040-A371-B60ABBE4C00D}"/>
              </a:ext>
            </a:extLst>
          </p:cNvPr>
          <p:cNvSpPr/>
          <p:nvPr/>
        </p:nvSpPr>
        <p:spPr>
          <a:xfrm>
            <a:off x="3182931" y="5357368"/>
            <a:ext cx="2449144" cy="945414"/>
          </a:xfrm>
          <a:prstGeom prst="roundRect">
            <a:avLst>
              <a:gd name="adj" fmla="val 250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8" name="Рисунок 77" descr="Конвертируемый со сплошной заливкой">
            <a:extLst>
              <a:ext uri="{FF2B5EF4-FFF2-40B4-BE49-F238E27FC236}">
                <a16:creationId xmlns:a16="http://schemas.microsoft.com/office/drawing/2014/main" xmlns="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45523" y="543007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xmlns="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55BDFF3-07D2-CC05-25D8-40A154102DB4}"/>
              </a:ext>
            </a:extLst>
          </p:cNvPr>
          <p:cNvSpPr txBox="1"/>
          <p:nvPr/>
        </p:nvSpPr>
        <p:spPr>
          <a:xfrm>
            <a:off x="621668" y="5054442"/>
            <a:ext cx="50451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эффекты от строительства обхода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17C60F6C-4538-E1C7-75E4-DE9615DD6966}"/>
              </a:ext>
            </a:extLst>
          </p:cNvPr>
          <p:cNvSpPr/>
          <p:nvPr/>
        </p:nvSpPr>
        <p:spPr>
          <a:xfrm>
            <a:off x="621668" y="5353880"/>
            <a:ext cx="2445591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33E0C760-153D-86CB-4F6E-EB7A99B9E374}"/>
              </a:ext>
            </a:extLst>
          </p:cNvPr>
          <p:cNvSpPr/>
          <p:nvPr/>
        </p:nvSpPr>
        <p:spPr>
          <a:xfrm>
            <a:off x="627015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F6BDAE62-B35F-8264-0753-7CA91B0189EC}"/>
              </a:ext>
            </a:extLst>
          </p:cNvPr>
          <p:cNvSpPr/>
          <p:nvPr/>
        </p:nvSpPr>
        <p:spPr>
          <a:xfrm>
            <a:off x="2326209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BEEEA246-FEC8-C8E1-F3BB-60B3DF0DB72E}"/>
              </a:ext>
            </a:extLst>
          </p:cNvPr>
          <p:cNvSpPr/>
          <p:nvPr/>
        </p:nvSpPr>
        <p:spPr>
          <a:xfrm>
            <a:off x="4025198" y="3920208"/>
            <a:ext cx="1602000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xmlns="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xmlns="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81051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A5A4D3C-E096-2C1F-BAEE-7A9DAFDEF1AE}"/>
              </a:ext>
            </a:extLst>
          </p:cNvPr>
          <p:cNvSpPr txBox="1"/>
          <p:nvPr/>
        </p:nvSpPr>
        <p:spPr>
          <a:xfrm>
            <a:off x="903767" y="2668772"/>
            <a:ext cx="14702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213420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ГО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155AAA7-6F11-C116-F937-E98916006BF3}"/>
              </a:ext>
            </a:extLst>
          </p:cNvPr>
          <p:cNvSpPr txBox="1"/>
          <p:nvPr/>
        </p:nvSpPr>
        <p:spPr>
          <a:xfrm>
            <a:off x="821548" y="5539563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FB4B40E-5CAF-1453-E49A-6DF58CAFD9F2}"/>
              </a:ext>
            </a:extLst>
          </p:cNvPr>
          <p:cNvSpPr txBox="1"/>
          <p:nvPr/>
        </p:nvSpPr>
        <p:spPr>
          <a:xfrm>
            <a:off x="1235168" y="5550195"/>
            <a:ext cx="13591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Автодорог областного значения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35B9E3D0-8BD7-BCC3-726C-0C03FFA3227D}"/>
              </a:ext>
            </a:extLst>
          </p:cNvPr>
          <p:cNvSpPr txBox="1"/>
          <p:nvPr/>
        </p:nvSpPr>
        <p:spPr>
          <a:xfrm>
            <a:off x="821548" y="5820101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3FF8003-D57A-118B-7A0A-2E0A239A7E90}"/>
              </a:ext>
            </a:extLst>
          </p:cNvPr>
          <p:cNvSpPr txBox="1"/>
          <p:nvPr/>
        </p:nvSpPr>
        <p:spPr>
          <a:xfrm>
            <a:off x="3363107" y="5488443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C4B6A23-4D1E-A107-0BE5-66619B653512}"/>
              </a:ext>
            </a:extLst>
          </p:cNvPr>
          <p:cNvSpPr txBox="1"/>
          <p:nvPr/>
        </p:nvSpPr>
        <p:spPr>
          <a:xfrm>
            <a:off x="3723066" y="5544122"/>
            <a:ext cx="142018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Автодорог районного </a:t>
            </a: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значения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2D212F3-7BD5-2C2D-0046-5E481391F67F}"/>
              </a:ext>
            </a:extLst>
          </p:cNvPr>
          <p:cNvSpPr txBox="1"/>
          <p:nvPr/>
        </p:nvSpPr>
        <p:spPr>
          <a:xfrm>
            <a:off x="3363108" y="5820100"/>
            <a:ext cx="17482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 descr="Портфель со сплошной заливкой">
            <a:extLst>
              <a:ext uri="{FF2B5EF4-FFF2-40B4-BE49-F238E27FC236}">
                <a16:creationId xmlns:a16="http://schemas.microsoft.com/office/drawing/2014/main" xmlns="" id="{7AA99D18-228C-158F-76E1-ADBBE3D0A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581101" y="5458114"/>
            <a:ext cx="360000" cy="360000"/>
          </a:xfrm>
          <a:prstGeom prst="rect">
            <a:avLst/>
          </a:prstGeom>
        </p:spPr>
      </p:pic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xmlns="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F7716E0-33E1-47CC-F22F-F3F1AB99120C}"/>
              </a:ext>
            </a:extLst>
          </p:cNvPr>
          <p:cNvSpPr txBox="1"/>
          <p:nvPr/>
        </p:nvSpPr>
        <p:spPr>
          <a:xfrm>
            <a:off x="826896" y="4047525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8DB2A8B5-932C-6F5C-9F50-499F12240835}"/>
              </a:ext>
            </a:extLst>
          </p:cNvPr>
          <p:cNvSpPr txBox="1"/>
          <p:nvPr/>
        </p:nvSpPr>
        <p:spPr>
          <a:xfrm>
            <a:off x="826895" y="4369981"/>
            <a:ext cx="109143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Автотрасса федерального значения М-4 ДОН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B9B726-9134-850B-9454-6CCB6865E8C2}"/>
              </a:ext>
            </a:extLst>
          </p:cNvPr>
          <p:cNvSpPr txBox="1"/>
          <p:nvPr/>
        </p:nvSpPr>
        <p:spPr>
          <a:xfrm>
            <a:off x="2526090" y="4047525"/>
            <a:ext cx="121657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3014AC-346D-5F34-3694-105F0C9F5360}"/>
              </a:ext>
            </a:extLst>
          </p:cNvPr>
          <p:cNvSpPr txBox="1"/>
          <p:nvPr/>
        </p:nvSpPr>
        <p:spPr>
          <a:xfrm>
            <a:off x="2526089" y="4476306"/>
            <a:ext cx="10914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до речного порта – 100 км, до морского – 180 км.</a:t>
            </a:r>
          </a:p>
          <a:p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334DEC60-4596-7546-82CF-16EB7993E4E7}"/>
              </a:ext>
            </a:extLst>
          </p:cNvPr>
          <p:cNvSpPr/>
          <p:nvPr/>
        </p:nvSpPr>
        <p:spPr>
          <a:xfrm>
            <a:off x="4019849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6E86D3-C60C-F8B4-9BCE-E384B0CF5CF1}"/>
              </a:ext>
            </a:extLst>
          </p:cNvPr>
          <p:cNvSpPr txBox="1"/>
          <p:nvPr/>
        </p:nvSpPr>
        <p:spPr>
          <a:xfrm>
            <a:off x="4219730" y="4047525"/>
            <a:ext cx="985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7EC816E-E458-34AF-82E9-E325D2EA6F15}"/>
              </a:ext>
            </a:extLst>
          </p:cNvPr>
          <p:cNvSpPr txBox="1"/>
          <p:nvPr/>
        </p:nvSpPr>
        <p:spPr>
          <a:xfrm>
            <a:off x="4220368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Москва-Ростов-на-Дону-Баку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4219730" y="4285193"/>
            <a:ext cx="13495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Магистраль республиканского значения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0BCAE04-B8CB-BA7A-9570-46EBF00DFEB3}"/>
              </a:ext>
            </a:extLst>
          </p:cNvPr>
          <p:cNvSpPr txBox="1"/>
          <p:nvPr/>
        </p:nvSpPr>
        <p:spPr>
          <a:xfrm>
            <a:off x="8358876" y="5762632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xmlns="" id="{CC153910-9A00-1ED6-0150-93643BD15075}"/>
              </a:ext>
            </a:extLst>
          </p:cNvPr>
          <p:cNvSpPr/>
          <p:nvPr/>
        </p:nvSpPr>
        <p:spPr>
          <a:xfrm>
            <a:off x="7719178" y="1579606"/>
            <a:ext cx="1883217" cy="767354"/>
          </a:xfrm>
          <a:prstGeom prst="roundRect">
            <a:avLst>
              <a:gd name="adj" fmla="val 30066"/>
            </a:avLst>
          </a:prstGeom>
          <a:solidFill>
            <a:schemeClr val="bg1"/>
          </a:solidFill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89B8D4F8-974D-916F-EA33-6B76CEC24AD0}"/>
              </a:ext>
            </a:extLst>
          </p:cNvPr>
          <p:cNvSpPr txBox="1"/>
          <p:nvPr/>
        </p:nvSpPr>
        <p:spPr>
          <a:xfrm>
            <a:off x="7883733" y="1724981"/>
            <a:ext cx="97838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автомобильные дороги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2BF275FE-C06F-2361-00A3-02D9CC96B055}"/>
              </a:ext>
            </a:extLst>
          </p:cNvPr>
          <p:cNvSpPr txBox="1"/>
          <p:nvPr/>
        </p:nvSpPr>
        <p:spPr>
          <a:xfrm>
            <a:off x="9045976" y="1724981"/>
            <a:ext cx="1393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AAAB82A0-EF72-F27D-C3AD-52C45E610674}"/>
              </a:ext>
            </a:extLst>
          </p:cNvPr>
          <p:cNvSpPr txBox="1"/>
          <p:nvPr/>
        </p:nvSpPr>
        <p:spPr>
          <a:xfrm>
            <a:off x="9285831" y="1724981"/>
            <a:ext cx="1393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6E6D39AA-06D3-45BE-1A99-B17FAC3D08F1}"/>
              </a:ext>
            </a:extLst>
          </p:cNvPr>
          <p:cNvSpPr txBox="1"/>
          <p:nvPr/>
        </p:nvSpPr>
        <p:spPr>
          <a:xfrm>
            <a:off x="7883733" y="1914872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твёрдым покрытием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7D25AF0-1546-C8DF-C77F-68C55B67D701}"/>
              </a:ext>
            </a:extLst>
          </p:cNvPr>
          <p:cNvSpPr txBox="1"/>
          <p:nvPr/>
        </p:nvSpPr>
        <p:spPr>
          <a:xfrm>
            <a:off x="7883733" y="2072155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 нормам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B2E24003-3C15-6C85-2453-9738E74A9B48}"/>
              </a:ext>
            </a:extLst>
          </p:cNvPr>
          <p:cNvSpPr txBox="1"/>
          <p:nvPr/>
        </p:nvSpPr>
        <p:spPr>
          <a:xfrm>
            <a:off x="9045976" y="1914997"/>
            <a:ext cx="205840" cy="107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57,9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D45624E6-9652-DE1D-9E59-D2CD8C415DE0}"/>
              </a:ext>
            </a:extLst>
          </p:cNvPr>
          <p:cNvSpPr txBox="1"/>
          <p:nvPr/>
        </p:nvSpPr>
        <p:spPr>
          <a:xfrm>
            <a:off x="9045976" y="2072279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65C045F1-823A-E5D2-0392-6405058985B4}"/>
              </a:ext>
            </a:extLst>
          </p:cNvPr>
          <p:cNvSpPr txBox="1"/>
          <p:nvPr/>
        </p:nvSpPr>
        <p:spPr>
          <a:xfrm>
            <a:off x="9283901" y="1914873"/>
            <a:ext cx="205840" cy="107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725FB195-8272-DC35-2D11-9B91370583E7}"/>
              </a:ext>
            </a:extLst>
          </p:cNvPr>
          <p:cNvSpPr txBox="1"/>
          <p:nvPr/>
        </p:nvSpPr>
        <p:spPr>
          <a:xfrm>
            <a:off x="9283901" y="2072155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44,5</a:t>
            </a: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xmlns="" id="{41C12DFB-5429-A539-17F1-5A011F98CD15}"/>
              </a:ext>
            </a:extLst>
          </p:cNvPr>
          <p:cNvCxnSpPr/>
          <p:nvPr/>
        </p:nvCxnSpPr>
        <p:spPr>
          <a:xfrm>
            <a:off x="8955546" y="1724981"/>
            <a:ext cx="0" cy="477852"/>
          </a:xfrm>
          <a:prstGeom prst="line">
            <a:avLst/>
          </a:prstGeom>
          <a:ln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BE907443-E8C5-7733-F616-158F47855DE6}"/>
              </a:ext>
            </a:extLst>
          </p:cNvPr>
          <p:cNvSpPr/>
          <p:nvPr/>
        </p:nvSpPr>
        <p:spPr>
          <a:xfrm>
            <a:off x="6474426" y="1938954"/>
            <a:ext cx="1058727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Чкаловск</a:t>
            </a:r>
          </a:p>
        </p:txBody>
      </p:sp>
      <p:pic>
        <p:nvPicPr>
          <p:cNvPr id="110" name="Рисунок 109" descr="Маркер со сплошной заливкой">
            <a:extLst>
              <a:ext uri="{FF2B5EF4-FFF2-40B4-BE49-F238E27FC236}">
                <a16:creationId xmlns:a16="http://schemas.microsoft.com/office/drawing/2014/main" xmlns="" id="{CA7A7CDA-BA22-59AA-F6D7-6A7990E5D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533863" y="1985876"/>
            <a:ext cx="180000" cy="180000"/>
          </a:xfrm>
          <a:prstGeom prst="rect">
            <a:avLst/>
          </a:prstGeom>
        </p:spPr>
      </p:pic>
      <p:pic>
        <p:nvPicPr>
          <p:cNvPr id="189" name="Рисунок 188" descr="Круизное судно со сплошной заливкой">
            <a:extLst>
              <a:ext uri="{FF2B5EF4-FFF2-40B4-BE49-F238E27FC236}">
                <a16:creationId xmlns:a16="http://schemas.microsoft.com/office/drawing/2014/main" xmlns="" id="{6F257BA3-620E-D14E-C547-B9451EBCEE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726734" y="1984116"/>
            <a:ext cx="180000" cy="180000"/>
          </a:xfrm>
          <a:prstGeom prst="rect">
            <a:avLst/>
          </a:prstGeom>
        </p:spPr>
      </p:pic>
      <p:sp>
        <p:nvSpPr>
          <p:cNvPr id="224" name="Полилиния 223">
            <a:extLst>
              <a:ext uri="{FF2B5EF4-FFF2-40B4-BE49-F238E27FC236}">
                <a16:creationId xmlns:a16="http://schemas.microsoft.com/office/drawing/2014/main" xmlns="" id="{324F65E4-B506-280D-F5BC-7E0A83A40DD8}"/>
              </a:ext>
            </a:extLst>
          </p:cNvPr>
          <p:cNvSpPr/>
          <p:nvPr/>
        </p:nvSpPr>
        <p:spPr>
          <a:xfrm>
            <a:off x="7219128" y="2896238"/>
            <a:ext cx="638784" cy="740302"/>
          </a:xfrm>
          <a:custGeom>
            <a:avLst/>
            <a:gdLst>
              <a:gd name="connsiteX0" fmla="*/ 149211 w 757536"/>
              <a:gd name="connsiteY0" fmla="*/ 0 h 788144"/>
              <a:gd name="connsiteX1" fmla="*/ 156863 w 757536"/>
              <a:gd name="connsiteY1" fmla="*/ 206600 h 788144"/>
              <a:gd name="connsiteX2" fmla="*/ 0 w 757536"/>
              <a:gd name="connsiteY2" fmla="*/ 466765 h 788144"/>
              <a:gd name="connsiteX3" fmla="*/ 225730 w 757536"/>
              <a:gd name="connsiteY3" fmla="*/ 665713 h 788144"/>
              <a:gd name="connsiteX4" fmla="*/ 501198 w 757536"/>
              <a:gd name="connsiteY4" fmla="*/ 738406 h 788144"/>
              <a:gd name="connsiteX5" fmla="*/ 738406 w 757536"/>
              <a:gd name="connsiteY5" fmla="*/ 692495 h 788144"/>
              <a:gd name="connsiteX6" fmla="*/ 757536 w 757536"/>
              <a:gd name="connsiteY6" fmla="*/ 772840 h 788144"/>
              <a:gd name="connsiteX7" fmla="*/ 635106 w 757536"/>
              <a:gd name="connsiteY7" fmla="*/ 788144 h 788144"/>
              <a:gd name="connsiteX0" fmla="*/ 149211 w 757536"/>
              <a:gd name="connsiteY0" fmla="*/ 0 h 953244"/>
              <a:gd name="connsiteX1" fmla="*/ 156863 w 757536"/>
              <a:gd name="connsiteY1" fmla="*/ 206600 h 953244"/>
              <a:gd name="connsiteX2" fmla="*/ 0 w 757536"/>
              <a:gd name="connsiteY2" fmla="*/ 466765 h 953244"/>
              <a:gd name="connsiteX3" fmla="*/ 225730 w 757536"/>
              <a:gd name="connsiteY3" fmla="*/ 665713 h 953244"/>
              <a:gd name="connsiteX4" fmla="*/ 501198 w 757536"/>
              <a:gd name="connsiteY4" fmla="*/ 738406 h 953244"/>
              <a:gd name="connsiteX5" fmla="*/ 738406 w 757536"/>
              <a:gd name="connsiteY5" fmla="*/ 692495 h 953244"/>
              <a:gd name="connsiteX6" fmla="*/ 757536 w 757536"/>
              <a:gd name="connsiteY6" fmla="*/ 772840 h 953244"/>
              <a:gd name="connsiteX7" fmla="*/ 743056 w 757536"/>
              <a:gd name="connsiteY7" fmla="*/ 953244 h 953244"/>
              <a:gd name="connsiteX0" fmla="*/ 149211 w 757536"/>
              <a:gd name="connsiteY0" fmla="*/ 0 h 772840"/>
              <a:gd name="connsiteX1" fmla="*/ 156863 w 757536"/>
              <a:gd name="connsiteY1" fmla="*/ 206600 h 772840"/>
              <a:gd name="connsiteX2" fmla="*/ 0 w 757536"/>
              <a:gd name="connsiteY2" fmla="*/ 466765 h 772840"/>
              <a:gd name="connsiteX3" fmla="*/ 225730 w 757536"/>
              <a:gd name="connsiteY3" fmla="*/ 665713 h 772840"/>
              <a:gd name="connsiteX4" fmla="*/ 501198 w 757536"/>
              <a:gd name="connsiteY4" fmla="*/ 738406 h 772840"/>
              <a:gd name="connsiteX5" fmla="*/ 738406 w 757536"/>
              <a:gd name="connsiteY5" fmla="*/ 692495 h 772840"/>
              <a:gd name="connsiteX6" fmla="*/ 757536 w 757536"/>
              <a:gd name="connsiteY6" fmla="*/ 772840 h 772840"/>
              <a:gd name="connsiteX0" fmla="*/ 149211 w 890886"/>
              <a:gd name="connsiteY0" fmla="*/ 0 h 776015"/>
              <a:gd name="connsiteX1" fmla="*/ 156863 w 890886"/>
              <a:gd name="connsiteY1" fmla="*/ 206600 h 776015"/>
              <a:gd name="connsiteX2" fmla="*/ 0 w 890886"/>
              <a:gd name="connsiteY2" fmla="*/ 466765 h 776015"/>
              <a:gd name="connsiteX3" fmla="*/ 225730 w 890886"/>
              <a:gd name="connsiteY3" fmla="*/ 665713 h 776015"/>
              <a:gd name="connsiteX4" fmla="*/ 501198 w 890886"/>
              <a:gd name="connsiteY4" fmla="*/ 738406 h 776015"/>
              <a:gd name="connsiteX5" fmla="*/ 738406 w 890886"/>
              <a:gd name="connsiteY5" fmla="*/ 692495 h 776015"/>
              <a:gd name="connsiteX6" fmla="*/ 890886 w 890886"/>
              <a:gd name="connsiteY6" fmla="*/ 776015 h 776015"/>
              <a:gd name="connsiteX0" fmla="*/ 149211 w 738406"/>
              <a:gd name="connsiteY0" fmla="*/ 0 h 738406"/>
              <a:gd name="connsiteX1" fmla="*/ 156863 w 738406"/>
              <a:gd name="connsiteY1" fmla="*/ 206600 h 738406"/>
              <a:gd name="connsiteX2" fmla="*/ 0 w 738406"/>
              <a:gd name="connsiteY2" fmla="*/ 466765 h 738406"/>
              <a:gd name="connsiteX3" fmla="*/ 225730 w 738406"/>
              <a:gd name="connsiteY3" fmla="*/ 665713 h 738406"/>
              <a:gd name="connsiteX4" fmla="*/ 501198 w 738406"/>
              <a:gd name="connsiteY4" fmla="*/ 738406 h 738406"/>
              <a:gd name="connsiteX5" fmla="*/ 738406 w 738406"/>
              <a:gd name="connsiteY5" fmla="*/ 692495 h 738406"/>
              <a:gd name="connsiteX0" fmla="*/ 149211 w 659031"/>
              <a:gd name="connsiteY0" fmla="*/ 0 h 738406"/>
              <a:gd name="connsiteX1" fmla="*/ 156863 w 659031"/>
              <a:gd name="connsiteY1" fmla="*/ 206600 h 738406"/>
              <a:gd name="connsiteX2" fmla="*/ 0 w 659031"/>
              <a:gd name="connsiteY2" fmla="*/ 466765 h 738406"/>
              <a:gd name="connsiteX3" fmla="*/ 225730 w 659031"/>
              <a:gd name="connsiteY3" fmla="*/ 665713 h 738406"/>
              <a:gd name="connsiteX4" fmla="*/ 501198 w 659031"/>
              <a:gd name="connsiteY4" fmla="*/ 738406 h 738406"/>
              <a:gd name="connsiteX5" fmla="*/ 659031 w 659031"/>
              <a:gd name="connsiteY5" fmla="*/ 705195 h 738406"/>
              <a:gd name="connsiteX0" fmla="*/ 149211 w 659031"/>
              <a:gd name="connsiteY0" fmla="*/ 0 h 738406"/>
              <a:gd name="connsiteX1" fmla="*/ 156863 w 659031"/>
              <a:gd name="connsiteY1" fmla="*/ 206600 h 738406"/>
              <a:gd name="connsiteX2" fmla="*/ 0 w 659031"/>
              <a:gd name="connsiteY2" fmla="*/ 466765 h 738406"/>
              <a:gd name="connsiteX3" fmla="*/ 213030 w 659031"/>
              <a:gd name="connsiteY3" fmla="*/ 649838 h 738406"/>
              <a:gd name="connsiteX4" fmla="*/ 501198 w 659031"/>
              <a:gd name="connsiteY4" fmla="*/ 738406 h 738406"/>
              <a:gd name="connsiteX5" fmla="*/ 659031 w 659031"/>
              <a:gd name="connsiteY5" fmla="*/ 705195 h 738406"/>
              <a:gd name="connsiteX0" fmla="*/ 149211 w 722531"/>
              <a:gd name="connsiteY0" fmla="*/ 0 h 738406"/>
              <a:gd name="connsiteX1" fmla="*/ 156863 w 722531"/>
              <a:gd name="connsiteY1" fmla="*/ 206600 h 738406"/>
              <a:gd name="connsiteX2" fmla="*/ 0 w 722531"/>
              <a:gd name="connsiteY2" fmla="*/ 466765 h 738406"/>
              <a:gd name="connsiteX3" fmla="*/ 213030 w 722531"/>
              <a:gd name="connsiteY3" fmla="*/ 649838 h 738406"/>
              <a:gd name="connsiteX4" fmla="*/ 501198 w 722531"/>
              <a:gd name="connsiteY4" fmla="*/ 738406 h 738406"/>
              <a:gd name="connsiteX5" fmla="*/ 722531 w 722531"/>
              <a:gd name="connsiteY5" fmla="*/ 695670 h 738406"/>
              <a:gd name="connsiteX0" fmla="*/ 149211 w 722531"/>
              <a:gd name="connsiteY0" fmla="*/ 0 h 739454"/>
              <a:gd name="connsiteX1" fmla="*/ 156863 w 722531"/>
              <a:gd name="connsiteY1" fmla="*/ 206600 h 739454"/>
              <a:gd name="connsiteX2" fmla="*/ 0 w 722531"/>
              <a:gd name="connsiteY2" fmla="*/ 466765 h 739454"/>
              <a:gd name="connsiteX3" fmla="*/ 213030 w 722531"/>
              <a:gd name="connsiteY3" fmla="*/ 649838 h 739454"/>
              <a:gd name="connsiteX4" fmla="*/ 501198 w 722531"/>
              <a:gd name="connsiteY4" fmla="*/ 738406 h 739454"/>
              <a:gd name="connsiteX5" fmla="*/ 722531 w 722531"/>
              <a:gd name="connsiteY5" fmla="*/ 695670 h 739454"/>
              <a:gd name="connsiteX0" fmla="*/ 149211 w 722531"/>
              <a:gd name="connsiteY0" fmla="*/ 0 h 738818"/>
              <a:gd name="connsiteX1" fmla="*/ 156863 w 722531"/>
              <a:gd name="connsiteY1" fmla="*/ 206600 h 738818"/>
              <a:gd name="connsiteX2" fmla="*/ 0 w 722531"/>
              <a:gd name="connsiteY2" fmla="*/ 466765 h 738818"/>
              <a:gd name="connsiteX3" fmla="*/ 213030 w 722531"/>
              <a:gd name="connsiteY3" fmla="*/ 649838 h 738818"/>
              <a:gd name="connsiteX4" fmla="*/ 501198 w 722531"/>
              <a:gd name="connsiteY4" fmla="*/ 738406 h 738818"/>
              <a:gd name="connsiteX5" fmla="*/ 722531 w 722531"/>
              <a:gd name="connsiteY5" fmla="*/ 695670 h 738818"/>
              <a:gd name="connsiteX0" fmla="*/ 149211 w 722531"/>
              <a:gd name="connsiteY0" fmla="*/ 0 h 739454"/>
              <a:gd name="connsiteX1" fmla="*/ 156863 w 722531"/>
              <a:gd name="connsiteY1" fmla="*/ 206600 h 739454"/>
              <a:gd name="connsiteX2" fmla="*/ 0 w 722531"/>
              <a:gd name="connsiteY2" fmla="*/ 466765 h 739454"/>
              <a:gd name="connsiteX3" fmla="*/ 213030 w 722531"/>
              <a:gd name="connsiteY3" fmla="*/ 649838 h 739454"/>
              <a:gd name="connsiteX4" fmla="*/ 501198 w 722531"/>
              <a:gd name="connsiteY4" fmla="*/ 738406 h 739454"/>
              <a:gd name="connsiteX5" fmla="*/ 722531 w 722531"/>
              <a:gd name="connsiteY5" fmla="*/ 695670 h 739454"/>
              <a:gd name="connsiteX0" fmla="*/ 149655 w 722975"/>
              <a:gd name="connsiteY0" fmla="*/ 0 h 739454"/>
              <a:gd name="connsiteX1" fmla="*/ 157307 w 722975"/>
              <a:gd name="connsiteY1" fmla="*/ 206600 h 739454"/>
              <a:gd name="connsiteX2" fmla="*/ 444 w 722975"/>
              <a:gd name="connsiteY2" fmla="*/ 466765 h 739454"/>
              <a:gd name="connsiteX3" fmla="*/ 213474 w 722975"/>
              <a:gd name="connsiteY3" fmla="*/ 649838 h 739454"/>
              <a:gd name="connsiteX4" fmla="*/ 501642 w 722975"/>
              <a:gd name="connsiteY4" fmla="*/ 738406 h 739454"/>
              <a:gd name="connsiteX5" fmla="*/ 722975 w 722975"/>
              <a:gd name="connsiteY5" fmla="*/ 695670 h 739454"/>
              <a:gd name="connsiteX0" fmla="*/ 70791 w 644111"/>
              <a:gd name="connsiteY0" fmla="*/ 0 h 739454"/>
              <a:gd name="connsiteX1" fmla="*/ 78443 w 644111"/>
              <a:gd name="connsiteY1" fmla="*/ 206600 h 739454"/>
              <a:gd name="connsiteX2" fmla="*/ 955 w 644111"/>
              <a:gd name="connsiteY2" fmla="*/ 441365 h 739454"/>
              <a:gd name="connsiteX3" fmla="*/ 134610 w 644111"/>
              <a:gd name="connsiteY3" fmla="*/ 649838 h 739454"/>
              <a:gd name="connsiteX4" fmla="*/ 422778 w 644111"/>
              <a:gd name="connsiteY4" fmla="*/ 738406 h 739454"/>
              <a:gd name="connsiteX5" fmla="*/ 644111 w 644111"/>
              <a:gd name="connsiteY5" fmla="*/ 695670 h 739454"/>
              <a:gd name="connsiteX0" fmla="*/ 72155 w 645475"/>
              <a:gd name="connsiteY0" fmla="*/ 0 h 739454"/>
              <a:gd name="connsiteX1" fmla="*/ 79807 w 645475"/>
              <a:gd name="connsiteY1" fmla="*/ 206600 h 739454"/>
              <a:gd name="connsiteX2" fmla="*/ 2319 w 645475"/>
              <a:gd name="connsiteY2" fmla="*/ 441365 h 739454"/>
              <a:gd name="connsiteX3" fmla="*/ 135974 w 645475"/>
              <a:gd name="connsiteY3" fmla="*/ 649838 h 739454"/>
              <a:gd name="connsiteX4" fmla="*/ 424142 w 645475"/>
              <a:gd name="connsiteY4" fmla="*/ 738406 h 739454"/>
              <a:gd name="connsiteX5" fmla="*/ 645475 w 645475"/>
              <a:gd name="connsiteY5" fmla="*/ 695670 h 739454"/>
              <a:gd name="connsiteX0" fmla="*/ 66004 w 639324"/>
              <a:gd name="connsiteY0" fmla="*/ 0 h 739454"/>
              <a:gd name="connsiteX1" fmla="*/ 73656 w 639324"/>
              <a:gd name="connsiteY1" fmla="*/ 206600 h 739454"/>
              <a:gd name="connsiteX2" fmla="*/ 2518 w 639324"/>
              <a:gd name="connsiteY2" fmla="*/ 422315 h 739454"/>
              <a:gd name="connsiteX3" fmla="*/ 129823 w 639324"/>
              <a:gd name="connsiteY3" fmla="*/ 649838 h 739454"/>
              <a:gd name="connsiteX4" fmla="*/ 417991 w 639324"/>
              <a:gd name="connsiteY4" fmla="*/ 738406 h 739454"/>
              <a:gd name="connsiteX5" fmla="*/ 639324 w 639324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206600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206600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184375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219"/>
              <a:gd name="connsiteX1" fmla="*/ 72189 w 637857"/>
              <a:gd name="connsiteY1" fmla="*/ 184375 h 739219"/>
              <a:gd name="connsiteX2" fmla="*/ 1051 w 637857"/>
              <a:gd name="connsiteY2" fmla="*/ 422315 h 739219"/>
              <a:gd name="connsiteX3" fmla="*/ 128356 w 637857"/>
              <a:gd name="connsiteY3" fmla="*/ 656188 h 739219"/>
              <a:gd name="connsiteX4" fmla="*/ 416524 w 637857"/>
              <a:gd name="connsiteY4" fmla="*/ 738406 h 739219"/>
              <a:gd name="connsiteX5" fmla="*/ 637857 w 637857"/>
              <a:gd name="connsiteY5" fmla="*/ 695670 h 739219"/>
              <a:gd name="connsiteX0" fmla="*/ 52099 w 625419"/>
              <a:gd name="connsiteY0" fmla="*/ 0 h 739219"/>
              <a:gd name="connsiteX1" fmla="*/ 59751 w 625419"/>
              <a:gd name="connsiteY1" fmla="*/ 184375 h 739219"/>
              <a:gd name="connsiteX2" fmla="*/ 1313 w 625419"/>
              <a:gd name="connsiteY2" fmla="*/ 454065 h 739219"/>
              <a:gd name="connsiteX3" fmla="*/ 115918 w 625419"/>
              <a:gd name="connsiteY3" fmla="*/ 656188 h 739219"/>
              <a:gd name="connsiteX4" fmla="*/ 404086 w 625419"/>
              <a:gd name="connsiteY4" fmla="*/ 738406 h 739219"/>
              <a:gd name="connsiteX5" fmla="*/ 625419 w 625419"/>
              <a:gd name="connsiteY5" fmla="*/ 695670 h 739219"/>
              <a:gd name="connsiteX0" fmla="*/ 64536 w 637856"/>
              <a:gd name="connsiteY0" fmla="*/ 0 h 739219"/>
              <a:gd name="connsiteX1" fmla="*/ 72188 w 637856"/>
              <a:gd name="connsiteY1" fmla="*/ 184375 h 739219"/>
              <a:gd name="connsiteX2" fmla="*/ 1050 w 637856"/>
              <a:gd name="connsiteY2" fmla="*/ 438190 h 739219"/>
              <a:gd name="connsiteX3" fmla="*/ 128355 w 637856"/>
              <a:gd name="connsiteY3" fmla="*/ 656188 h 739219"/>
              <a:gd name="connsiteX4" fmla="*/ 416523 w 637856"/>
              <a:gd name="connsiteY4" fmla="*/ 738406 h 739219"/>
              <a:gd name="connsiteX5" fmla="*/ 637856 w 637856"/>
              <a:gd name="connsiteY5" fmla="*/ 695670 h 739219"/>
              <a:gd name="connsiteX0" fmla="*/ 64536 w 637856"/>
              <a:gd name="connsiteY0" fmla="*/ 0 h 740302"/>
              <a:gd name="connsiteX1" fmla="*/ 72188 w 637856"/>
              <a:gd name="connsiteY1" fmla="*/ 184375 h 740302"/>
              <a:gd name="connsiteX2" fmla="*/ 1050 w 637856"/>
              <a:gd name="connsiteY2" fmla="*/ 438190 h 740302"/>
              <a:gd name="connsiteX3" fmla="*/ 128355 w 637856"/>
              <a:gd name="connsiteY3" fmla="*/ 656188 h 740302"/>
              <a:gd name="connsiteX4" fmla="*/ 416523 w 637856"/>
              <a:gd name="connsiteY4" fmla="*/ 738406 h 740302"/>
              <a:gd name="connsiteX5" fmla="*/ 637856 w 637856"/>
              <a:gd name="connsiteY5" fmla="*/ 695670 h 740302"/>
              <a:gd name="connsiteX0" fmla="*/ 65464 w 638784"/>
              <a:gd name="connsiteY0" fmla="*/ 0 h 740302"/>
              <a:gd name="connsiteX1" fmla="*/ 73116 w 638784"/>
              <a:gd name="connsiteY1" fmla="*/ 184375 h 740302"/>
              <a:gd name="connsiteX2" fmla="*/ 1978 w 638784"/>
              <a:gd name="connsiteY2" fmla="*/ 438190 h 740302"/>
              <a:gd name="connsiteX3" fmla="*/ 129283 w 638784"/>
              <a:gd name="connsiteY3" fmla="*/ 656188 h 740302"/>
              <a:gd name="connsiteX4" fmla="*/ 417451 w 638784"/>
              <a:gd name="connsiteY4" fmla="*/ 738406 h 740302"/>
              <a:gd name="connsiteX5" fmla="*/ 638784 w 638784"/>
              <a:gd name="connsiteY5" fmla="*/ 695670 h 74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84" h="740302">
                <a:moveTo>
                  <a:pt x="65464" y="0"/>
                </a:moveTo>
                <a:lnTo>
                  <a:pt x="73116" y="184375"/>
                </a:lnTo>
                <a:cubicBezTo>
                  <a:pt x="16498" y="255819"/>
                  <a:pt x="-7383" y="359555"/>
                  <a:pt x="1978" y="438190"/>
                </a:cubicBezTo>
                <a:cubicBezTo>
                  <a:pt x="11339" y="516825"/>
                  <a:pt x="45750" y="610915"/>
                  <a:pt x="129283" y="656188"/>
                </a:cubicBezTo>
                <a:cubicBezTo>
                  <a:pt x="212816" y="701462"/>
                  <a:pt x="332534" y="731826"/>
                  <a:pt x="417451" y="738406"/>
                </a:cubicBezTo>
                <a:cubicBezTo>
                  <a:pt x="502368" y="744986"/>
                  <a:pt x="552306" y="735315"/>
                  <a:pt x="638784" y="695670"/>
                </a:cubicBezTo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51DB939D-969B-4680-0A86-BA951EE11C6D}"/>
              </a:ext>
            </a:extLst>
          </p:cNvPr>
          <p:cNvSpPr/>
          <p:nvPr/>
        </p:nvSpPr>
        <p:spPr>
          <a:xfrm>
            <a:off x="7291345" y="3482675"/>
            <a:ext cx="125709" cy="1257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xmlns="" id="{CB97E129-5CAA-DCE1-7FFA-80E7077C3849}"/>
              </a:ext>
            </a:extLst>
          </p:cNvPr>
          <p:cNvSpPr/>
          <p:nvPr/>
        </p:nvSpPr>
        <p:spPr>
          <a:xfrm>
            <a:off x="7228491" y="3011792"/>
            <a:ext cx="125709" cy="1257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Полилиния 224">
            <a:extLst>
              <a:ext uri="{FF2B5EF4-FFF2-40B4-BE49-F238E27FC236}">
                <a16:creationId xmlns:a16="http://schemas.microsoft.com/office/drawing/2014/main" xmlns="" id="{75AAF8B1-FBE6-5116-7F4F-4CF046A27698}"/>
              </a:ext>
            </a:extLst>
          </p:cNvPr>
          <p:cNvSpPr/>
          <p:nvPr/>
        </p:nvSpPr>
        <p:spPr>
          <a:xfrm>
            <a:off x="7202413" y="2217278"/>
            <a:ext cx="1368082" cy="1701005"/>
          </a:xfrm>
          <a:custGeom>
            <a:avLst/>
            <a:gdLst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46485 w 1564106"/>
              <a:gd name="connsiteY7" fmla="*/ 1431758 h 2374232"/>
              <a:gd name="connsiteX8" fmla="*/ 998621 w 1564106"/>
              <a:gd name="connsiteY8" fmla="*/ 1435768 h 2374232"/>
              <a:gd name="connsiteX9" fmla="*/ 1098885 w 1564106"/>
              <a:gd name="connsiteY9" fmla="*/ 1528011 h 2374232"/>
              <a:gd name="connsiteX10" fmla="*/ 1147011 w 1564106"/>
              <a:gd name="connsiteY10" fmla="*/ 1483895 h 2374232"/>
              <a:gd name="connsiteX11" fmla="*/ 1227221 w 1564106"/>
              <a:gd name="connsiteY11" fmla="*/ 1491916 h 2374232"/>
              <a:gd name="connsiteX12" fmla="*/ 1351548 w 1564106"/>
              <a:gd name="connsiteY12" fmla="*/ 1700463 h 2374232"/>
              <a:gd name="connsiteX13" fmla="*/ 1564106 w 1564106"/>
              <a:gd name="connsiteY13" fmla="*/ 2009274 h 2374232"/>
              <a:gd name="connsiteX14" fmla="*/ 1544053 w 1564106"/>
              <a:gd name="connsiteY14" fmla="*/ 2197768 h 2374232"/>
              <a:gd name="connsiteX15" fmla="*/ 1403685 w 1564106"/>
              <a:gd name="connsiteY15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98621 w 1564106"/>
              <a:gd name="connsiteY7" fmla="*/ 14357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37795 w 1564106"/>
              <a:gd name="connsiteY6" fmla="*/ 142340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44053"/>
              <a:gd name="connsiteY0" fmla="*/ 0 h 2374232"/>
              <a:gd name="connsiteX1" fmla="*/ 0 w 1544053"/>
              <a:gd name="connsiteY1" fmla="*/ 192505 h 2374232"/>
              <a:gd name="connsiteX2" fmla="*/ 344906 w 1544053"/>
              <a:gd name="connsiteY2" fmla="*/ 561474 h 2374232"/>
              <a:gd name="connsiteX3" fmla="*/ 537411 w 1544053"/>
              <a:gd name="connsiteY3" fmla="*/ 930442 h 2374232"/>
              <a:gd name="connsiteX4" fmla="*/ 826169 w 1544053"/>
              <a:gd name="connsiteY4" fmla="*/ 1331495 h 2374232"/>
              <a:gd name="connsiteX5" fmla="*/ 906379 w 1544053"/>
              <a:gd name="connsiteY5" fmla="*/ 1343526 h 2374232"/>
              <a:gd name="connsiteX6" fmla="*/ 937795 w 1544053"/>
              <a:gd name="connsiteY6" fmla="*/ 1423403 h 2374232"/>
              <a:gd name="connsiteX7" fmla="*/ 982746 w 1544053"/>
              <a:gd name="connsiteY7" fmla="*/ 1448468 h 2374232"/>
              <a:gd name="connsiteX8" fmla="*/ 1098885 w 1544053"/>
              <a:gd name="connsiteY8" fmla="*/ 1528011 h 2374232"/>
              <a:gd name="connsiteX9" fmla="*/ 1147011 w 1544053"/>
              <a:gd name="connsiteY9" fmla="*/ 1483895 h 2374232"/>
              <a:gd name="connsiteX10" fmla="*/ 1227221 w 1544053"/>
              <a:gd name="connsiteY10" fmla="*/ 1491916 h 2374232"/>
              <a:gd name="connsiteX11" fmla="*/ 1351548 w 1544053"/>
              <a:gd name="connsiteY11" fmla="*/ 1700463 h 2374232"/>
              <a:gd name="connsiteX12" fmla="*/ 1544053 w 1544053"/>
              <a:gd name="connsiteY12" fmla="*/ 2197768 h 2374232"/>
              <a:gd name="connsiteX13" fmla="*/ 1403685 w 1544053"/>
              <a:gd name="connsiteY13" fmla="*/ 2374232 h 2374232"/>
              <a:gd name="connsiteX0" fmla="*/ 48127 w 1403685"/>
              <a:gd name="connsiteY0" fmla="*/ 0 h 2374232"/>
              <a:gd name="connsiteX1" fmla="*/ 0 w 1403685"/>
              <a:gd name="connsiteY1" fmla="*/ 192505 h 2374232"/>
              <a:gd name="connsiteX2" fmla="*/ 344906 w 1403685"/>
              <a:gd name="connsiteY2" fmla="*/ 561474 h 2374232"/>
              <a:gd name="connsiteX3" fmla="*/ 537411 w 1403685"/>
              <a:gd name="connsiteY3" fmla="*/ 930442 h 2374232"/>
              <a:gd name="connsiteX4" fmla="*/ 826169 w 1403685"/>
              <a:gd name="connsiteY4" fmla="*/ 1331495 h 2374232"/>
              <a:gd name="connsiteX5" fmla="*/ 906379 w 1403685"/>
              <a:gd name="connsiteY5" fmla="*/ 1343526 h 2374232"/>
              <a:gd name="connsiteX6" fmla="*/ 937795 w 1403685"/>
              <a:gd name="connsiteY6" fmla="*/ 1423403 h 2374232"/>
              <a:gd name="connsiteX7" fmla="*/ 982746 w 1403685"/>
              <a:gd name="connsiteY7" fmla="*/ 1448468 h 2374232"/>
              <a:gd name="connsiteX8" fmla="*/ 1098885 w 1403685"/>
              <a:gd name="connsiteY8" fmla="*/ 1528011 h 2374232"/>
              <a:gd name="connsiteX9" fmla="*/ 1147011 w 1403685"/>
              <a:gd name="connsiteY9" fmla="*/ 1483895 h 2374232"/>
              <a:gd name="connsiteX10" fmla="*/ 1227221 w 1403685"/>
              <a:gd name="connsiteY10" fmla="*/ 1491916 h 2374232"/>
              <a:gd name="connsiteX11" fmla="*/ 1351548 w 1403685"/>
              <a:gd name="connsiteY11" fmla="*/ 1700463 h 2374232"/>
              <a:gd name="connsiteX12" fmla="*/ 1403685 w 1403685"/>
              <a:gd name="connsiteY12" fmla="*/ 2374232 h 2374232"/>
              <a:gd name="connsiteX0" fmla="*/ 48127 w 1351548"/>
              <a:gd name="connsiteY0" fmla="*/ 0 h 1700463"/>
              <a:gd name="connsiteX1" fmla="*/ 0 w 1351548"/>
              <a:gd name="connsiteY1" fmla="*/ 192505 h 1700463"/>
              <a:gd name="connsiteX2" fmla="*/ 344906 w 1351548"/>
              <a:gd name="connsiteY2" fmla="*/ 561474 h 1700463"/>
              <a:gd name="connsiteX3" fmla="*/ 537411 w 1351548"/>
              <a:gd name="connsiteY3" fmla="*/ 930442 h 1700463"/>
              <a:gd name="connsiteX4" fmla="*/ 826169 w 1351548"/>
              <a:gd name="connsiteY4" fmla="*/ 1331495 h 1700463"/>
              <a:gd name="connsiteX5" fmla="*/ 906379 w 1351548"/>
              <a:gd name="connsiteY5" fmla="*/ 1343526 h 1700463"/>
              <a:gd name="connsiteX6" fmla="*/ 937795 w 1351548"/>
              <a:gd name="connsiteY6" fmla="*/ 1423403 h 1700463"/>
              <a:gd name="connsiteX7" fmla="*/ 982746 w 1351548"/>
              <a:gd name="connsiteY7" fmla="*/ 1448468 h 1700463"/>
              <a:gd name="connsiteX8" fmla="*/ 1098885 w 1351548"/>
              <a:gd name="connsiteY8" fmla="*/ 1528011 h 1700463"/>
              <a:gd name="connsiteX9" fmla="*/ 1147011 w 1351548"/>
              <a:gd name="connsiteY9" fmla="*/ 1483895 h 1700463"/>
              <a:gd name="connsiteX10" fmla="*/ 1227221 w 1351548"/>
              <a:gd name="connsiteY10" fmla="*/ 1491916 h 1700463"/>
              <a:gd name="connsiteX11" fmla="*/ 1351548 w 1351548"/>
              <a:gd name="connsiteY11" fmla="*/ 1700463 h 1700463"/>
              <a:gd name="connsiteX0" fmla="*/ 6852 w 1310273"/>
              <a:gd name="connsiteY0" fmla="*/ 0 h 1700463"/>
              <a:gd name="connsiteX1" fmla="*/ 0 w 1310273"/>
              <a:gd name="connsiteY1" fmla="*/ 179805 h 1700463"/>
              <a:gd name="connsiteX2" fmla="*/ 303631 w 1310273"/>
              <a:gd name="connsiteY2" fmla="*/ 561474 h 1700463"/>
              <a:gd name="connsiteX3" fmla="*/ 496136 w 1310273"/>
              <a:gd name="connsiteY3" fmla="*/ 930442 h 1700463"/>
              <a:gd name="connsiteX4" fmla="*/ 784894 w 1310273"/>
              <a:gd name="connsiteY4" fmla="*/ 1331495 h 1700463"/>
              <a:gd name="connsiteX5" fmla="*/ 865104 w 1310273"/>
              <a:gd name="connsiteY5" fmla="*/ 1343526 h 1700463"/>
              <a:gd name="connsiteX6" fmla="*/ 896520 w 1310273"/>
              <a:gd name="connsiteY6" fmla="*/ 1423403 h 1700463"/>
              <a:gd name="connsiteX7" fmla="*/ 941471 w 1310273"/>
              <a:gd name="connsiteY7" fmla="*/ 1448468 h 1700463"/>
              <a:gd name="connsiteX8" fmla="*/ 1057610 w 1310273"/>
              <a:gd name="connsiteY8" fmla="*/ 1528011 h 1700463"/>
              <a:gd name="connsiteX9" fmla="*/ 1105736 w 1310273"/>
              <a:gd name="connsiteY9" fmla="*/ 1483895 h 1700463"/>
              <a:gd name="connsiteX10" fmla="*/ 1185946 w 1310273"/>
              <a:gd name="connsiteY10" fmla="*/ 1491916 h 1700463"/>
              <a:gd name="connsiteX11" fmla="*/ 1310273 w 1310273"/>
              <a:gd name="connsiteY11" fmla="*/ 1700463 h 1700463"/>
              <a:gd name="connsiteX0" fmla="*/ 0 w 1331996"/>
              <a:gd name="connsiteY0" fmla="*/ 0 h 1697288"/>
              <a:gd name="connsiteX1" fmla="*/ 21723 w 1331996"/>
              <a:gd name="connsiteY1" fmla="*/ 176630 h 1697288"/>
              <a:gd name="connsiteX2" fmla="*/ 325354 w 1331996"/>
              <a:gd name="connsiteY2" fmla="*/ 558299 h 1697288"/>
              <a:gd name="connsiteX3" fmla="*/ 517859 w 1331996"/>
              <a:gd name="connsiteY3" fmla="*/ 927267 h 1697288"/>
              <a:gd name="connsiteX4" fmla="*/ 806617 w 1331996"/>
              <a:gd name="connsiteY4" fmla="*/ 1328320 h 1697288"/>
              <a:gd name="connsiteX5" fmla="*/ 886827 w 1331996"/>
              <a:gd name="connsiteY5" fmla="*/ 1340351 h 1697288"/>
              <a:gd name="connsiteX6" fmla="*/ 918243 w 1331996"/>
              <a:gd name="connsiteY6" fmla="*/ 1420228 h 1697288"/>
              <a:gd name="connsiteX7" fmla="*/ 963194 w 1331996"/>
              <a:gd name="connsiteY7" fmla="*/ 1445293 h 1697288"/>
              <a:gd name="connsiteX8" fmla="*/ 1079333 w 1331996"/>
              <a:gd name="connsiteY8" fmla="*/ 1524836 h 1697288"/>
              <a:gd name="connsiteX9" fmla="*/ 1127459 w 1331996"/>
              <a:gd name="connsiteY9" fmla="*/ 1480720 h 1697288"/>
              <a:gd name="connsiteX10" fmla="*/ 1207669 w 1331996"/>
              <a:gd name="connsiteY10" fmla="*/ 1488741 h 1697288"/>
              <a:gd name="connsiteX11" fmla="*/ 1331996 w 1331996"/>
              <a:gd name="connsiteY11" fmla="*/ 1697288 h 1697288"/>
              <a:gd name="connsiteX0" fmla="*/ 0 w 1490746"/>
              <a:gd name="connsiteY0" fmla="*/ 0 h 1697288"/>
              <a:gd name="connsiteX1" fmla="*/ 180473 w 1490746"/>
              <a:gd name="connsiteY1" fmla="*/ 176630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414254 w 1490746"/>
              <a:gd name="connsiteY1" fmla="*/ 434474 h 1697288"/>
              <a:gd name="connsiteX2" fmla="*/ 676609 w 1490746"/>
              <a:gd name="connsiteY2" fmla="*/ 927267 h 1697288"/>
              <a:gd name="connsiteX3" fmla="*/ 965367 w 1490746"/>
              <a:gd name="connsiteY3" fmla="*/ 1328320 h 1697288"/>
              <a:gd name="connsiteX4" fmla="*/ 1045577 w 1490746"/>
              <a:gd name="connsiteY4" fmla="*/ 1340351 h 1697288"/>
              <a:gd name="connsiteX5" fmla="*/ 1076993 w 1490746"/>
              <a:gd name="connsiteY5" fmla="*/ 1420228 h 1697288"/>
              <a:gd name="connsiteX6" fmla="*/ 1121944 w 1490746"/>
              <a:gd name="connsiteY6" fmla="*/ 1445293 h 1697288"/>
              <a:gd name="connsiteX7" fmla="*/ 1238083 w 1490746"/>
              <a:gd name="connsiteY7" fmla="*/ 1524836 h 1697288"/>
              <a:gd name="connsiteX8" fmla="*/ 1286209 w 1490746"/>
              <a:gd name="connsiteY8" fmla="*/ 1480720 h 1697288"/>
              <a:gd name="connsiteX9" fmla="*/ 1366419 w 1490746"/>
              <a:gd name="connsiteY9" fmla="*/ 1488741 h 1697288"/>
              <a:gd name="connsiteX10" fmla="*/ 1490746 w 1490746"/>
              <a:gd name="connsiteY10" fmla="*/ 1697288 h 1697288"/>
              <a:gd name="connsiteX0" fmla="*/ 0 w 1490746"/>
              <a:gd name="connsiteY0" fmla="*/ 0 h 1697288"/>
              <a:gd name="connsiteX1" fmla="*/ 138808 w 1490746"/>
              <a:gd name="connsiteY1" fmla="*/ 154214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12687"/>
              <a:gd name="connsiteY0" fmla="*/ 0 h 1701005"/>
              <a:gd name="connsiteX1" fmla="*/ 60749 w 1412687"/>
              <a:gd name="connsiteY1" fmla="*/ 157931 h 1701005"/>
              <a:gd name="connsiteX2" fmla="*/ 336195 w 1412687"/>
              <a:gd name="connsiteY2" fmla="*/ 438191 h 1701005"/>
              <a:gd name="connsiteX3" fmla="*/ 598550 w 1412687"/>
              <a:gd name="connsiteY3" fmla="*/ 930984 h 1701005"/>
              <a:gd name="connsiteX4" fmla="*/ 887308 w 1412687"/>
              <a:gd name="connsiteY4" fmla="*/ 1332037 h 1701005"/>
              <a:gd name="connsiteX5" fmla="*/ 967518 w 1412687"/>
              <a:gd name="connsiteY5" fmla="*/ 1344068 h 1701005"/>
              <a:gd name="connsiteX6" fmla="*/ 998934 w 1412687"/>
              <a:gd name="connsiteY6" fmla="*/ 1423945 h 1701005"/>
              <a:gd name="connsiteX7" fmla="*/ 1043885 w 1412687"/>
              <a:gd name="connsiteY7" fmla="*/ 1449010 h 1701005"/>
              <a:gd name="connsiteX8" fmla="*/ 1160024 w 1412687"/>
              <a:gd name="connsiteY8" fmla="*/ 1528553 h 1701005"/>
              <a:gd name="connsiteX9" fmla="*/ 1208150 w 1412687"/>
              <a:gd name="connsiteY9" fmla="*/ 1484437 h 1701005"/>
              <a:gd name="connsiteX10" fmla="*/ 1288360 w 1412687"/>
              <a:gd name="connsiteY10" fmla="*/ 1492458 h 1701005"/>
              <a:gd name="connsiteX11" fmla="*/ 1412687 w 1412687"/>
              <a:gd name="connsiteY11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999280 w 1368082"/>
              <a:gd name="connsiteY7" fmla="*/ 1449010 h 1701005"/>
              <a:gd name="connsiteX8" fmla="*/ 1115419 w 1368082"/>
              <a:gd name="connsiteY8" fmla="*/ 1528553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68082 w 1368082"/>
              <a:gd name="connsiteY11" fmla="*/ 1701005 h 170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8082" h="1701005">
                <a:moveTo>
                  <a:pt x="0" y="0"/>
                </a:moveTo>
                <a:lnTo>
                  <a:pt x="16144" y="157931"/>
                </a:lnTo>
                <a:lnTo>
                  <a:pt x="291590" y="438191"/>
                </a:lnTo>
                <a:cubicBezTo>
                  <a:pt x="376925" y="562768"/>
                  <a:pt x="462093" y="782010"/>
                  <a:pt x="553945" y="930984"/>
                </a:cubicBezTo>
                <a:lnTo>
                  <a:pt x="842703" y="1332037"/>
                </a:lnTo>
                <a:lnTo>
                  <a:pt x="922913" y="1344068"/>
                </a:lnTo>
                <a:lnTo>
                  <a:pt x="954329" y="1423945"/>
                </a:lnTo>
                <a:lnTo>
                  <a:pt x="999280" y="1449010"/>
                </a:lnTo>
                <a:lnTo>
                  <a:pt x="1115419" y="1528553"/>
                </a:lnTo>
                <a:lnTo>
                  <a:pt x="1163545" y="1484437"/>
                </a:lnTo>
                <a:lnTo>
                  <a:pt x="1243755" y="1492458"/>
                </a:lnTo>
                <a:lnTo>
                  <a:pt x="1368082" y="1701005"/>
                </a:lnTo>
              </a:path>
            </a:pathLst>
          </a:custGeom>
          <a:noFill/>
          <a:ln>
            <a:solidFill>
              <a:srgbClr val="4756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398AC780-B7FC-BFB2-CF91-A16FB33187B4}"/>
              </a:ext>
            </a:extLst>
          </p:cNvPr>
          <p:cNvSpPr/>
          <p:nvPr/>
        </p:nvSpPr>
        <p:spPr>
          <a:xfrm>
            <a:off x="7443968" y="2488841"/>
            <a:ext cx="817190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Городец</a:t>
            </a:r>
          </a:p>
        </p:txBody>
      </p:sp>
      <p:pic>
        <p:nvPicPr>
          <p:cNvPr id="108" name="Рисунок 107" descr="Маркер со сплошной заливкой">
            <a:extLst>
              <a:ext uri="{FF2B5EF4-FFF2-40B4-BE49-F238E27FC236}">
                <a16:creationId xmlns:a16="http://schemas.microsoft.com/office/drawing/2014/main" xmlns="" id="{06923B98-10D6-B6D3-95A5-9B556E051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503403" y="2535763"/>
            <a:ext cx="180000" cy="180000"/>
          </a:xfrm>
          <a:prstGeom prst="rect">
            <a:avLst/>
          </a:prstGeom>
        </p:spPr>
      </p:pic>
      <p:sp>
        <p:nvSpPr>
          <p:cNvPr id="226" name="Полилиния 225">
            <a:extLst>
              <a:ext uri="{FF2B5EF4-FFF2-40B4-BE49-F238E27FC236}">
                <a16:creationId xmlns:a16="http://schemas.microsoft.com/office/drawing/2014/main" xmlns="" id="{F5C61C32-4CCC-AEB0-683D-1D83266BCC6E}"/>
              </a:ext>
            </a:extLst>
          </p:cNvPr>
          <p:cNvSpPr/>
          <p:nvPr/>
        </p:nvSpPr>
        <p:spPr>
          <a:xfrm>
            <a:off x="6254450" y="2097436"/>
            <a:ext cx="1009086" cy="1214082"/>
          </a:xfrm>
          <a:custGeom>
            <a:avLst/>
            <a:gdLst>
              <a:gd name="connsiteX0" fmla="*/ 1136542 w 1136542"/>
              <a:gd name="connsiteY0" fmla="*/ 1214034 h 1214034"/>
              <a:gd name="connsiteX1" fmla="*/ 0 w 1136542"/>
              <a:gd name="connsiteY1" fmla="*/ 769749 h 1214034"/>
              <a:gd name="connsiteX2" fmla="*/ 346128 w 1136542"/>
              <a:gd name="connsiteY2" fmla="*/ 0 h 1214034"/>
              <a:gd name="connsiteX3" fmla="*/ 346128 w 1136542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53754 w 1153754"/>
              <a:gd name="connsiteY0" fmla="*/ 1214034 h 1214034"/>
              <a:gd name="connsiteX1" fmla="*/ 17212 w 1153754"/>
              <a:gd name="connsiteY1" fmla="*/ 769749 h 1214034"/>
              <a:gd name="connsiteX2" fmla="*/ 363340 w 1153754"/>
              <a:gd name="connsiteY2" fmla="*/ 0 h 1214034"/>
              <a:gd name="connsiteX3" fmla="*/ 363340 w 1153754"/>
              <a:gd name="connsiteY3" fmla="*/ 0 h 1214034"/>
              <a:gd name="connsiteX0" fmla="*/ 790414 w 790414"/>
              <a:gd name="connsiteY0" fmla="*/ 1214034 h 1214034"/>
              <a:gd name="connsiteX1" fmla="*/ 0 w 790414"/>
              <a:gd name="connsiteY1" fmla="*/ 0 h 1214034"/>
              <a:gd name="connsiteX2" fmla="*/ 0 w 790414"/>
              <a:gd name="connsiteY2" fmla="*/ 0 h 1214034"/>
              <a:gd name="connsiteX0" fmla="*/ 940370 w 940370"/>
              <a:gd name="connsiteY0" fmla="*/ 1214034 h 1214034"/>
              <a:gd name="connsiteX1" fmla="*/ 149956 w 940370"/>
              <a:gd name="connsiteY1" fmla="*/ 0 h 1214034"/>
              <a:gd name="connsiteX2" fmla="*/ 149956 w 940370"/>
              <a:gd name="connsiteY2" fmla="*/ 0 h 1214034"/>
              <a:gd name="connsiteX0" fmla="*/ 968649 w 968649"/>
              <a:gd name="connsiteY0" fmla="*/ 1214034 h 1214034"/>
              <a:gd name="connsiteX1" fmla="*/ 178235 w 968649"/>
              <a:gd name="connsiteY1" fmla="*/ 0 h 1214034"/>
              <a:gd name="connsiteX2" fmla="*/ 178235 w 968649"/>
              <a:gd name="connsiteY2" fmla="*/ 0 h 1214034"/>
              <a:gd name="connsiteX0" fmla="*/ 903974 w 903974"/>
              <a:gd name="connsiteY0" fmla="*/ 1214034 h 1214034"/>
              <a:gd name="connsiteX1" fmla="*/ 113560 w 903974"/>
              <a:gd name="connsiteY1" fmla="*/ 0 h 1214034"/>
              <a:gd name="connsiteX2" fmla="*/ 113560 w 903974"/>
              <a:gd name="connsiteY2" fmla="*/ 0 h 1214034"/>
              <a:gd name="connsiteX0" fmla="*/ 907393 w 907393"/>
              <a:gd name="connsiteY0" fmla="*/ 1214034 h 1214034"/>
              <a:gd name="connsiteX1" fmla="*/ 116979 w 907393"/>
              <a:gd name="connsiteY1" fmla="*/ 0 h 1214034"/>
              <a:gd name="connsiteX2" fmla="*/ 116979 w 907393"/>
              <a:gd name="connsiteY2" fmla="*/ 0 h 1214034"/>
              <a:gd name="connsiteX0" fmla="*/ 1007924 w 1007924"/>
              <a:gd name="connsiteY0" fmla="*/ 1214034 h 1214034"/>
              <a:gd name="connsiteX1" fmla="*/ 217510 w 1007924"/>
              <a:gd name="connsiteY1" fmla="*/ 0 h 1214034"/>
              <a:gd name="connsiteX2" fmla="*/ 217510 w 1007924"/>
              <a:gd name="connsiteY2" fmla="*/ 0 h 1214034"/>
              <a:gd name="connsiteX0" fmla="*/ 1024821 w 1024821"/>
              <a:gd name="connsiteY0" fmla="*/ 1214034 h 1214034"/>
              <a:gd name="connsiteX1" fmla="*/ 234407 w 1024821"/>
              <a:gd name="connsiteY1" fmla="*/ 0 h 1214034"/>
              <a:gd name="connsiteX2" fmla="*/ 234407 w 1024821"/>
              <a:gd name="connsiteY2" fmla="*/ 0 h 1214034"/>
              <a:gd name="connsiteX0" fmla="*/ 1090442 w 1090442"/>
              <a:gd name="connsiteY0" fmla="*/ 1214034 h 1224428"/>
              <a:gd name="connsiteX1" fmla="*/ 300028 w 1090442"/>
              <a:gd name="connsiteY1" fmla="*/ 0 h 1224428"/>
              <a:gd name="connsiteX2" fmla="*/ 300028 w 1090442"/>
              <a:gd name="connsiteY2" fmla="*/ 0 h 1224428"/>
              <a:gd name="connsiteX0" fmla="*/ 1097552 w 1097552"/>
              <a:gd name="connsiteY0" fmla="*/ 1214034 h 1223219"/>
              <a:gd name="connsiteX1" fmla="*/ 307138 w 1097552"/>
              <a:gd name="connsiteY1" fmla="*/ 0 h 1223219"/>
              <a:gd name="connsiteX2" fmla="*/ 307138 w 1097552"/>
              <a:gd name="connsiteY2" fmla="*/ 0 h 1223219"/>
              <a:gd name="connsiteX0" fmla="*/ 1133113 w 1133113"/>
              <a:gd name="connsiteY0" fmla="*/ 1214034 h 1221496"/>
              <a:gd name="connsiteX1" fmla="*/ 342699 w 1133113"/>
              <a:gd name="connsiteY1" fmla="*/ 0 h 1221496"/>
              <a:gd name="connsiteX2" fmla="*/ 342699 w 1133113"/>
              <a:gd name="connsiteY2" fmla="*/ 0 h 1221496"/>
              <a:gd name="connsiteX0" fmla="*/ 1111776 w 1111776"/>
              <a:gd name="connsiteY0" fmla="*/ 1214034 h 1222515"/>
              <a:gd name="connsiteX1" fmla="*/ 321362 w 1111776"/>
              <a:gd name="connsiteY1" fmla="*/ 0 h 1222515"/>
              <a:gd name="connsiteX2" fmla="*/ 321362 w 1111776"/>
              <a:gd name="connsiteY2" fmla="*/ 0 h 1222515"/>
              <a:gd name="connsiteX0" fmla="*/ 1097542 w 1097542"/>
              <a:gd name="connsiteY0" fmla="*/ 1214034 h 1307077"/>
              <a:gd name="connsiteX1" fmla="*/ 307128 w 1097542"/>
              <a:gd name="connsiteY1" fmla="*/ 0 h 1307077"/>
              <a:gd name="connsiteX2" fmla="*/ 307128 w 1097542"/>
              <a:gd name="connsiteY2" fmla="*/ 0 h 1307077"/>
              <a:gd name="connsiteX0" fmla="*/ 1120057 w 1120057"/>
              <a:gd name="connsiteY0" fmla="*/ 1214034 h 1250226"/>
              <a:gd name="connsiteX1" fmla="*/ 329643 w 1120057"/>
              <a:gd name="connsiteY1" fmla="*/ 0 h 1250226"/>
              <a:gd name="connsiteX2" fmla="*/ 329643 w 1120057"/>
              <a:gd name="connsiteY2" fmla="*/ 0 h 1250226"/>
              <a:gd name="connsiteX0" fmla="*/ 1178530 w 1178530"/>
              <a:gd name="connsiteY0" fmla="*/ 1214034 h 1214090"/>
              <a:gd name="connsiteX1" fmla="*/ 388116 w 1178530"/>
              <a:gd name="connsiteY1" fmla="*/ 0 h 1214090"/>
              <a:gd name="connsiteX2" fmla="*/ 388116 w 1178530"/>
              <a:gd name="connsiteY2" fmla="*/ 0 h 1214090"/>
              <a:gd name="connsiteX0" fmla="*/ 1024897 w 1024897"/>
              <a:gd name="connsiteY0" fmla="*/ 1214034 h 1214080"/>
              <a:gd name="connsiteX1" fmla="*/ 234483 w 1024897"/>
              <a:gd name="connsiteY1" fmla="*/ 0 h 1214080"/>
              <a:gd name="connsiteX2" fmla="*/ 234483 w 1024897"/>
              <a:gd name="connsiteY2" fmla="*/ 0 h 1214080"/>
              <a:gd name="connsiteX0" fmla="*/ 1009086 w 1009086"/>
              <a:gd name="connsiteY0" fmla="*/ 1214034 h 1214082"/>
              <a:gd name="connsiteX1" fmla="*/ 218672 w 1009086"/>
              <a:gd name="connsiteY1" fmla="*/ 0 h 1214082"/>
              <a:gd name="connsiteX2" fmla="*/ 218672 w 1009086"/>
              <a:gd name="connsiteY2" fmla="*/ 0 h 121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086" h="1214082">
                <a:moveTo>
                  <a:pt x="1009086" y="1214034"/>
                </a:moveTo>
                <a:cubicBezTo>
                  <a:pt x="-224931" y="1222440"/>
                  <a:pt x="-107403" y="131961"/>
                  <a:pt x="218672" y="0"/>
                </a:cubicBezTo>
                <a:lnTo>
                  <a:pt x="218672" y="0"/>
                </a:lnTo>
              </a:path>
            </a:pathLst>
          </a:custGeom>
          <a:noFill/>
          <a:ln w="25400">
            <a:solidFill>
              <a:srgbClr val="B1C1E4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7" name="Полилиния 226">
            <a:extLst>
              <a:ext uri="{FF2B5EF4-FFF2-40B4-BE49-F238E27FC236}">
                <a16:creationId xmlns:a16="http://schemas.microsoft.com/office/drawing/2014/main" xmlns="" id="{E97D826A-6201-863D-5588-D750EE7FC3C5}"/>
              </a:ext>
            </a:extLst>
          </p:cNvPr>
          <p:cNvSpPr/>
          <p:nvPr/>
        </p:nvSpPr>
        <p:spPr>
          <a:xfrm>
            <a:off x="7217897" y="3304361"/>
            <a:ext cx="1254456" cy="862638"/>
          </a:xfrm>
          <a:custGeom>
            <a:avLst/>
            <a:gdLst>
              <a:gd name="connsiteX0" fmla="*/ 1136542 w 1136542"/>
              <a:gd name="connsiteY0" fmla="*/ 1214034 h 1214034"/>
              <a:gd name="connsiteX1" fmla="*/ 0 w 1136542"/>
              <a:gd name="connsiteY1" fmla="*/ 769749 h 1214034"/>
              <a:gd name="connsiteX2" fmla="*/ 346128 w 1136542"/>
              <a:gd name="connsiteY2" fmla="*/ 0 h 1214034"/>
              <a:gd name="connsiteX3" fmla="*/ 346128 w 1136542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53754 w 1153754"/>
              <a:gd name="connsiteY0" fmla="*/ 1214034 h 1214034"/>
              <a:gd name="connsiteX1" fmla="*/ 17212 w 1153754"/>
              <a:gd name="connsiteY1" fmla="*/ 769749 h 1214034"/>
              <a:gd name="connsiteX2" fmla="*/ 363340 w 1153754"/>
              <a:gd name="connsiteY2" fmla="*/ 0 h 1214034"/>
              <a:gd name="connsiteX3" fmla="*/ 363340 w 1153754"/>
              <a:gd name="connsiteY3" fmla="*/ 0 h 1214034"/>
              <a:gd name="connsiteX0" fmla="*/ 790414 w 790414"/>
              <a:gd name="connsiteY0" fmla="*/ 1214034 h 1214034"/>
              <a:gd name="connsiteX1" fmla="*/ 0 w 790414"/>
              <a:gd name="connsiteY1" fmla="*/ 0 h 1214034"/>
              <a:gd name="connsiteX2" fmla="*/ 0 w 790414"/>
              <a:gd name="connsiteY2" fmla="*/ 0 h 1214034"/>
              <a:gd name="connsiteX0" fmla="*/ 940370 w 940370"/>
              <a:gd name="connsiteY0" fmla="*/ 1214034 h 1214034"/>
              <a:gd name="connsiteX1" fmla="*/ 149956 w 940370"/>
              <a:gd name="connsiteY1" fmla="*/ 0 h 1214034"/>
              <a:gd name="connsiteX2" fmla="*/ 149956 w 940370"/>
              <a:gd name="connsiteY2" fmla="*/ 0 h 1214034"/>
              <a:gd name="connsiteX0" fmla="*/ 968649 w 968649"/>
              <a:gd name="connsiteY0" fmla="*/ 1214034 h 1214034"/>
              <a:gd name="connsiteX1" fmla="*/ 178235 w 968649"/>
              <a:gd name="connsiteY1" fmla="*/ 0 h 1214034"/>
              <a:gd name="connsiteX2" fmla="*/ 178235 w 968649"/>
              <a:gd name="connsiteY2" fmla="*/ 0 h 1214034"/>
              <a:gd name="connsiteX0" fmla="*/ 903974 w 903974"/>
              <a:gd name="connsiteY0" fmla="*/ 1214034 h 1214034"/>
              <a:gd name="connsiteX1" fmla="*/ 113560 w 903974"/>
              <a:gd name="connsiteY1" fmla="*/ 0 h 1214034"/>
              <a:gd name="connsiteX2" fmla="*/ 113560 w 903974"/>
              <a:gd name="connsiteY2" fmla="*/ 0 h 1214034"/>
              <a:gd name="connsiteX0" fmla="*/ 907393 w 907393"/>
              <a:gd name="connsiteY0" fmla="*/ 1214034 h 1214034"/>
              <a:gd name="connsiteX1" fmla="*/ 116979 w 907393"/>
              <a:gd name="connsiteY1" fmla="*/ 0 h 1214034"/>
              <a:gd name="connsiteX2" fmla="*/ 116979 w 907393"/>
              <a:gd name="connsiteY2" fmla="*/ 0 h 1214034"/>
              <a:gd name="connsiteX0" fmla="*/ 1007924 w 1007924"/>
              <a:gd name="connsiteY0" fmla="*/ 1214034 h 1214034"/>
              <a:gd name="connsiteX1" fmla="*/ 217510 w 1007924"/>
              <a:gd name="connsiteY1" fmla="*/ 0 h 1214034"/>
              <a:gd name="connsiteX2" fmla="*/ 217510 w 1007924"/>
              <a:gd name="connsiteY2" fmla="*/ 0 h 1214034"/>
              <a:gd name="connsiteX0" fmla="*/ 1024821 w 1024821"/>
              <a:gd name="connsiteY0" fmla="*/ 1214034 h 1214034"/>
              <a:gd name="connsiteX1" fmla="*/ 234407 w 1024821"/>
              <a:gd name="connsiteY1" fmla="*/ 0 h 1214034"/>
              <a:gd name="connsiteX2" fmla="*/ 234407 w 1024821"/>
              <a:gd name="connsiteY2" fmla="*/ 0 h 1214034"/>
              <a:gd name="connsiteX0" fmla="*/ 1090442 w 1090442"/>
              <a:gd name="connsiteY0" fmla="*/ 1214034 h 1224428"/>
              <a:gd name="connsiteX1" fmla="*/ 300028 w 1090442"/>
              <a:gd name="connsiteY1" fmla="*/ 0 h 1224428"/>
              <a:gd name="connsiteX2" fmla="*/ 300028 w 1090442"/>
              <a:gd name="connsiteY2" fmla="*/ 0 h 1224428"/>
              <a:gd name="connsiteX0" fmla="*/ 1097552 w 1097552"/>
              <a:gd name="connsiteY0" fmla="*/ 1214034 h 1223219"/>
              <a:gd name="connsiteX1" fmla="*/ 307138 w 1097552"/>
              <a:gd name="connsiteY1" fmla="*/ 0 h 1223219"/>
              <a:gd name="connsiteX2" fmla="*/ 307138 w 1097552"/>
              <a:gd name="connsiteY2" fmla="*/ 0 h 1223219"/>
              <a:gd name="connsiteX0" fmla="*/ 1133113 w 1133113"/>
              <a:gd name="connsiteY0" fmla="*/ 1214034 h 1221496"/>
              <a:gd name="connsiteX1" fmla="*/ 342699 w 1133113"/>
              <a:gd name="connsiteY1" fmla="*/ 0 h 1221496"/>
              <a:gd name="connsiteX2" fmla="*/ 342699 w 1133113"/>
              <a:gd name="connsiteY2" fmla="*/ 0 h 1221496"/>
              <a:gd name="connsiteX0" fmla="*/ 1111776 w 1111776"/>
              <a:gd name="connsiteY0" fmla="*/ 1214034 h 1222515"/>
              <a:gd name="connsiteX1" fmla="*/ 321362 w 1111776"/>
              <a:gd name="connsiteY1" fmla="*/ 0 h 1222515"/>
              <a:gd name="connsiteX2" fmla="*/ 321362 w 1111776"/>
              <a:gd name="connsiteY2" fmla="*/ 0 h 1222515"/>
              <a:gd name="connsiteX0" fmla="*/ 1097542 w 1097542"/>
              <a:gd name="connsiteY0" fmla="*/ 1214034 h 1307077"/>
              <a:gd name="connsiteX1" fmla="*/ 307128 w 1097542"/>
              <a:gd name="connsiteY1" fmla="*/ 0 h 1307077"/>
              <a:gd name="connsiteX2" fmla="*/ 307128 w 1097542"/>
              <a:gd name="connsiteY2" fmla="*/ 0 h 1307077"/>
              <a:gd name="connsiteX0" fmla="*/ 1120057 w 1120057"/>
              <a:gd name="connsiteY0" fmla="*/ 1214034 h 1250226"/>
              <a:gd name="connsiteX1" fmla="*/ 329643 w 1120057"/>
              <a:gd name="connsiteY1" fmla="*/ 0 h 1250226"/>
              <a:gd name="connsiteX2" fmla="*/ 329643 w 1120057"/>
              <a:gd name="connsiteY2" fmla="*/ 0 h 1250226"/>
              <a:gd name="connsiteX0" fmla="*/ 1178530 w 1178530"/>
              <a:gd name="connsiteY0" fmla="*/ 1214034 h 1214090"/>
              <a:gd name="connsiteX1" fmla="*/ 388116 w 1178530"/>
              <a:gd name="connsiteY1" fmla="*/ 0 h 1214090"/>
              <a:gd name="connsiteX2" fmla="*/ 388116 w 1178530"/>
              <a:gd name="connsiteY2" fmla="*/ 0 h 1214090"/>
              <a:gd name="connsiteX0" fmla="*/ 1024897 w 1024897"/>
              <a:gd name="connsiteY0" fmla="*/ 1214034 h 1214080"/>
              <a:gd name="connsiteX1" fmla="*/ 234483 w 1024897"/>
              <a:gd name="connsiteY1" fmla="*/ 0 h 1214080"/>
              <a:gd name="connsiteX2" fmla="*/ 234483 w 1024897"/>
              <a:gd name="connsiteY2" fmla="*/ 0 h 1214080"/>
              <a:gd name="connsiteX0" fmla="*/ 1009086 w 1009086"/>
              <a:gd name="connsiteY0" fmla="*/ 1214034 h 1214082"/>
              <a:gd name="connsiteX1" fmla="*/ 218672 w 1009086"/>
              <a:gd name="connsiteY1" fmla="*/ 0 h 1214082"/>
              <a:gd name="connsiteX2" fmla="*/ 218672 w 1009086"/>
              <a:gd name="connsiteY2" fmla="*/ 0 h 1214082"/>
              <a:gd name="connsiteX0" fmla="*/ 1326571 w 1326571"/>
              <a:gd name="connsiteY0" fmla="*/ 752824 h 752907"/>
              <a:gd name="connsiteX1" fmla="*/ 123073 w 1326571"/>
              <a:gd name="connsiteY1" fmla="*/ 0 h 752907"/>
              <a:gd name="connsiteX2" fmla="*/ 123073 w 1326571"/>
              <a:gd name="connsiteY2" fmla="*/ 0 h 752907"/>
              <a:gd name="connsiteX0" fmla="*/ 1270321 w 1270321"/>
              <a:gd name="connsiteY0" fmla="*/ 752824 h 753165"/>
              <a:gd name="connsiteX1" fmla="*/ 66823 w 1270321"/>
              <a:gd name="connsiteY1" fmla="*/ 0 h 753165"/>
              <a:gd name="connsiteX2" fmla="*/ 66823 w 1270321"/>
              <a:gd name="connsiteY2" fmla="*/ 0 h 753165"/>
              <a:gd name="connsiteX0" fmla="*/ 1235277 w 1235277"/>
              <a:gd name="connsiteY0" fmla="*/ 752824 h 804902"/>
              <a:gd name="connsiteX1" fmla="*/ 31779 w 1235277"/>
              <a:gd name="connsiteY1" fmla="*/ 0 h 804902"/>
              <a:gd name="connsiteX2" fmla="*/ 31779 w 1235277"/>
              <a:gd name="connsiteY2" fmla="*/ 0 h 804902"/>
              <a:gd name="connsiteX0" fmla="*/ 1318485 w 1318485"/>
              <a:gd name="connsiteY0" fmla="*/ 752824 h 798550"/>
              <a:gd name="connsiteX1" fmla="*/ 114987 w 1318485"/>
              <a:gd name="connsiteY1" fmla="*/ 0 h 798550"/>
              <a:gd name="connsiteX2" fmla="*/ 114987 w 1318485"/>
              <a:gd name="connsiteY2" fmla="*/ 0 h 798550"/>
              <a:gd name="connsiteX0" fmla="*/ 1302679 w 1302679"/>
              <a:gd name="connsiteY0" fmla="*/ 752824 h 837119"/>
              <a:gd name="connsiteX1" fmla="*/ 99181 w 1302679"/>
              <a:gd name="connsiteY1" fmla="*/ 0 h 837119"/>
              <a:gd name="connsiteX2" fmla="*/ 99181 w 1302679"/>
              <a:gd name="connsiteY2" fmla="*/ 0 h 837119"/>
              <a:gd name="connsiteX0" fmla="*/ 1254456 w 1254456"/>
              <a:gd name="connsiteY0" fmla="*/ 752824 h 862638"/>
              <a:gd name="connsiteX1" fmla="*/ 50958 w 1254456"/>
              <a:gd name="connsiteY1" fmla="*/ 0 h 862638"/>
              <a:gd name="connsiteX2" fmla="*/ 50958 w 1254456"/>
              <a:gd name="connsiteY2" fmla="*/ 0 h 86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4456" h="862638">
                <a:moveTo>
                  <a:pt x="1254456" y="752824"/>
                </a:moveTo>
                <a:cubicBezTo>
                  <a:pt x="782439" y="1041966"/>
                  <a:pt x="-239023" y="749582"/>
                  <a:pt x="50958" y="0"/>
                </a:cubicBezTo>
                <a:lnTo>
                  <a:pt x="50958" y="0"/>
                </a:lnTo>
              </a:path>
            </a:pathLst>
          </a:custGeom>
          <a:noFill/>
          <a:ln w="25400">
            <a:solidFill>
              <a:srgbClr val="B1C1E4"/>
            </a:solidFill>
            <a:head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8" name="Полилиния 227">
            <a:extLst>
              <a:ext uri="{FF2B5EF4-FFF2-40B4-BE49-F238E27FC236}">
                <a16:creationId xmlns:a16="http://schemas.microsoft.com/office/drawing/2014/main" xmlns="" id="{D401AF1C-1070-251D-09D1-68FAFF48B019}"/>
              </a:ext>
            </a:extLst>
          </p:cNvPr>
          <p:cNvSpPr/>
          <p:nvPr/>
        </p:nvSpPr>
        <p:spPr>
          <a:xfrm>
            <a:off x="6294476" y="2227523"/>
            <a:ext cx="2514614" cy="1876644"/>
          </a:xfrm>
          <a:custGeom>
            <a:avLst/>
            <a:gdLst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861238 w 1648047"/>
              <a:gd name="connsiteY5" fmla="*/ 712381 h 1584251"/>
              <a:gd name="connsiteX6" fmla="*/ 962247 w 1648047"/>
              <a:gd name="connsiteY6" fmla="*/ 414670 h 1584251"/>
              <a:gd name="connsiteX7" fmla="*/ 1190847 w 1648047"/>
              <a:gd name="connsiteY7" fmla="*/ 648586 h 1584251"/>
              <a:gd name="connsiteX8" fmla="*/ 1233377 w 1648047"/>
              <a:gd name="connsiteY8" fmla="*/ 824023 h 1584251"/>
              <a:gd name="connsiteX9" fmla="*/ 1398182 w 1648047"/>
              <a:gd name="connsiteY9" fmla="*/ 1073888 h 1584251"/>
              <a:gd name="connsiteX10" fmla="*/ 1584252 w 1648047"/>
              <a:gd name="connsiteY10" fmla="*/ 1387549 h 1584251"/>
              <a:gd name="connsiteX11" fmla="*/ 1648047 w 1648047"/>
              <a:gd name="connsiteY11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90847 w 1648047"/>
              <a:gd name="connsiteY6" fmla="*/ 648586 h 1584251"/>
              <a:gd name="connsiteX7" fmla="*/ 1233377 w 1648047"/>
              <a:gd name="connsiteY7" fmla="*/ 824023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90847 w 1648047"/>
              <a:gd name="connsiteY6" fmla="*/ 648586 h 1584251"/>
              <a:gd name="connsiteX7" fmla="*/ 1127051 w 1648047"/>
              <a:gd name="connsiteY7" fmla="*/ 829340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27051 w 1648047"/>
              <a:gd name="connsiteY7" fmla="*/ 829340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00469 w 1648047"/>
              <a:gd name="connsiteY7" fmla="*/ 813391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00469 w 1648047"/>
              <a:gd name="connsiteY7" fmla="*/ 813391 h 1584251"/>
              <a:gd name="connsiteX8" fmla="*/ 1398182 w 1648047"/>
              <a:gd name="connsiteY8" fmla="*/ 1073888 h 1584251"/>
              <a:gd name="connsiteX9" fmla="*/ 1568303 w 1648047"/>
              <a:gd name="connsiteY9" fmla="*/ 1366284 h 1584251"/>
              <a:gd name="connsiteX10" fmla="*/ 1648047 w 1648047"/>
              <a:gd name="connsiteY10" fmla="*/ 1584251 h 1584251"/>
              <a:gd name="connsiteX0" fmla="*/ 552893 w 1653954"/>
              <a:gd name="connsiteY0" fmla="*/ 0 h 1602009"/>
              <a:gd name="connsiteX1" fmla="*/ 552893 w 1653954"/>
              <a:gd name="connsiteY1" fmla="*/ 138223 h 1602009"/>
              <a:gd name="connsiteX2" fmla="*/ 0 w 1653954"/>
              <a:gd name="connsiteY2" fmla="*/ 287079 h 1602009"/>
              <a:gd name="connsiteX3" fmla="*/ 53163 w 1653954"/>
              <a:gd name="connsiteY3" fmla="*/ 435935 h 1602009"/>
              <a:gd name="connsiteX4" fmla="*/ 701749 w 1653954"/>
              <a:gd name="connsiteY4" fmla="*/ 441251 h 1602009"/>
              <a:gd name="connsiteX5" fmla="*/ 962247 w 1653954"/>
              <a:gd name="connsiteY5" fmla="*/ 414670 h 1602009"/>
              <a:gd name="connsiteX6" fmla="*/ 1116419 w 1653954"/>
              <a:gd name="connsiteY6" fmla="*/ 648586 h 1602009"/>
              <a:gd name="connsiteX7" fmla="*/ 1100469 w 1653954"/>
              <a:gd name="connsiteY7" fmla="*/ 813391 h 1602009"/>
              <a:gd name="connsiteX8" fmla="*/ 1398182 w 1653954"/>
              <a:gd name="connsiteY8" fmla="*/ 1073888 h 1602009"/>
              <a:gd name="connsiteX9" fmla="*/ 1568303 w 1653954"/>
              <a:gd name="connsiteY9" fmla="*/ 1366284 h 1602009"/>
              <a:gd name="connsiteX10" fmla="*/ 1648047 w 1653954"/>
              <a:gd name="connsiteY10" fmla="*/ 1584251 h 1602009"/>
              <a:gd name="connsiteX11" fmla="*/ 1648047 w 1653954"/>
              <a:gd name="connsiteY11" fmla="*/ 1589567 h 1602009"/>
              <a:gd name="connsiteX0" fmla="*/ 552893 w 1738423"/>
              <a:gd name="connsiteY0" fmla="*/ 0 h 1648046"/>
              <a:gd name="connsiteX1" fmla="*/ 552893 w 1738423"/>
              <a:gd name="connsiteY1" fmla="*/ 138223 h 1648046"/>
              <a:gd name="connsiteX2" fmla="*/ 0 w 1738423"/>
              <a:gd name="connsiteY2" fmla="*/ 287079 h 1648046"/>
              <a:gd name="connsiteX3" fmla="*/ 53163 w 1738423"/>
              <a:gd name="connsiteY3" fmla="*/ 435935 h 1648046"/>
              <a:gd name="connsiteX4" fmla="*/ 701749 w 1738423"/>
              <a:gd name="connsiteY4" fmla="*/ 441251 h 1648046"/>
              <a:gd name="connsiteX5" fmla="*/ 962247 w 1738423"/>
              <a:gd name="connsiteY5" fmla="*/ 414670 h 1648046"/>
              <a:gd name="connsiteX6" fmla="*/ 1116419 w 1738423"/>
              <a:gd name="connsiteY6" fmla="*/ 648586 h 1648046"/>
              <a:gd name="connsiteX7" fmla="*/ 1100469 w 1738423"/>
              <a:gd name="connsiteY7" fmla="*/ 813391 h 1648046"/>
              <a:gd name="connsiteX8" fmla="*/ 1398182 w 1738423"/>
              <a:gd name="connsiteY8" fmla="*/ 1073888 h 1648046"/>
              <a:gd name="connsiteX9" fmla="*/ 1568303 w 1738423"/>
              <a:gd name="connsiteY9" fmla="*/ 1366284 h 1648046"/>
              <a:gd name="connsiteX10" fmla="*/ 1648047 w 1738423"/>
              <a:gd name="connsiteY10" fmla="*/ 1584251 h 1648046"/>
              <a:gd name="connsiteX11" fmla="*/ 1738423 w 1738423"/>
              <a:gd name="connsiteY11" fmla="*/ 1648046 h 1648046"/>
              <a:gd name="connsiteX0" fmla="*/ 552893 w 1738423"/>
              <a:gd name="connsiteY0" fmla="*/ 0 h 1648046"/>
              <a:gd name="connsiteX1" fmla="*/ 552893 w 1738423"/>
              <a:gd name="connsiteY1" fmla="*/ 138223 h 1648046"/>
              <a:gd name="connsiteX2" fmla="*/ 0 w 1738423"/>
              <a:gd name="connsiteY2" fmla="*/ 287079 h 1648046"/>
              <a:gd name="connsiteX3" fmla="*/ 53163 w 1738423"/>
              <a:gd name="connsiteY3" fmla="*/ 435935 h 1648046"/>
              <a:gd name="connsiteX4" fmla="*/ 701749 w 1738423"/>
              <a:gd name="connsiteY4" fmla="*/ 441251 h 1648046"/>
              <a:gd name="connsiteX5" fmla="*/ 962247 w 1738423"/>
              <a:gd name="connsiteY5" fmla="*/ 414670 h 1648046"/>
              <a:gd name="connsiteX6" fmla="*/ 1116419 w 1738423"/>
              <a:gd name="connsiteY6" fmla="*/ 648586 h 1648046"/>
              <a:gd name="connsiteX7" fmla="*/ 1100469 w 1738423"/>
              <a:gd name="connsiteY7" fmla="*/ 813391 h 1648046"/>
              <a:gd name="connsiteX8" fmla="*/ 1398182 w 1738423"/>
              <a:gd name="connsiteY8" fmla="*/ 1073888 h 1648046"/>
              <a:gd name="connsiteX9" fmla="*/ 1568303 w 1738423"/>
              <a:gd name="connsiteY9" fmla="*/ 1366284 h 1648046"/>
              <a:gd name="connsiteX10" fmla="*/ 1605516 w 1738423"/>
              <a:gd name="connsiteY10" fmla="*/ 1509823 h 1648046"/>
              <a:gd name="connsiteX11" fmla="*/ 1738423 w 1738423"/>
              <a:gd name="connsiteY11" fmla="*/ 1648046 h 1648046"/>
              <a:gd name="connsiteX0" fmla="*/ 552893 w 1674628"/>
              <a:gd name="connsiteY0" fmla="*/ 0 h 1610832"/>
              <a:gd name="connsiteX1" fmla="*/ 552893 w 1674628"/>
              <a:gd name="connsiteY1" fmla="*/ 138223 h 1610832"/>
              <a:gd name="connsiteX2" fmla="*/ 0 w 1674628"/>
              <a:gd name="connsiteY2" fmla="*/ 287079 h 1610832"/>
              <a:gd name="connsiteX3" fmla="*/ 53163 w 1674628"/>
              <a:gd name="connsiteY3" fmla="*/ 435935 h 1610832"/>
              <a:gd name="connsiteX4" fmla="*/ 701749 w 1674628"/>
              <a:gd name="connsiteY4" fmla="*/ 441251 h 1610832"/>
              <a:gd name="connsiteX5" fmla="*/ 962247 w 1674628"/>
              <a:gd name="connsiteY5" fmla="*/ 414670 h 1610832"/>
              <a:gd name="connsiteX6" fmla="*/ 1116419 w 1674628"/>
              <a:gd name="connsiteY6" fmla="*/ 648586 h 1610832"/>
              <a:gd name="connsiteX7" fmla="*/ 1100469 w 1674628"/>
              <a:gd name="connsiteY7" fmla="*/ 813391 h 1610832"/>
              <a:gd name="connsiteX8" fmla="*/ 1398182 w 1674628"/>
              <a:gd name="connsiteY8" fmla="*/ 1073888 h 1610832"/>
              <a:gd name="connsiteX9" fmla="*/ 1568303 w 1674628"/>
              <a:gd name="connsiteY9" fmla="*/ 1366284 h 1610832"/>
              <a:gd name="connsiteX10" fmla="*/ 1605516 w 1674628"/>
              <a:gd name="connsiteY10" fmla="*/ 1509823 h 1610832"/>
              <a:gd name="connsiteX11" fmla="*/ 1674628 w 1674628"/>
              <a:gd name="connsiteY11" fmla="*/ 1610832 h 1610832"/>
              <a:gd name="connsiteX0" fmla="*/ 552893 w 1679746"/>
              <a:gd name="connsiteY0" fmla="*/ 0 h 1615843"/>
              <a:gd name="connsiteX1" fmla="*/ 552893 w 1679746"/>
              <a:gd name="connsiteY1" fmla="*/ 138223 h 1615843"/>
              <a:gd name="connsiteX2" fmla="*/ 0 w 1679746"/>
              <a:gd name="connsiteY2" fmla="*/ 287079 h 1615843"/>
              <a:gd name="connsiteX3" fmla="*/ 53163 w 1679746"/>
              <a:gd name="connsiteY3" fmla="*/ 435935 h 1615843"/>
              <a:gd name="connsiteX4" fmla="*/ 701749 w 1679746"/>
              <a:gd name="connsiteY4" fmla="*/ 441251 h 1615843"/>
              <a:gd name="connsiteX5" fmla="*/ 962247 w 1679746"/>
              <a:gd name="connsiteY5" fmla="*/ 414670 h 1615843"/>
              <a:gd name="connsiteX6" fmla="*/ 1116419 w 1679746"/>
              <a:gd name="connsiteY6" fmla="*/ 648586 h 1615843"/>
              <a:gd name="connsiteX7" fmla="*/ 1100469 w 1679746"/>
              <a:gd name="connsiteY7" fmla="*/ 813391 h 1615843"/>
              <a:gd name="connsiteX8" fmla="*/ 1398182 w 1679746"/>
              <a:gd name="connsiteY8" fmla="*/ 1073888 h 1615843"/>
              <a:gd name="connsiteX9" fmla="*/ 1568303 w 1679746"/>
              <a:gd name="connsiteY9" fmla="*/ 1366284 h 1615843"/>
              <a:gd name="connsiteX10" fmla="*/ 1605516 w 1679746"/>
              <a:gd name="connsiteY10" fmla="*/ 1509823 h 1615843"/>
              <a:gd name="connsiteX11" fmla="*/ 1674628 w 1679746"/>
              <a:gd name="connsiteY11" fmla="*/ 1610832 h 1615843"/>
              <a:gd name="connsiteX12" fmla="*/ 1674627 w 1679746"/>
              <a:gd name="connsiteY12" fmla="*/ 1600199 h 1615843"/>
              <a:gd name="connsiteX0" fmla="*/ 552893 w 1956390"/>
              <a:gd name="connsiteY0" fmla="*/ 0 h 1616753"/>
              <a:gd name="connsiteX1" fmla="*/ 552893 w 1956390"/>
              <a:gd name="connsiteY1" fmla="*/ 138223 h 1616753"/>
              <a:gd name="connsiteX2" fmla="*/ 0 w 1956390"/>
              <a:gd name="connsiteY2" fmla="*/ 287079 h 1616753"/>
              <a:gd name="connsiteX3" fmla="*/ 53163 w 1956390"/>
              <a:gd name="connsiteY3" fmla="*/ 435935 h 1616753"/>
              <a:gd name="connsiteX4" fmla="*/ 701749 w 1956390"/>
              <a:gd name="connsiteY4" fmla="*/ 441251 h 1616753"/>
              <a:gd name="connsiteX5" fmla="*/ 962247 w 1956390"/>
              <a:gd name="connsiteY5" fmla="*/ 414670 h 1616753"/>
              <a:gd name="connsiteX6" fmla="*/ 1116419 w 1956390"/>
              <a:gd name="connsiteY6" fmla="*/ 648586 h 1616753"/>
              <a:gd name="connsiteX7" fmla="*/ 1100469 w 1956390"/>
              <a:gd name="connsiteY7" fmla="*/ 813391 h 1616753"/>
              <a:gd name="connsiteX8" fmla="*/ 1398182 w 1956390"/>
              <a:gd name="connsiteY8" fmla="*/ 1073888 h 1616753"/>
              <a:gd name="connsiteX9" fmla="*/ 1568303 w 1956390"/>
              <a:gd name="connsiteY9" fmla="*/ 1366284 h 1616753"/>
              <a:gd name="connsiteX10" fmla="*/ 1605516 w 1956390"/>
              <a:gd name="connsiteY10" fmla="*/ 1509823 h 1616753"/>
              <a:gd name="connsiteX11" fmla="*/ 1674628 w 1956390"/>
              <a:gd name="connsiteY11" fmla="*/ 1610832 h 1616753"/>
              <a:gd name="connsiteX12" fmla="*/ 1956390 w 1956390"/>
              <a:gd name="connsiteY12" fmla="*/ 1605515 h 1616753"/>
              <a:gd name="connsiteX0" fmla="*/ 552893 w 1961706"/>
              <a:gd name="connsiteY0" fmla="*/ 0 h 1618046"/>
              <a:gd name="connsiteX1" fmla="*/ 552893 w 1961706"/>
              <a:gd name="connsiteY1" fmla="*/ 138223 h 1618046"/>
              <a:gd name="connsiteX2" fmla="*/ 0 w 1961706"/>
              <a:gd name="connsiteY2" fmla="*/ 287079 h 1618046"/>
              <a:gd name="connsiteX3" fmla="*/ 53163 w 1961706"/>
              <a:gd name="connsiteY3" fmla="*/ 435935 h 1618046"/>
              <a:gd name="connsiteX4" fmla="*/ 701749 w 1961706"/>
              <a:gd name="connsiteY4" fmla="*/ 441251 h 1618046"/>
              <a:gd name="connsiteX5" fmla="*/ 962247 w 1961706"/>
              <a:gd name="connsiteY5" fmla="*/ 414670 h 1618046"/>
              <a:gd name="connsiteX6" fmla="*/ 1116419 w 1961706"/>
              <a:gd name="connsiteY6" fmla="*/ 648586 h 1618046"/>
              <a:gd name="connsiteX7" fmla="*/ 1100469 w 1961706"/>
              <a:gd name="connsiteY7" fmla="*/ 813391 h 1618046"/>
              <a:gd name="connsiteX8" fmla="*/ 1398182 w 1961706"/>
              <a:gd name="connsiteY8" fmla="*/ 1073888 h 1618046"/>
              <a:gd name="connsiteX9" fmla="*/ 1568303 w 1961706"/>
              <a:gd name="connsiteY9" fmla="*/ 1366284 h 1618046"/>
              <a:gd name="connsiteX10" fmla="*/ 1605516 w 1961706"/>
              <a:gd name="connsiteY10" fmla="*/ 1509823 h 1618046"/>
              <a:gd name="connsiteX11" fmla="*/ 1674628 w 1961706"/>
              <a:gd name="connsiteY11" fmla="*/ 1610832 h 1618046"/>
              <a:gd name="connsiteX12" fmla="*/ 1961706 w 1961706"/>
              <a:gd name="connsiteY12" fmla="*/ 1610831 h 1618046"/>
              <a:gd name="connsiteX0" fmla="*/ 552893 w 1981504"/>
              <a:gd name="connsiteY0" fmla="*/ 0 h 1618046"/>
              <a:gd name="connsiteX1" fmla="*/ 552893 w 1981504"/>
              <a:gd name="connsiteY1" fmla="*/ 138223 h 1618046"/>
              <a:gd name="connsiteX2" fmla="*/ 0 w 1981504"/>
              <a:gd name="connsiteY2" fmla="*/ 287079 h 1618046"/>
              <a:gd name="connsiteX3" fmla="*/ 53163 w 1981504"/>
              <a:gd name="connsiteY3" fmla="*/ 435935 h 1618046"/>
              <a:gd name="connsiteX4" fmla="*/ 701749 w 1981504"/>
              <a:gd name="connsiteY4" fmla="*/ 441251 h 1618046"/>
              <a:gd name="connsiteX5" fmla="*/ 962247 w 1981504"/>
              <a:gd name="connsiteY5" fmla="*/ 414670 h 1618046"/>
              <a:gd name="connsiteX6" fmla="*/ 1116419 w 1981504"/>
              <a:gd name="connsiteY6" fmla="*/ 648586 h 1618046"/>
              <a:gd name="connsiteX7" fmla="*/ 1100469 w 1981504"/>
              <a:gd name="connsiteY7" fmla="*/ 813391 h 1618046"/>
              <a:gd name="connsiteX8" fmla="*/ 1398182 w 1981504"/>
              <a:gd name="connsiteY8" fmla="*/ 1073888 h 1618046"/>
              <a:gd name="connsiteX9" fmla="*/ 1568303 w 1981504"/>
              <a:gd name="connsiteY9" fmla="*/ 1366284 h 1618046"/>
              <a:gd name="connsiteX10" fmla="*/ 1605516 w 1981504"/>
              <a:gd name="connsiteY10" fmla="*/ 1509823 h 1618046"/>
              <a:gd name="connsiteX11" fmla="*/ 1674628 w 1981504"/>
              <a:gd name="connsiteY11" fmla="*/ 1610832 h 1618046"/>
              <a:gd name="connsiteX12" fmla="*/ 1961706 w 1981504"/>
              <a:gd name="connsiteY12" fmla="*/ 1610831 h 1618046"/>
              <a:gd name="connsiteX13" fmla="*/ 1956390 w 1981504"/>
              <a:gd name="connsiteY13" fmla="*/ 1605514 h 1618046"/>
              <a:gd name="connsiteX0" fmla="*/ 552893 w 2222208"/>
              <a:gd name="connsiteY0" fmla="*/ 0 h 1637442"/>
              <a:gd name="connsiteX1" fmla="*/ 552893 w 2222208"/>
              <a:gd name="connsiteY1" fmla="*/ 138223 h 1637442"/>
              <a:gd name="connsiteX2" fmla="*/ 0 w 2222208"/>
              <a:gd name="connsiteY2" fmla="*/ 287079 h 1637442"/>
              <a:gd name="connsiteX3" fmla="*/ 53163 w 2222208"/>
              <a:gd name="connsiteY3" fmla="*/ 435935 h 1637442"/>
              <a:gd name="connsiteX4" fmla="*/ 701749 w 2222208"/>
              <a:gd name="connsiteY4" fmla="*/ 441251 h 1637442"/>
              <a:gd name="connsiteX5" fmla="*/ 962247 w 2222208"/>
              <a:gd name="connsiteY5" fmla="*/ 414670 h 1637442"/>
              <a:gd name="connsiteX6" fmla="*/ 1116419 w 2222208"/>
              <a:gd name="connsiteY6" fmla="*/ 648586 h 1637442"/>
              <a:gd name="connsiteX7" fmla="*/ 1100469 w 2222208"/>
              <a:gd name="connsiteY7" fmla="*/ 813391 h 1637442"/>
              <a:gd name="connsiteX8" fmla="*/ 1398182 w 2222208"/>
              <a:gd name="connsiteY8" fmla="*/ 1073888 h 1637442"/>
              <a:gd name="connsiteX9" fmla="*/ 1568303 w 2222208"/>
              <a:gd name="connsiteY9" fmla="*/ 1366284 h 1637442"/>
              <a:gd name="connsiteX10" fmla="*/ 1605516 w 2222208"/>
              <a:gd name="connsiteY10" fmla="*/ 1509823 h 1637442"/>
              <a:gd name="connsiteX11" fmla="*/ 1674628 w 2222208"/>
              <a:gd name="connsiteY11" fmla="*/ 1610832 h 1637442"/>
              <a:gd name="connsiteX12" fmla="*/ 1961706 w 2222208"/>
              <a:gd name="connsiteY12" fmla="*/ 1610831 h 1637442"/>
              <a:gd name="connsiteX13" fmla="*/ 2222204 w 2222208"/>
              <a:gd name="connsiteY13" fmla="*/ 1637411 h 1637442"/>
              <a:gd name="connsiteX0" fmla="*/ 552893 w 2238701"/>
              <a:gd name="connsiteY0" fmla="*/ 0 h 1642728"/>
              <a:gd name="connsiteX1" fmla="*/ 552893 w 2238701"/>
              <a:gd name="connsiteY1" fmla="*/ 138223 h 1642728"/>
              <a:gd name="connsiteX2" fmla="*/ 0 w 2238701"/>
              <a:gd name="connsiteY2" fmla="*/ 287079 h 1642728"/>
              <a:gd name="connsiteX3" fmla="*/ 53163 w 2238701"/>
              <a:gd name="connsiteY3" fmla="*/ 435935 h 1642728"/>
              <a:gd name="connsiteX4" fmla="*/ 701749 w 2238701"/>
              <a:gd name="connsiteY4" fmla="*/ 441251 h 1642728"/>
              <a:gd name="connsiteX5" fmla="*/ 962247 w 2238701"/>
              <a:gd name="connsiteY5" fmla="*/ 414670 h 1642728"/>
              <a:gd name="connsiteX6" fmla="*/ 1116419 w 2238701"/>
              <a:gd name="connsiteY6" fmla="*/ 648586 h 1642728"/>
              <a:gd name="connsiteX7" fmla="*/ 1100469 w 2238701"/>
              <a:gd name="connsiteY7" fmla="*/ 813391 h 1642728"/>
              <a:gd name="connsiteX8" fmla="*/ 1398182 w 2238701"/>
              <a:gd name="connsiteY8" fmla="*/ 1073888 h 1642728"/>
              <a:gd name="connsiteX9" fmla="*/ 1568303 w 2238701"/>
              <a:gd name="connsiteY9" fmla="*/ 1366284 h 1642728"/>
              <a:gd name="connsiteX10" fmla="*/ 1605516 w 2238701"/>
              <a:gd name="connsiteY10" fmla="*/ 1509823 h 1642728"/>
              <a:gd name="connsiteX11" fmla="*/ 1674628 w 2238701"/>
              <a:gd name="connsiteY11" fmla="*/ 1610832 h 1642728"/>
              <a:gd name="connsiteX12" fmla="*/ 1961706 w 2238701"/>
              <a:gd name="connsiteY12" fmla="*/ 1610831 h 1642728"/>
              <a:gd name="connsiteX13" fmla="*/ 2222204 w 2238701"/>
              <a:gd name="connsiteY13" fmla="*/ 1637411 h 1642728"/>
              <a:gd name="connsiteX14" fmla="*/ 2211572 w 2238701"/>
              <a:gd name="connsiteY14" fmla="*/ 1642728 h 1642728"/>
              <a:gd name="connsiteX0" fmla="*/ 552893 w 2514614"/>
              <a:gd name="connsiteY0" fmla="*/ 0 h 1876644"/>
              <a:gd name="connsiteX1" fmla="*/ 552893 w 2514614"/>
              <a:gd name="connsiteY1" fmla="*/ 138223 h 1876644"/>
              <a:gd name="connsiteX2" fmla="*/ 0 w 2514614"/>
              <a:gd name="connsiteY2" fmla="*/ 287079 h 1876644"/>
              <a:gd name="connsiteX3" fmla="*/ 53163 w 2514614"/>
              <a:gd name="connsiteY3" fmla="*/ 435935 h 1876644"/>
              <a:gd name="connsiteX4" fmla="*/ 701749 w 2514614"/>
              <a:gd name="connsiteY4" fmla="*/ 441251 h 1876644"/>
              <a:gd name="connsiteX5" fmla="*/ 962247 w 2514614"/>
              <a:gd name="connsiteY5" fmla="*/ 414670 h 1876644"/>
              <a:gd name="connsiteX6" fmla="*/ 1116419 w 2514614"/>
              <a:gd name="connsiteY6" fmla="*/ 648586 h 1876644"/>
              <a:gd name="connsiteX7" fmla="*/ 1100469 w 2514614"/>
              <a:gd name="connsiteY7" fmla="*/ 813391 h 1876644"/>
              <a:gd name="connsiteX8" fmla="*/ 1398182 w 2514614"/>
              <a:gd name="connsiteY8" fmla="*/ 1073888 h 1876644"/>
              <a:gd name="connsiteX9" fmla="*/ 1568303 w 2514614"/>
              <a:gd name="connsiteY9" fmla="*/ 1366284 h 1876644"/>
              <a:gd name="connsiteX10" fmla="*/ 1605516 w 2514614"/>
              <a:gd name="connsiteY10" fmla="*/ 1509823 h 1876644"/>
              <a:gd name="connsiteX11" fmla="*/ 1674628 w 2514614"/>
              <a:gd name="connsiteY11" fmla="*/ 1610832 h 1876644"/>
              <a:gd name="connsiteX12" fmla="*/ 1961706 w 2514614"/>
              <a:gd name="connsiteY12" fmla="*/ 1610831 h 1876644"/>
              <a:gd name="connsiteX13" fmla="*/ 2222204 w 2514614"/>
              <a:gd name="connsiteY13" fmla="*/ 1637411 h 1876644"/>
              <a:gd name="connsiteX14" fmla="*/ 2514600 w 2514614"/>
              <a:gd name="connsiteY14" fmla="*/ 1876644 h 187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614" h="1876644">
                <a:moveTo>
                  <a:pt x="552893" y="0"/>
                </a:moveTo>
                <a:lnTo>
                  <a:pt x="552893" y="138223"/>
                </a:lnTo>
                <a:lnTo>
                  <a:pt x="0" y="287079"/>
                </a:lnTo>
                <a:lnTo>
                  <a:pt x="53163" y="435935"/>
                </a:lnTo>
                <a:lnTo>
                  <a:pt x="701749" y="441251"/>
                </a:lnTo>
                <a:lnTo>
                  <a:pt x="962247" y="414670"/>
                </a:lnTo>
                <a:lnTo>
                  <a:pt x="1116419" y="648586"/>
                </a:lnTo>
                <a:lnTo>
                  <a:pt x="1100469" y="813391"/>
                </a:lnTo>
                <a:lnTo>
                  <a:pt x="1398182" y="1073888"/>
                </a:lnTo>
                <a:lnTo>
                  <a:pt x="1568303" y="1366284"/>
                </a:lnTo>
                <a:lnTo>
                  <a:pt x="1605516" y="1509823"/>
                </a:lnTo>
                <a:cubicBezTo>
                  <a:pt x="1618807" y="1547037"/>
                  <a:pt x="1674628" y="1609725"/>
                  <a:pt x="1674628" y="1610832"/>
                </a:cubicBezTo>
                <a:cubicBezTo>
                  <a:pt x="1686146" y="1625895"/>
                  <a:pt x="1961706" y="1613046"/>
                  <a:pt x="1961706" y="1610831"/>
                </a:cubicBezTo>
                <a:cubicBezTo>
                  <a:pt x="2008666" y="1609945"/>
                  <a:pt x="2223311" y="1638519"/>
                  <a:pt x="2222204" y="1637411"/>
                </a:cubicBezTo>
                <a:cubicBezTo>
                  <a:pt x="2263848" y="1642727"/>
                  <a:pt x="2516815" y="1875536"/>
                  <a:pt x="2514600" y="1876644"/>
                </a:cubicBezTo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689B1EE5-84E0-8C85-4DC4-179905919AE8}"/>
              </a:ext>
            </a:extLst>
          </p:cNvPr>
          <p:cNvSpPr/>
          <p:nvPr/>
        </p:nvSpPr>
        <p:spPr>
          <a:xfrm>
            <a:off x="6379786" y="2485616"/>
            <a:ext cx="1009085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Заволжье</a:t>
            </a:r>
          </a:p>
        </p:txBody>
      </p:sp>
      <p:pic>
        <p:nvPicPr>
          <p:cNvPr id="106" name="Рисунок 105" descr="Маркер со сплошной заливкой">
            <a:extLst>
              <a:ext uri="{FF2B5EF4-FFF2-40B4-BE49-F238E27FC236}">
                <a16:creationId xmlns:a16="http://schemas.microsoft.com/office/drawing/2014/main" xmlns="" id="{AEAC66D0-ADED-4C2C-61F4-DA371C979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428431" y="2532538"/>
            <a:ext cx="180000" cy="180000"/>
          </a:xfrm>
          <a:prstGeom prst="rect">
            <a:avLst/>
          </a:prstGeom>
        </p:spPr>
      </p:pic>
      <p:pic>
        <p:nvPicPr>
          <p:cNvPr id="231" name="Рисунок 230" descr="Поезд со сплошной заливкой">
            <a:extLst>
              <a:ext uri="{FF2B5EF4-FFF2-40B4-BE49-F238E27FC236}">
                <a16:creationId xmlns:a16="http://schemas.microsoft.com/office/drawing/2014/main" xmlns="" id="{A2CFD3F2-26AB-9E8D-2227-AFB755127E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589556" y="2532537"/>
            <a:ext cx="180000" cy="180000"/>
          </a:xfrm>
          <a:prstGeom prst="rect">
            <a:avLst/>
          </a:prstGeom>
        </p:spPr>
      </p:pic>
      <p:sp>
        <p:nvSpPr>
          <p:cNvPr id="232" name="Полилиния 231">
            <a:extLst>
              <a:ext uri="{FF2B5EF4-FFF2-40B4-BE49-F238E27FC236}">
                <a16:creationId xmlns:a16="http://schemas.microsoft.com/office/drawing/2014/main" xmlns="" id="{19BD3380-462B-9C87-89A8-ED0F0C367ABF}"/>
              </a:ext>
            </a:extLst>
          </p:cNvPr>
          <p:cNvSpPr/>
          <p:nvPr/>
        </p:nvSpPr>
        <p:spPr>
          <a:xfrm>
            <a:off x="5787858" y="2759432"/>
            <a:ext cx="2971985" cy="1909960"/>
          </a:xfrm>
          <a:custGeom>
            <a:avLst/>
            <a:gdLst>
              <a:gd name="connsiteX0" fmla="*/ 1390537 w 2878466"/>
              <a:gd name="connsiteY0" fmla="*/ 0 h 1909960"/>
              <a:gd name="connsiteX1" fmla="*/ 1471697 w 2878466"/>
              <a:gd name="connsiteY1" fmla="*/ 102802 h 1909960"/>
              <a:gd name="connsiteX2" fmla="*/ 1455465 w 2878466"/>
              <a:gd name="connsiteY2" fmla="*/ 194783 h 1909960"/>
              <a:gd name="connsiteX3" fmla="*/ 1617784 w 2878466"/>
              <a:gd name="connsiteY3" fmla="*/ 286764 h 1909960"/>
              <a:gd name="connsiteX4" fmla="*/ 1704355 w 2878466"/>
              <a:gd name="connsiteY4" fmla="*/ 394977 h 1909960"/>
              <a:gd name="connsiteX5" fmla="*/ 1801746 w 2878466"/>
              <a:gd name="connsiteY5" fmla="*/ 789955 h 1909960"/>
              <a:gd name="connsiteX6" fmla="*/ 1980298 w 2878466"/>
              <a:gd name="connsiteY6" fmla="*/ 833240 h 1909960"/>
              <a:gd name="connsiteX7" fmla="*/ 2126385 w 2878466"/>
              <a:gd name="connsiteY7" fmla="*/ 995560 h 1909960"/>
              <a:gd name="connsiteX8" fmla="*/ 2304937 w 2878466"/>
              <a:gd name="connsiteY8" fmla="*/ 1022613 h 1909960"/>
              <a:gd name="connsiteX9" fmla="*/ 2445614 w 2878466"/>
              <a:gd name="connsiteY9" fmla="*/ 1163290 h 1909960"/>
              <a:gd name="connsiteX10" fmla="*/ 2613344 w 2878466"/>
              <a:gd name="connsiteY10" fmla="*/ 1179522 h 1909960"/>
              <a:gd name="connsiteX11" fmla="*/ 2662040 w 2878466"/>
              <a:gd name="connsiteY11" fmla="*/ 1152469 h 1909960"/>
              <a:gd name="connsiteX12" fmla="*/ 2878466 w 2878466"/>
              <a:gd name="connsiteY12" fmla="*/ 1374305 h 1909960"/>
              <a:gd name="connsiteX13" fmla="*/ 2764842 w 2878466"/>
              <a:gd name="connsiteY13" fmla="*/ 1650248 h 1909960"/>
              <a:gd name="connsiteX14" fmla="*/ 2640397 w 2878466"/>
              <a:gd name="connsiteY14" fmla="*/ 1747640 h 1909960"/>
              <a:gd name="connsiteX15" fmla="*/ 2375275 w 2878466"/>
              <a:gd name="connsiteY15" fmla="*/ 1650248 h 1909960"/>
              <a:gd name="connsiteX16" fmla="*/ 1650248 w 2878466"/>
              <a:gd name="connsiteY16" fmla="*/ 1753051 h 1909960"/>
              <a:gd name="connsiteX17" fmla="*/ 1249860 w 2878466"/>
              <a:gd name="connsiteY17" fmla="*/ 1850443 h 1909960"/>
              <a:gd name="connsiteX18" fmla="*/ 946863 w 2878466"/>
              <a:gd name="connsiteY18" fmla="*/ 1828800 h 1909960"/>
              <a:gd name="connsiteX19" fmla="*/ 660099 w 2878466"/>
              <a:gd name="connsiteY19" fmla="*/ 1909960 h 1909960"/>
              <a:gd name="connsiteX20" fmla="*/ 378745 w 2878466"/>
              <a:gd name="connsiteY20" fmla="*/ 1823389 h 1909960"/>
              <a:gd name="connsiteX21" fmla="*/ 0 w 2878466"/>
              <a:gd name="connsiteY21" fmla="*/ 1617785 h 1909960"/>
              <a:gd name="connsiteX22" fmla="*/ 0 w 2878466"/>
              <a:gd name="connsiteY22" fmla="*/ 1617785 h 1909960"/>
              <a:gd name="connsiteX0" fmla="*/ 1484056 w 2971985"/>
              <a:gd name="connsiteY0" fmla="*/ 0 h 1909960"/>
              <a:gd name="connsiteX1" fmla="*/ 1565216 w 2971985"/>
              <a:gd name="connsiteY1" fmla="*/ 102802 h 1909960"/>
              <a:gd name="connsiteX2" fmla="*/ 1548984 w 2971985"/>
              <a:gd name="connsiteY2" fmla="*/ 194783 h 1909960"/>
              <a:gd name="connsiteX3" fmla="*/ 1711303 w 2971985"/>
              <a:gd name="connsiteY3" fmla="*/ 286764 h 1909960"/>
              <a:gd name="connsiteX4" fmla="*/ 1797874 w 2971985"/>
              <a:gd name="connsiteY4" fmla="*/ 394977 h 1909960"/>
              <a:gd name="connsiteX5" fmla="*/ 1895265 w 2971985"/>
              <a:gd name="connsiteY5" fmla="*/ 789955 h 1909960"/>
              <a:gd name="connsiteX6" fmla="*/ 2073817 w 2971985"/>
              <a:gd name="connsiteY6" fmla="*/ 833240 h 1909960"/>
              <a:gd name="connsiteX7" fmla="*/ 2219904 w 2971985"/>
              <a:gd name="connsiteY7" fmla="*/ 995560 h 1909960"/>
              <a:gd name="connsiteX8" fmla="*/ 2398456 w 2971985"/>
              <a:gd name="connsiteY8" fmla="*/ 1022613 h 1909960"/>
              <a:gd name="connsiteX9" fmla="*/ 2539133 w 2971985"/>
              <a:gd name="connsiteY9" fmla="*/ 1163290 h 1909960"/>
              <a:gd name="connsiteX10" fmla="*/ 2706863 w 2971985"/>
              <a:gd name="connsiteY10" fmla="*/ 1179522 h 1909960"/>
              <a:gd name="connsiteX11" fmla="*/ 2755559 w 2971985"/>
              <a:gd name="connsiteY11" fmla="*/ 1152469 h 1909960"/>
              <a:gd name="connsiteX12" fmla="*/ 2971985 w 2971985"/>
              <a:gd name="connsiteY12" fmla="*/ 1374305 h 1909960"/>
              <a:gd name="connsiteX13" fmla="*/ 2858361 w 2971985"/>
              <a:gd name="connsiteY13" fmla="*/ 1650248 h 1909960"/>
              <a:gd name="connsiteX14" fmla="*/ 2733916 w 2971985"/>
              <a:gd name="connsiteY14" fmla="*/ 1747640 h 1909960"/>
              <a:gd name="connsiteX15" fmla="*/ 2468794 w 2971985"/>
              <a:gd name="connsiteY15" fmla="*/ 1650248 h 1909960"/>
              <a:gd name="connsiteX16" fmla="*/ 1743767 w 2971985"/>
              <a:gd name="connsiteY16" fmla="*/ 1753051 h 1909960"/>
              <a:gd name="connsiteX17" fmla="*/ 1343379 w 2971985"/>
              <a:gd name="connsiteY17" fmla="*/ 1850443 h 1909960"/>
              <a:gd name="connsiteX18" fmla="*/ 1040382 w 2971985"/>
              <a:gd name="connsiteY18" fmla="*/ 1828800 h 1909960"/>
              <a:gd name="connsiteX19" fmla="*/ 753618 w 2971985"/>
              <a:gd name="connsiteY19" fmla="*/ 1909960 h 1909960"/>
              <a:gd name="connsiteX20" fmla="*/ 472264 w 2971985"/>
              <a:gd name="connsiteY20" fmla="*/ 1823389 h 1909960"/>
              <a:gd name="connsiteX21" fmla="*/ 93519 w 2971985"/>
              <a:gd name="connsiteY21" fmla="*/ 1617785 h 1909960"/>
              <a:gd name="connsiteX22" fmla="*/ 0 w 2971985"/>
              <a:gd name="connsiteY22" fmla="*/ 1560635 h 190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1985" h="1909960">
                <a:moveTo>
                  <a:pt x="1484056" y="0"/>
                </a:moveTo>
                <a:lnTo>
                  <a:pt x="1565216" y="102802"/>
                </a:lnTo>
                <a:lnTo>
                  <a:pt x="1548984" y="194783"/>
                </a:lnTo>
                <a:lnTo>
                  <a:pt x="1711303" y="286764"/>
                </a:lnTo>
                <a:lnTo>
                  <a:pt x="1797874" y="394977"/>
                </a:lnTo>
                <a:lnTo>
                  <a:pt x="1895265" y="789955"/>
                </a:lnTo>
                <a:lnTo>
                  <a:pt x="2073817" y="833240"/>
                </a:lnTo>
                <a:lnTo>
                  <a:pt x="2219904" y="995560"/>
                </a:lnTo>
                <a:lnTo>
                  <a:pt x="2398456" y="1022613"/>
                </a:lnTo>
                <a:lnTo>
                  <a:pt x="2539133" y="1163290"/>
                </a:lnTo>
                <a:lnTo>
                  <a:pt x="2706863" y="1179522"/>
                </a:lnTo>
                <a:lnTo>
                  <a:pt x="2755559" y="1152469"/>
                </a:lnTo>
                <a:lnTo>
                  <a:pt x="2971985" y="1374305"/>
                </a:lnTo>
                <a:lnTo>
                  <a:pt x="2858361" y="1650248"/>
                </a:lnTo>
                <a:lnTo>
                  <a:pt x="2733916" y="1747640"/>
                </a:lnTo>
                <a:lnTo>
                  <a:pt x="2468794" y="1650248"/>
                </a:lnTo>
                <a:lnTo>
                  <a:pt x="1743767" y="1753051"/>
                </a:lnTo>
                <a:lnTo>
                  <a:pt x="1343379" y="1850443"/>
                </a:lnTo>
                <a:lnTo>
                  <a:pt x="1040382" y="1828800"/>
                </a:lnTo>
                <a:lnTo>
                  <a:pt x="753618" y="1909960"/>
                </a:lnTo>
                <a:lnTo>
                  <a:pt x="472264" y="1823389"/>
                </a:lnTo>
                <a:lnTo>
                  <a:pt x="93519" y="1617785"/>
                </a:lnTo>
                <a:lnTo>
                  <a:pt x="0" y="1560635"/>
                </a:lnTo>
              </a:path>
            </a:pathLst>
          </a:custGeom>
          <a:noFill/>
          <a:ln>
            <a:solidFill>
              <a:srgbClr val="4756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xmlns="" id="{13930D6D-FD3E-F3D4-E91A-9284D223BA3B}"/>
              </a:ext>
            </a:extLst>
          </p:cNvPr>
          <p:cNvSpPr/>
          <p:nvPr/>
        </p:nvSpPr>
        <p:spPr>
          <a:xfrm>
            <a:off x="7794468" y="3524500"/>
            <a:ext cx="125709" cy="1257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72FE5585-2976-B57D-F73E-D49F5952A77B}"/>
              </a:ext>
            </a:extLst>
          </p:cNvPr>
          <p:cNvSpPr/>
          <p:nvPr/>
        </p:nvSpPr>
        <p:spPr>
          <a:xfrm>
            <a:off x="8476084" y="3921754"/>
            <a:ext cx="1276015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</a:t>
            </a:r>
          </a:p>
        </p:txBody>
      </p:sp>
      <p:pic>
        <p:nvPicPr>
          <p:cNvPr id="104" name="Рисунок 103" descr="Маркер со сплошной заливкой">
            <a:extLst>
              <a:ext uri="{FF2B5EF4-FFF2-40B4-BE49-F238E27FC236}">
                <a16:creationId xmlns:a16="http://schemas.microsoft.com/office/drawing/2014/main" xmlns="" id="{AEB2BC66-8B47-1772-194B-9AFC1A3AF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535520" y="3968676"/>
            <a:ext cx="180000" cy="180000"/>
          </a:xfrm>
          <a:prstGeom prst="rect">
            <a:avLst/>
          </a:prstGeom>
        </p:spPr>
      </p:pic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xmlns="" id="{50403483-55E7-7CD7-1A34-AF319242838E}"/>
              </a:ext>
            </a:extLst>
          </p:cNvPr>
          <p:cNvSpPr/>
          <p:nvPr/>
        </p:nvSpPr>
        <p:spPr>
          <a:xfrm>
            <a:off x="7269644" y="3167438"/>
            <a:ext cx="83444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Балахна</a:t>
            </a: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:a16="http://schemas.microsoft.com/office/drawing/2014/main" xmlns="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233" name="Полилиния 232">
            <a:extLst>
              <a:ext uri="{FF2B5EF4-FFF2-40B4-BE49-F238E27FC236}">
                <a16:creationId xmlns:a16="http://schemas.microsoft.com/office/drawing/2014/main" xmlns="" id="{ADBAC8CB-496B-C58F-1A62-89E8DB6BE405}"/>
              </a:ext>
            </a:extLst>
          </p:cNvPr>
          <p:cNvSpPr/>
          <p:nvPr/>
        </p:nvSpPr>
        <p:spPr>
          <a:xfrm>
            <a:off x="8323118" y="3932959"/>
            <a:ext cx="431223" cy="306532"/>
          </a:xfrm>
          <a:custGeom>
            <a:avLst/>
            <a:gdLst>
              <a:gd name="connsiteX0" fmla="*/ 0 w 431223"/>
              <a:gd name="connsiteY0" fmla="*/ 0 h 306532"/>
              <a:gd name="connsiteX1" fmla="*/ 72737 w 431223"/>
              <a:gd name="connsiteY1" fmla="*/ 218209 h 306532"/>
              <a:gd name="connsiteX2" fmla="*/ 249382 w 431223"/>
              <a:gd name="connsiteY2" fmla="*/ 306532 h 306532"/>
              <a:gd name="connsiteX3" fmla="*/ 431223 w 431223"/>
              <a:gd name="connsiteY3" fmla="*/ 249382 h 306532"/>
              <a:gd name="connsiteX4" fmla="*/ 431223 w 431223"/>
              <a:gd name="connsiteY4" fmla="*/ 249382 h 30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223" h="306532">
                <a:moveTo>
                  <a:pt x="0" y="0"/>
                </a:moveTo>
                <a:lnTo>
                  <a:pt x="72737" y="218209"/>
                </a:lnTo>
                <a:lnTo>
                  <a:pt x="249382" y="306532"/>
                </a:lnTo>
                <a:lnTo>
                  <a:pt x="431223" y="249382"/>
                </a:lnTo>
                <a:lnTo>
                  <a:pt x="431223" y="249382"/>
                </a:lnTo>
              </a:path>
            </a:pathLst>
          </a:custGeom>
          <a:noFill/>
          <a:ln>
            <a:solidFill>
              <a:srgbClr val="4756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2D48715E-5B06-8F9B-C0D5-EF438749EC8F}"/>
              </a:ext>
            </a:extLst>
          </p:cNvPr>
          <p:cNvSpPr txBox="1"/>
          <p:nvPr/>
        </p:nvSpPr>
        <p:spPr>
          <a:xfrm>
            <a:off x="5984833" y="2817655"/>
            <a:ext cx="9783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км.</a:t>
            </a:r>
          </a:p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мин.</a:t>
            </a:r>
          </a:p>
        </p:txBody>
      </p:sp>
      <p:pic>
        <p:nvPicPr>
          <p:cNvPr id="235" name="Рисунок 234" descr="Конвертируемый со сплошной заливкой">
            <a:extLst>
              <a:ext uri="{FF2B5EF4-FFF2-40B4-BE49-F238E27FC236}">
                <a16:creationId xmlns:a16="http://schemas.microsoft.com/office/drawing/2014/main" xmlns="" id="{0635AF20-4AD4-3D21-1F24-EB3E6A7701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983358" y="2645812"/>
            <a:ext cx="180000" cy="180000"/>
          </a:xfrm>
          <a:prstGeom prst="rect">
            <a:avLst/>
          </a:prstGeom>
        </p:spPr>
      </p:pic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838929AE-7327-91BE-4508-E50940ED7B79}"/>
              </a:ext>
            </a:extLst>
          </p:cNvPr>
          <p:cNvSpPr txBox="1"/>
          <p:nvPr/>
        </p:nvSpPr>
        <p:spPr>
          <a:xfrm>
            <a:off x="7179344" y="4087360"/>
            <a:ext cx="9783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км.</a:t>
            </a:r>
          </a:p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ч. 6 мин.</a:t>
            </a:r>
          </a:p>
        </p:txBody>
      </p:sp>
      <p:pic>
        <p:nvPicPr>
          <p:cNvPr id="237" name="Рисунок 236" descr="Конвертируемый со сплошной заливкой">
            <a:extLst>
              <a:ext uri="{FF2B5EF4-FFF2-40B4-BE49-F238E27FC236}">
                <a16:creationId xmlns:a16="http://schemas.microsoft.com/office/drawing/2014/main" xmlns="" id="{DA90A6E0-4D30-2B48-50C5-C8DC720D49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177869" y="3926668"/>
            <a:ext cx="180000" cy="180000"/>
          </a:xfrm>
          <a:prstGeom prst="rect">
            <a:avLst/>
          </a:prstGeom>
        </p:spPr>
      </p:pic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xmlns="" id="{7CF884C3-7A5B-DFB9-E819-115906DD1936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37952" y="6496493"/>
            <a:ext cx="730694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http://old-ksrayon.donland.ru/Data/Sites/53/media/foto/econom/zona_002.jpg"/>
          <p:cNvPicPr/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723137" y="1387861"/>
            <a:ext cx="4040372" cy="489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D1167F1-43B4-FA82-606E-E7575884A9A9}"/>
              </a:ext>
            </a:extLst>
          </p:cNvPr>
          <p:cNvSpPr/>
          <p:nvPr/>
        </p:nvSpPr>
        <p:spPr>
          <a:xfrm>
            <a:off x="4106175" y="1327118"/>
            <a:ext cx="2665562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2023-2024-2025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E0C2D50-D926-C00C-331C-C79D5FBD02A4}"/>
              </a:ext>
            </a:extLst>
          </p:cNvPr>
          <p:cNvSpPr/>
          <p:nvPr/>
        </p:nvSpPr>
        <p:spPr>
          <a:xfrm>
            <a:off x="4056731" y="2241337"/>
            <a:ext cx="2833167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2EFB3336-310E-8D41-40DB-BCF7E0A8AF90}"/>
              </a:ext>
            </a:extLst>
          </p:cNvPr>
          <p:cNvSpPr txBox="1"/>
          <p:nvPr/>
        </p:nvSpPr>
        <p:spPr>
          <a:xfrm rot="10800000" flipH="1">
            <a:off x="8452884" y="2815387"/>
            <a:ext cx="8506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x-none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xmlns="" id="{9718F2DE-BC8A-C832-1B40-9991CFFF11B0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2931357211"/>
              </p:ext>
            </p:extLst>
          </p:nvPr>
        </p:nvGraphicFramePr>
        <p:xfrm>
          <a:off x="0" y="1398884"/>
          <a:ext cx="4497574" cy="5114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0" name="Прямоугольник 59"/>
          <p:cNvSpPr/>
          <p:nvPr/>
        </p:nvSpPr>
        <p:spPr>
          <a:xfrm>
            <a:off x="8229600" y="3721395"/>
            <a:ext cx="978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4" name="Прямоугольник 63"/>
          <p:cNvSpPr/>
          <p:nvPr/>
        </p:nvSpPr>
        <p:spPr>
          <a:xfrm flipV="1">
            <a:off x="8506047" y="4352329"/>
            <a:ext cx="733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6" name="Прямоугольник 65"/>
          <p:cNvSpPr/>
          <p:nvPr/>
        </p:nvSpPr>
        <p:spPr>
          <a:xfrm flipV="1">
            <a:off x="8218967" y="5256094"/>
            <a:ext cx="1392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DDD486F-FFDC-3AC3-0983-1563F64C780C}"/>
              </a:ext>
            </a:extLst>
          </p:cNvPr>
          <p:cNvSpPr txBox="1"/>
          <p:nvPr/>
        </p:nvSpPr>
        <p:spPr>
          <a:xfrm rot="10800000" flipH="1" flipV="1">
            <a:off x="4263656" y="2594562"/>
            <a:ext cx="10845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9B8B9FEF-8A61-E7B5-E26D-6064E35C71F8}"/>
              </a:ext>
            </a:extLst>
          </p:cNvPr>
          <p:cNvSpPr txBox="1"/>
          <p:nvPr/>
        </p:nvSpPr>
        <p:spPr>
          <a:xfrm>
            <a:off x="4242390" y="4455042"/>
            <a:ext cx="119084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CD500BF9-38C1-5529-5619-ECFDF6A02DFC}"/>
              </a:ext>
            </a:extLst>
          </p:cNvPr>
          <p:cNvSpPr txBox="1"/>
          <p:nvPr/>
        </p:nvSpPr>
        <p:spPr>
          <a:xfrm>
            <a:off x="4242390" y="3583172"/>
            <a:ext cx="108452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560829" y="2658137"/>
            <a:ext cx="124400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dirty="0" smtClean="0"/>
              <a:t>16,7   10,6    35,9</a:t>
            </a:r>
            <a:endParaRPr lang="ru-RU" sz="1000" dirty="0"/>
          </a:p>
        </p:txBody>
      </p:sp>
      <p:sp>
        <p:nvSpPr>
          <p:cNvPr id="76" name="TextBox 75"/>
          <p:cNvSpPr txBox="1"/>
          <p:nvPr/>
        </p:nvSpPr>
        <p:spPr>
          <a:xfrm>
            <a:off x="5167424" y="3604435"/>
            <a:ext cx="1775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        15272     19300       20200</a:t>
            </a:r>
            <a:endParaRPr lang="ru-RU" sz="1000" dirty="0"/>
          </a:p>
        </p:txBody>
      </p:sp>
      <p:sp>
        <p:nvSpPr>
          <p:cNvPr id="78" name="TextBox 77"/>
          <p:cNvSpPr txBox="1"/>
          <p:nvPr/>
        </p:nvSpPr>
        <p:spPr>
          <a:xfrm>
            <a:off x="5411973" y="4444410"/>
            <a:ext cx="1546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18,4      20,7     22,7</a:t>
            </a:r>
          </a:p>
          <a:p>
            <a:endParaRPr lang="ru-RU" sz="1200" dirty="0"/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xmlns="" id="{0D1167F1-43B4-FA82-606E-E7575884A9A9}"/>
              </a:ext>
            </a:extLst>
          </p:cNvPr>
          <p:cNvSpPr/>
          <p:nvPr/>
        </p:nvSpPr>
        <p:spPr>
          <a:xfrm>
            <a:off x="7251406" y="1351926"/>
            <a:ext cx="241359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продукции по видам экономической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деятельности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4136065" y="5103628"/>
            <a:ext cx="10951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млрд. руб.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4" name="Диаграмма 93">
            <a:extLst>
              <a:ext uri="{FF2B5EF4-FFF2-40B4-BE49-F238E27FC236}">
                <a16:creationId xmlns=""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051254"/>
              </p:ext>
            </p:extLst>
          </p:nvPr>
        </p:nvGraphicFramePr>
        <p:xfrm>
          <a:off x="7254013" y="2402959"/>
          <a:ext cx="2466753" cy="3625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6" name="Прямоугольник 95"/>
          <p:cNvSpPr/>
          <p:nvPr/>
        </p:nvSpPr>
        <p:spPr>
          <a:xfrm>
            <a:off x="4356340" y="3244334"/>
            <a:ext cx="17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</p:txBody>
      </p:sp>
      <p:sp>
        <p:nvSpPr>
          <p:cNvPr id="97" name="Прямоугольник 96"/>
          <p:cNvSpPr/>
          <p:nvPr/>
        </p:nvSpPr>
        <p:spPr>
          <a:xfrm>
            <a:off x="395657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</p:txBody>
      </p:sp>
      <p:sp>
        <p:nvSpPr>
          <p:cNvPr id="98" name="TextBox 97"/>
          <p:cNvSpPr txBox="1"/>
          <p:nvPr/>
        </p:nvSpPr>
        <p:spPr>
          <a:xfrm>
            <a:off x="5348713" y="5079889"/>
            <a:ext cx="1546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</a:t>
            </a:r>
            <a:r>
              <a:rPr lang="ru-RU" sz="1000" dirty="0" smtClean="0"/>
              <a:t>10,1         12,1      12,6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2B56E9F4-E4FE-07B5-1673-7C188D637F75}"/>
              </a:ext>
            </a:extLst>
          </p:cNvPr>
          <p:cNvSpPr/>
          <p:nvPr/>
        </p:nvSpPr>
        <p:spPr>
          <a:xfrm>
            <a:off x="7477306" y="395770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4C7367CC-2C8F-E4DC-E8B8-3D16B5436723}"/>
              </a:ext>
            </a:extLst>
          </p:cNvPr>
          <p:cNvSpPr/>
          <p:nvPr/>
        </p:nvSpPr>
        <p:spPr>
          <a:xfrm>
            <a:off x="5414629" y="182186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3A2C6274-4B9B-F40B-8680-725F6BB96DFB}"/>
              </a:ext>
            </a:extLst>
          </p:cNvPr>
          <p:cNvSpPr/>
          <p:nvPr/>
        </p:nvSpPr>
        <p:spPr>
          <a:xfrm>
            <a:off x="5166417" y="4011328"/>
            <a:ext cx="2160000" cy="2268748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147130"/>
              </p:ext>
            </p:extLst>
          </p:nvPr>
        </p:nvGraphicFramePr>
        <p:xfrm>
          <a:off x="836567" y="2046834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902285"/>
              </p:ext>
            </p:extLst>
          </p:nvPr>
        </p:nvGraphicFramePr>
        <p:xfrm>
          <a:off x="773288" y="4638812"/>
          <a:ext cx="4227356" cy="1641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EFDBC0B8-5E11-F341-0ED5-65974A167108}"/>
              </a:ext>
            </a:extLst>
          </p:cNvPr>
          <p:cNvSpPr/>
          <p:nvPr/>
        </p:nvSpPr>
        <p:spPr>
          <a:xfrm>
            <a:off x="4241277" y="233566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114,7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BC90595E-27D2-4878-4C3C-D23C5E914F17}"/>
              </a:ext>
            </a:extLst>
          </p:cNvPr>
          <p:cNvSpPr/>
          <p:nvPr/>
        </p:nvSpPr>
        <p:spPr>
          <a:xfrm>
            <a:off x="4241277" y="279060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109,85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F366D0DC-2F2F-1395-6E58-4CEE70D8CCE3}"/>
              </a:ext>
            </a:extLst>
          </p:cNvPr>
          <p:cNvSpPr/>
          <p:nvPr/>
        </p:nvSpPr>
        <p:spPr>
          <a:xfrm>
            <a:off x="4241277" y="324553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119,3</a:t>
            </a:r>
          </a:p>
          <a:p>
            <a:pPr algn="ctr"/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874105"/>
              </p:ext>
            </p:extLst>
          </p:nvPr>
        </p:nvGraphicFramePr>
        <p:xfrm>
          <a:off x="5272506" y="1397480"/>
          <a:ext cx="4497840" cy="2331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xmlns="" val="2298273598"/>
                    </a:ext>
                  </a:extLst>
                </a:gridCol>
              </a:tblGrid>
              <a:tr h="473753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488206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полному кругу предприятий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65451,3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70595,8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  <a:tr h="881079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7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124,3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128,7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235586"/>
                  </a:ext>
                </a:extLst>
              </a:tr>
              <a:tr h="488206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по (наименование области)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53432,0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71051,0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9490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xmlns="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xmlns="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01.01.2026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xmlns="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70188" y="2674189"/>
            <a:ext cx="360000" cy="473045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xmlns="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xmlns="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73851" y="53154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Влажный континентальный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01368" y="2758783"/>
            <a:ext cx="33361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Среднегодовая температура +14,6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℃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 летом + 37,5℃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минимальная зимой – 19,℃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дня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xmlns="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xmlns="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30F9616-4CA9-8FB9-426A-440D5B09B098}"/>
              </a:ext>
            </a:extLst>
          </p:cNvPr>
          <p:cNvSpPr txBox="1"/>
          <p:nvPr/>
        </p:nvSpPr>
        <p:spPr>
          <a:xfrm rot="10800000" flipV="1">
            <a:off x="1078299" y="5476807"/>
            <a:ext cx="17770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5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лесного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DE3B28B-9C2A-C4FD-BC1D-17B55EA166BC}"/>
              </a:ext>
            </a:extLst>
          </p:cNvPr>
          <p:cNvSpPr txBox="1"/>
          <p:nvPr/>
        </p:nvSpPr>
        <p:spPr>
          <a:xfrm>
            <a:off x="3320999" y="5568097"/>
            <a:ext cx="1775903" cy="241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900" dirty="0" smtClean="0"/>
              <a:t>Черноземы обыкновенные 97%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9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900" dirty="0" smtClean="0"/>
              <a:t>Черноземы солонцеватые 3%</a:t>
            </a:r>
            <a:endParaRPr lang="en-US" sz="9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5495521" y="2428126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млрд. м3                                                 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&gt;1229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т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щебня(камня)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57350817-E0E1-F8FA-9710-5BB6612E517F}"/>
              </a:ext>
            </a:extLst>
          </p:cNvPr>
          <p:cNvSpPr txBox="1"/>
          <p:nvPr/>
        </p:nvSpPr>
        <p:spPr>
          <a:xfrm>
            <a:off x="7936302" y="2810102"/>
            <a:ext cx="1882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угля (антрацита)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213,7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182,8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7,0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xmlns="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52895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015033BA-BEB5-3488-3407-C2E590FFA5D9}"/>
              </a:ext>
            </a:extLst>
          </p:cNvPr>
          <p:cNvSpPr/>
          <p:nvPr/>
        </p:nvSpPr>
        <p:spPr>
          <a:xfrm>
            <a:off x="2963220" y="2406770"/>
            <a:ext cx="2196000" cy="404578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A4503707-C842-55D2-8184-C2281EB1EB33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xmlns="" id="{BC46FF49-74DA-9C59-D684-B1B12D37A8F7}"/>
              </a:ext>
            </a:extLst>
          </p:cNvPr>
          <p:cNvSpPr txBox="1"/>
          <p:nvPr/>
        </p:nvSpPr>
        <p:spPr>
          <a:xfrm>
            <a:off x="7798492" y="5518079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xmlns="" id="{E9F12BC2-BFAA-BED4-F03C-AD706AF7061B}"/>
              </a:ext>
            </a:extLst>
          </p:cNvPr>
          <p:cNvSpPr txBox="1"/>
          <p:nvPr/>
        </p:nvSpPr>
        <p:spPr>
          <a:xfrm>
            <a:off x="7798492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xmlns="" id="{5C27278C-6818-C17F-D51C-27DC77A4DF73}"/>
              </a:ext>
            </a:extLst>
          </p:cNvPr>
          <p:cNvSpPr txBox="1"/>
          <p:nvPr/>
        </p:nvSpPr>
        <p:spPr>
          <a:xfrm>
            <a:off x="7798492" y="4023164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Музейная комната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xmlns="" id="{FD6CFA95-6D40-CD7C-1A91-86822FB92694}"/>
              </a:ext>
            </a:extLst>
          </p:cNvPr>
          <p:cNvSpPr txBox="1"/>
          <p:nvPr/>
        </p:nvSpPr>
        <p:spPr>
          <a:xfrm>
            <a:off x="779849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FEBFB40-7B6B-80BC-E2A0-D704509DB297}"/>
              </a:ext>
            </a:extLst>
          </p:cNvPr>
          <p:cNvSpPr/>
          <p:nvPr/>
        </p:nvSpPr>
        <p:spPr>
          <a:xfrm>
            <a:off x="601137" y="2381858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xmlns="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1588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690BC0E0-A47B-7C34-B2FA-E073E5D93F69}"/>
              </a:ext>
            </a:extLst>
          </p:cNvPr>
          <p:cNvSpPr txBox="1"/>
          <p:nvPr/>
        </p:nvSpPr>
        <p:spPr>
          <a:xfrm>
            <a:off x="826896" y="489117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8B3D4C90-9F8B-ADB3-6F43-32DD9FCCC0A1}"/>
              </a:ext>
            </a:extLst>
          </p:cNvPr>
          <p:cNvSpPr txBox="1"/>
          <p:nvPr/>
        </p:nvSpPr>
        <p:spPr>
          <a:xfrm>
            <a:off x="826896" y="5244859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8289096E-232E-07AD-8087-A4968491C029}"/>
              </a:ext>
            </a:extLst>
          </p:cNvPr>
          <p:cNvSpPr txBox="1"/>
          <p:nvPr/>
        </p:nvSpPr>
        <p:spPr>
          <a:xfrm>
            <a:off x="1828506" y="494293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660 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7C3018D4-B80B-2244-D89D-F98700861577}"/>
              </a:ext>
            </a:extLst>
          </p:cNvPr>
          <p:cNvSpPr txBox="1"/>
          <p:nvPr/>
        </p:nvSpPr>
        <p:spPr>
          <a:xfrm>
            <a:off x="826896" y="41493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B77467BC-9E22-FA87-0DA9-CDD84E703B74}"/>
              </a:ext>
            </a:extLst>
          </p:cNvPr>
          <p:cNvSpPr txBox="1"/>
          <p:nvPr/>
        </p:nvSpPr>
        <p:spPr>
          <a:xfrm>
            <a:off x="826896" y="4494362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F68BA2A-B11B-A3F3-C41C-C13ACA8D4225}"/>
              </a:ext>
            </a:extLst>
          </p:cNvPr>
          <p:cNvSpPr txBox="1"/>
          <p:nvPr/>
        </p:nvSpPr>
        <p:spPr>
          <a:xfrm>
            <a:off x="1828506" y="415793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6196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EC0830FF-A822-D57F-D63D-53A3866C0864}"/>
              </a:ext>
            </a:extLst>
          </p:cNvPr>
          <p:cNvSpPr txBox="1"/>
          <p:nvPr/>
        </p:nvSpPr>
        <p:spPr>
          <a:xfrm>
            <a:off x="826896" y="337292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D8AC28B-1761-234B-F3DD-AC6E74CECC4C}"/>
              </a:ext>
            </a:extLst>
          </p:cNvPr>
          <p:cNvSpPr txBox="1"/>
          <p:nvPr/>
        </p:nvSpPr>
        <p:spPr>
          <a:xfrm>
            <a:off x="826896" y="3692104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58D00896-22B3-FE36-7949-817B0AFC70FE}"/>
              </a:ext>
            </a:extLst>
          </p:cNvPr>
          <p:cNvSpPr txBox="1"/>
          <p:nvPr/>
        </p:nvSpPr>
        <p:spPr>
          <a:xfrm>
            <a:off x="1828506" y="344194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1505 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313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5151CFA0-40D0-3C38-D789-043E220BC223}"/>
              </a:ext>
            </a:extLst>
          </p:cNvPr>
          <p:cNvSpPr txBox="1"/>
          <p:nvPr/>
        </p:nvSpPr>
        <p:spPr>
          <a:xfrm>
            <a:off x="3154474" y="3174338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</a:t>
            </a:r>
            <a:r>
              <a:rPr lang="ru-RU" sz="11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акушерных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54474" y="4774290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стационарное 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020D1684-D52C-C2EC-5298-DD660550B672}"/>
              </a:ext>
            </a:extLst>
          </p:cNvPr>
          <p:cNvSpPr/>
          <p:nvPr/>
        </p:nvSpPr>
        <p:spPr>
          <a:xfrm>
            <a:off x="5302483" y="2308828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xmlns="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xmlns="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xmlns="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xmlns="" id="{40BFAEC2-21A1-E0CF-DC35-664D8408F090}"/>
              </a:ext>
            </a:extLst>
          </p:cNvPr>
          <p:cNvSpPr txBox="1"/>
          <p:nvPr/>
        </p:nvSpPr>
        <p:spPr>
          <a:xfrm>
            <a:off x="5476481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xmlns="" id="{E9931E13-1699-746E-1C30-75E37FBCB28F}"/>
              </a:ext>
            </a:extLst>
          </p:cNvPr>
          <p:cNvSpPr txBox="1"/>
          <p:nvPr/>
        </p:nvSpPr>
        <p:spPr>
          <a:xfrm>
            <a:off x="5476480" y="4762587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>
            <a:extLst>
              <a:ext uri="{FF2B5EF4-FFF2-40B4-BE49-F238E27FC236}">
                <a16:creationId xmlns:a16="http://schemas.microsoft.com/office/drawing/2014/main" xmlns="" id="{D8771586-6091-5D56-5B8F-FDE49F20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35523" y="4013748"/>
            <a:ext cx="360000" cy="360000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>
            <a:extLst>
              <a:ext uri="{FF2B5EF4-FFF2-40B4-BE49-F238E27FC236}">
                <a16:creationId xmlns:a16="http://schemas.microsoft.com/office/drawing/2014/main" xmlns="" id="{BD729864-237C-45C7-F01C-A38C96A4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10712" y="5289009"/>
            <a:ext cx="360000" cy="360000"/>
          </a:xfrm>
          <a:prstGeom prst="rect">
            <a:avLst/>
          </a:prstGeom>
        </p:spPr>
      </p:pic>
      <p:pic>
        <p:nvPicPr>
          <p:cNvPr id="245" name="Рисунок 244" descr="Окрестности со сплошной заливкой">
            <a:extLst>
              <a:ext uri="{FF2B5EF4-FFF2-40B4-BE49-F238E27FC236}">
                <a16:creationId xmlns:a16="http://schemas.microsoft.com/office/drawing/2014/main" xmlns="" id="{404E784F-D344-4D00-FA77-29A3E9D28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10712" y="2752056"/>
            <a:ext cx="360000" cy="360000"/>
          </a:xfrm>
          <a:prstGeom prst="rect">
            <a:avLst/>
          </a:prstGeom>
        </p:spPr>
      </p:pic>
      <p:pic>
        <p:nvPicPr>
          <p:cNvPr id="197" name="Рисунок 196" descr="Маркер со сплошной заливкой">
            <a:extLst>
              <a:ext uri="{FF2B5EF4-FFF2-40B4-BE49-F238E27FC236}">
                <a16:creationId xmlns:a16="http://schemas.microsoft.com/office/drawing/2014/main" xmlns="" id="{552603FA-FC26-3ED1-0722-31139F3F7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110712" y="1497433"/>
            <a:ext cx="360000" cy="360000"/>
          </a:xfrm>
          <a:prstGeom prst="rect">
            <a:avLst/>
          </a:prstGeom>
        </p:spPr>
      </p:pic>
      <p:sp>
        <p:nvSpPr>
          <p:cNvPr id="168" name="Прямоугольник с двумя скругленными соседними углами 167">
            <a:extLst>
              <a:ext uri="{FF2B5EF4-FFF2-40B4-BE49-F238E27FC236}">
                <a16:creationId xmlns:a16="http://schemas.microsoft.com/office/drawing/2014/main" xmlns="" id="{478D58C0-41CD-CA09-4379-928A9E73C760}"/>
              </a:ext>
            </a:extLst>
          </p:cNvPr>
          <p:cNvSpPr/>
          <p:nvPr/>
        </p:nvSpPr>
        <p:spPr>
          <a:xfrm rot="10800000">
            <a:off x="4747807" y="1736385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7" name="Прямоугольник с двумя скругленными соседними углами 166">
            <a:extLst>
              <a:ext uri="{FF2B5EF4-FFF2-40B4-BE49-F238E27FC236}">
                <a16:creationId xmlns:a16="http://schemas.microsoft.com/office/drawing/2014/main" xmlns="" id="{81711332-B8AE-DCC6-873F-933F6C19B236}"/>
              </a:ext>
            </a:extLst>
          </p:cNvPr>
          <p:cNvSpPr/>
          <p:nvPr/>
        </p:nvSpPr>
        <p:spPr>
          <a:xfrm rot="10800000">
            <a:off x="4747807" y="1401542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D52451-27ED-0F83-1F60-67CACD6C4EAB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xmlns="" id="{CCA2C116-2B09-FD7A-D597-99FBE645A23E}"/>
              </a:ext>
            </a:extLst>
          </p:cNvPr>
          <p:cNvSpPr/>
          <p:nvPr/>
        </p:nvSpPr>
        <p:spPr>
          <a:xfrm flipH="1">
            <a:off x="639810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xmlns="" id="{E8EAE40E-81B2-FFC9-89BF-9B740E4465D8}"/>
              </a:ext>
            </a:extLst>
          </p:cNvPr>
          <p:cNvSpPr/>
          <p:nvPr/>
        </p:nvSpPr>
        <p:spPr>
          <a:xfrm flipH="1">
            <a:off x="2685709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xmlns="" id="{91503E06-65C0-5F7E-5104-05DC8AC407DA}"/>
              </a:ext>
            </a:extLst>
          </p:cNvPr>
          <p:cNvSpPr/>
          <p:nvPr/>
        </p:nvSpPr>
        <p:spPr>
          <a:xfrm flipH="1">
            <a:off x="639810" y="265897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xmlns="" id="{82DBC2AD-82F8-CCD6-9551-13DE35106C17}"/>
              </a:ext>
            </a:extLst>
          </p:cNvPr>
          <p:cNvSpPr/>
          <p:nvPr/>
        </p:nvSpPr>
        <p:spPr>
          <a:xfrm flipH="1">
            <a:off x="632589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xmlns="" id="{CF0BFF50-A814-9E8B-A30C-D43173B28E80}"/>
              </a:ext>
            </a:extLst>
          </p:cNvPr>
          <p:cNvSpPr/>
          <p:nvPr/>
        </p:nvSpPr>
        <p:spPr>
          <a:xfrm flipH="1">
            <a:off x="2678488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xmlns="" id="{CC354AA4-7E17-970C-C9F1-85B364C7B4EE}"/>
              </a:ext>
            </a:extLst>
          </p:cNvPr>
          <p:cNvSpPr/>
          <p:nvPr/>
        </p:nvSpPr>
        <p:spPr>
          <a:xfrm flipH="1">
            <a:off x="632589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:a16="http://schemas.microsoft.com/office/drawing/2014/main" xmlns="" id="{CB6938B6-E84A-4277-CC2D-9975CEC0F707}"/>
              </a:ext>
            </a:extLst>
          </p:cNvPr>
          <p:cNvSpPr/>
          <p:nvPr/>
        </p:nvSpPr>
        <p:spPr>
          <a:xfrm flipH="1">
            <a:off x="2678488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66" name="Таблица 165">
            <a:extLst>
              <a:ext uri="{FF2B5EF4-FFF2-40B4-BE49-F238E27FC236}">
                <a16:creationId xmlns:a16="http://schemas.microsoft.com/office/drawing/2014/main" xmlns="" id="{18DF3222-3EAD-D891-4DBE-002000BF7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324907"/>
              </p:ext>
            </p:extLst>
          </p:nvPr>
        </p:nvGraphicFramePr>
        <p:xfrm>
          <a:off x="4747812" y="1400273"/>
          <a:ext cx="5017291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953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1163669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1163669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Выбросов загрязняющих веществ                   в атмосферу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</a:tbl>
          </a:graphicData>
        </a:graphic>
      </p:graphicFrame>
      <p:sp>
        <p:nvSpPr>
          <p:cNvPr id="169" name="Прямоугольник с двумя скругленными соседними углами 168">
            <a:extLst>
              <a:ext uri="{FF2B5EF4-FFF2-40B4-BE49-F238E27FC236}">
                <a16:creationId xmlns:a16="http://schemas.microsoft.com/office/drawing/2014/main" xmlns="" id="{F897C04D-CEE2-17C6-F237-1F00A70B84B5}"/>
              </a:ext>
            </a:extLst>
          </p:cNvPr>
          <p:cNvSpPr/>
          <p:nvPr/>
        </p:nvSpPr>
        <p:spPr>
          <a:xfrm rot="10800000">
            <a:off x="4747802" y="2995083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0" name="Прямоугольник с двумя скругленными соседними углами 169">
            <a:extLst>
              <a:ext uri="{FF2B5EF4-FFF2-40B4-BE49-F238E27FC236}">
                <a16:creationId xmlns:a16="http://schemas.microsoft.com/office/drawing/2014/main" xmlns="" id="{DC2E1620-DE91-5C67-4848-76A8C0F3585E}"/>
              </a:ext>
            </a:extLst>
          </p:cNvPr>
          <p:cNvSpPr/>
          <p:nvPr/>
        </p:nvSpPr>
        <p:spPr>
          <a:xfrm rot="10800000">
            <a:off x="4747802" y="2660240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71" name="Таблица 170">
            <a:extLst>
              <a:ext uri="{FF2B5EF4-FFF2-40B4-BE49-F238E27FC236}">
                <a16:creationId xmlns:a16="http://schemas.microsoft.com/office/drawing/2014/main" xmlns="" id="{36FA36E3-8E46-3E0D-25EB-36B202636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26180"/>
              </p:ext>
            </p:extLst>
          </p:nvPr>
        </p:nvGraphicFramePr>
        <p:xfrm>
          <a:off x="4747807" y="2658971"/>
          <a:ext cx="5025920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580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1165670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1165670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</a:tbl>
          </a:graphicData>
        </a:graphic>
      </p:graphicFrame>
      <p:sp>
        <p:nvSpPr>
          <p:cNvPr id="172" name="Прямоугольник с двумя скругленными соседними углами 171">
            <a:extLst>
              <a:ext uri="{FF2B5EF4-FFF2-40B4-BE49-F238E27FC236}">
                <a16:creationId xmlns:a16="http://schemas.microsoft.com/office/drawing/2014/main" xmlns="" id="{86C7DE69-5420-E10B-FDA4-7D8752F83083}"/>
              </a:ext>
            </a:extLst>
          </p:cNvPr>
          <p:cNvSpPr/>
          <p:nvPr/>
        </p:nvSpPr>
        <p:spPr>
          <a:xfrm rot="10800000">
            <a:off x="4731606" y="4389746"/>
            <a:ext cx="5039787" cy="1918074"/>
          </a:xfrm>
          <a:prstGeom prst="round2SameRect">
            <a:avLst>
              <a:gd name="adj1" fmla="val 10014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3" name="Прямоугольник с двумя скругленными соседними углами 172">
            <a:extLst>
              <a:ext uri="{FF2B5EF4-FFF2-40B4-BE49-F238E27FC236}">
                <a16:creationId xmlns:a16="http://schemas.microsoft.com/office/drawing/2014/main" xmlns="" id="{A741AF0E-E552-A63F-EFCA-F318F8DF1D7F}"/>
              </a:ext>
            </a:extLst>
          </p:cNvPr>
          <p:cNvSpPr/>
          <p:nvPr/>
        </p:nvSpPr>
        <p:spPr>
          <a:xfrm rot="10800000">
            <a:off x="4731608" y="3917666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74" name="Таблица 173">
            <a:extLst>
              <a:ext uri="{FF2B5EF4-FFF2-40B4-BE49-F238E27FC236}">
                <a16:creationId xmlns:a16="http://schemas.microsoft.com/office/drawing/2014/main" xmlns="" id="{6FCB7D2B-23EB-C966-CC16-65D817DD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510899"/>
              </p:ext>
            </p:extLst>
          </p:nvPr>
        </p:nvGraphicFramePr>
        <p:xfrm>
          <a:off x="4731613" y="3916397"/>
          <a:ext cx="5024862" cy="239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012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1165425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1165425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</a:tblGrid>
              <a:tr h="46929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Теплоснабжения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4078559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</a:t>
                      </a: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08912894"/>
                  </a:ext>
                </a:extLst>
              </a:tr>
            </a:tbl>
          </a:graphicData>
        </a:graphic>
      </p:graphicFrame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34EB0C42-E24D-1599-DB6F-C1C8327AA73D}"/>
              </a:ext>
            </a:extLst>
          </p:cNvPr>
          <p:cNvSpPr txBox="1"/>
          <p:nvPr/>
        </p:nvSpPr>
        <p:spPr>
          <a:xfrm>
            <a:off x="4747802" y="6365207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*Среднее по муниципалитетам НО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DE2841E0-CED4-F92A-C7A0-37C6D569ACC3}"/>
              </a:ext>
            </a:extLst>
          </p:cNvPr>
          <p:cNvSpPr txBox="1"/>
          <p:nvPr/>
        </p:nvSpPr>
        <p:spPr>
          <a:xfrm>
            <a:off x="777436" y="1812805"/>
            <a:ext cx="8817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195/360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356FF621-0CE3-EED7-DE74-7E1AA24C8A86}"/>
              </a:ext>
            </a:extLst>
          </p:cNvPr>
          <p:cNvSpPr txBox="1"/>
          <p:nvPr/>
        </p:nvSpPr>
        <p:spPr>
          <a:xfrm>
            <a:off x="1589514" y="188974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:a16="http://schemas.microsoft.com/office/drawing/2014/main" xmlns="" id="{60EDBA0F-49DD-3E58-39A3-1039CB03D332}"/>
              </a:ext>
            </a:extLst>
          </p:cNvPr>
          <p:cNvSpPr/>
          <p:nvPr/>
        </p:nvSpPr>
        <p:spPr>
          <a:xfrm>
            <a:off x="764690" y="2239251"/>
            <a:ext cx="1706021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l99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средний балл по городам НО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D7547331-87C6-583C-F2B3-87951F8587C2}"/>
              </a:ext>
            </a:extLst>
          </p:cNvPr>
          <p:cNvSpPr txBox="1"/>
          <p:nvPr/>
        </p:nvSpPr>
        <p:spPr>
          <a:xfrm>
            <a:off x="771269" y="3075185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44/60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05A8436D-879B-A075-0AC7-70744B6D1D4F}"/>
              </a:ext>
            </a:extLst>
          </p:cNvPr>
          <p:cNvSpPr txBox="1"/>
          <p:nvPr/>
        </p:nvSpPr>
        <p:spPr>
          <a:xfrm>
            <a:off x="1372447" y="315212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5D6028FC-B0B4-0EF6-32AE-E5AF1B96946A}"/>
              </a:ext>
            </a:extLst>
          </p:cNvPr>
          <p:cNvSpPr txBox="1"/>
          <p:nvPr/>
        </p:nvSpPr>
        <p:spPr>
          <a:xfrm>
            <a:off x="771269" y="3353192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 и прилегающие пространства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xmlns="" id="{ABCB8891-149E-F558-A454-9A59865519F2}"/>
              </a:ext>
            </a:extLst>
          </p:cNvPr>
          <p:cNvSpPr txBox="1"/>
          <p:nvPr/>
        </p:nvSpPr>
        <p:spPr>
          <a:xfrm>
            <a:off x="2823334" y="1700161"/>
            <a:ext cx="119905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 комфортный климат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9D16DF49-3F4A-8A97-F57C-FCA60C3FE27D}"/>
              </a:ext>
            </a:extLst>
          </p:cNvPr>
          <p:cNvSpPr txBox="1"/>
          <p:nvPr/>
        </p:nvSpPr>
        <p:spPr>
          <a:xfrm>
            <a:off x="632590" y="6365207"/>
            <a:ext cx="36383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*Индекс формируется Министерством строительства и жилищно-коммунального хозяйства РФ по административному центру муниципального образования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xmlns="" id="{336ECF4B-F225-C078-029F-36234955F876}"/>
              </a:ext>
            </a:extLst>
          </p:cNvPr>
          <p:cNvSpPr txBox="1"/>
          <p:nvPr/>
        </p:nvSpPr>
        <p:spPr>
          <a:xfrm>
            <a:off x="771269" y="1037436"/>
            <a:ext cx="3638327" cy="1938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больше половины от максимального количества баллов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меньше половины от максимального количества баллов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xmlns="" id="{15D9CCFB-099B-E167-CF29-02692564828D}"/>
              </a:ext>
            </a:extLst>
          </p:cNvPr>
          <p:cNvSpPr/>
          <p:nvPr/>
        </p:nvSpPr>
        <p:spPr>
          <a:xfrm>
            <a:off x="642962" y="1025383"/>
            <a:ext cx="70348" cy="70348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xmlns="" id="{3EDA5452-0DA0-7C38-DEAA-8AB38AC5413E}"/>
              </a:ext>
            </a:extLst>
          </p:cNvPr>
          <p:cNvSpPr/>
          <p:nvPr/>
        </p:nvSpPr>
        <p:spPr>
          <a:xfrm>
            <a:off x="642962" y="1155152"/>
            <a:ext cx="70348" cy="70348"/>
          </a:xfrm>
          <a:prstGeom prst="ellipse">
            <a:avLst/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xmlns="" id="{C2E91F4A-34CD-9D5D-A847-4E399627CC02}"/>
              </a:ext>
            </a:extLst>
          </p:cNvPr>
          <p:cNvSpPr/>
          <p:nvPr/>
        </p:nvSpPr>
        <p:spPr>
          <a:xfrm flipH="1">
            <a:off x="2693806" y="2657877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xmlns="" id="{99FF7127-A7D9-83DD-3190-7FF99DA60017}"/>
              </a:ext>
            </a:extLst>
          </p:cNvPr>
          <p:cNvSpPr txBox="1"/>
          <p:nvPr/>
        </p:nvSpPr>
        <p:spPr>
          <a:xfrm>
            <a:off x="2825265" y="3074091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43/60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xmlns="" id="{ECCDD3AF-7CAB-866E-239B-480DEDBF22EB}"/>
              </a:ext>
            </a:extLst>
          </p:cNvPr>
          <p:cNvSpPr txBox="1"/>
          <p:nvPr/>
        </p:nvSpPr>
        <p:spPr>
          <a:xfrm>
            <a:off x="3426443" y="31510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8E70D385-76D0-2BAA-441E-627CDCF8D567}"/>
              </a:ext>
            </a:extLst>
          </p:cNvPr>
          <p:cNvSpPr txBox="1"/>
          <p:nvPr/>
        </p:nvSpPr>
        <p:spPr>
          <a:xfrm>
            <a:off x="2825266" y="3352098"/>
            <a:ext cx="144565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улично-дорожная сеть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2E95505E-A56B-9D29-0F25-51D3BD9C1816}"/>
              </a:ext>
            </a:extLst>
          </p:cNvPr>
          <p:cNvSpPr txBox="1"/>
          <p:nvPr/>
        </p:nvSpPr>
        <p:spPr>
          <a:xfrm>
            <a:off x="763172" y="4330424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25/60  </a:t>
            </a:r>
            <a:endParaRPr lang="ru-RU" sz="16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C46D27D4-C09B-4CCE-0358-C9809B03C61C}"/>
              </a:ext>
            </a:extLst>
          </p:cNvPr>
          <p:cNvSpPr txBox="1"/>
          <p:nvPr/>
        </p:nvSpPr>
        <p:spPr>
          <a:xfrm>
            <a:off x="1364350" y="440736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xmlns="" id="{2503DEC5-F616-3285-5430-C599627C9174}"/>
              </a:ext>
            </a:extLst>
          </p:cNvPr>
          <p:cNvSpPr txBox="1"/>
          <p:nvPr/>
        </p:nvSpPr>
        <p:spPr>
          <a:xfrm>
            <a:off x="763172" y="4608431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пространства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xmlns="" id="{6BA4C204-F5B4-6DCF-C1C6-65189FC54C76}"/>
              </a:ext>
            </a:extLst>
          </p:cNvPr>
          <p:cNvSpPr txBox="1"/>
          <p:nvPr/>
        </p:nvSpPr>
        <p:spPr>
          <a:xfrm>
            <a:off x="2817168" y="4329330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36/60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0B7F32D4-9F89-1BB0-1AEF-8843B06802AE}"/>
              </a:ext>
            </a:extLst>
          </p:cNvPr>
          <p:cNvSpPr txBox="1"/>
          <p:nvPr/>
        </p:nvSpPr>
        <p:spPr>
          <a:xfrm>
            <a:off x="3418346" y="4406274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xmlns="" id="{5794E043-40FD-ABBF-6B6A-38A2707394BB}"/>
              </a:ext>
            </a:extLst>
          </p:cNvPr>
          <p:cNvSpPr txBox="1"/>
          <p:nvPr/>
        </p:nvSpPr>
        <p:spPr>
          <a:xfrm>
            <a:off x="2817168" y="4607337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общегородское пространство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1E934D3A-02AB-2C7B-E5BC-1A164AD8BE93}"/>
              </a:ext>
            </a:extLst>
          </p:cNvPr>
          <p:cNvSpPr txBox="1"/>
          <p:nvPr/>
        </p:nvSpPr>
        <p:spPr>
          <a:xfrm>
            <a:off x="763170" y="5586576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41/60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xmlns="" id="{BA81EB67-8975-7F09-A526-6E12CAE670D8}"/>
              </a:ext>
            </a:extLst>
          </p:cNvPr>
          <p:cNvSpPr txBox="1"/>
          <p:nvPr/>
        </p:nvSpPr>
        <p:spPr>
          <a:xfrm>
            <a:off x="1364348" y="5663520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xmlns="" id="{1D9B7A5A-EAA9-298F-696F-FC5A8E72A173}"/>
              </a:ext>
            </a:extLst>
          </p:cNvPr>
          <p:cNvSpPr txBox="1"/>
          <p:nvPr/>
        </p:nvSpPr>
        <p:spPr>
          <a:xfrm>
            <a:off x="763170" y="5864583"/>
            <a:ext cx="1809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xmlns="" id="{5669243B-9349-1132-386E-B82772AEBA35}"/>
              </a:ext>
            </a:extLst>
          </p:cNvPr>
          <p:cNvSpPr txBox="1"/>
          <p:nvPr/>
        </p:nvSpPr>
        <p:spPr>
          <a:xfrm>
            <a:off x="2817166" y="5585482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17/60  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0904C898-EB14-A5D2-77BD-F577E68462A3}"/>
              </a:ext>
            </a:extLst>
          </p:cNvPr>
          <p:cNvSpPr txBox="1"/>
          <p:nvPr/>
        </p:nvSpPr>
        <p:spPr>
          <a:xfrm>
            <a:off x="3418344" y="56624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68269774-FD19-B04B-8F9B-EE2B9E51C027}"/>
              </a:ext>
            </a:extLst>
          </p:cNvPr>
          <p:cNvSpPr txBox="1"/>
          <p:nvPr/>
        </p:nvSpPr>
        <p:spPr>
          <a:xfrm>
            <a:off x="2817166" y="5863489"/>
            <a:ext cx="17945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общественно-деловая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xmlns="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135523" y="1501072"/>
            <a:ext cx="360000" cy="360000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>
            <a:extLst>
              <a:ext uri="{FF2B5EF4-FFF2-40B4-BE49-F238E27FC236}">
                <a16:creationId xmlns:a16="http://schemas.microsoft.com/office/drawing/2014/main" xmlns="" id="{314E387F-F4FA-9534-23C9-D88BE19F1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135523" y="2757415"/>
            <a:ext cx="360000" cy="360000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>
            <a:extLst>
              <a:ext uri="{FF2B5EF4-FFF2-40B4-BE49-F238E27FC236}">
                <a16:creationId xmlns:a16="http://schemas.microsoft.com/office/drawing/2014/main" xmlns="" id="{B9E585B0-3872-12F5-3CD8-F02DE3E3A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110712" y="4013748"/>
            <a:ext cx="360000" cy="360000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xmlns="" id="{9EE7AFE4-1BE3-F26B-1A91-744E1AD3E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135523" y="527555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3F0953-6AC5-CDBC-60E9-7D86ECD0577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КРАСНОСУЛИНСКОГО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1F1F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29484</TotalTime>
  <Words>4197</Words>
  <Application>Microsoft Office PowerPoint</Application>
  <PresentationFormat>Лист A4 (210x297 мм)</PresentationFormat>
  <Paragraphs>1240</Paragraphs>
  <Slides>37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User</cp:lastModifiedBy>
  <cp:revision>457</cp:revision>
  <cp:lastPrinted>2026-06-18T11:41:57Z</cp:lastPrinted>
  <dcterms:created xsi:type="dcterms:W3CDTF">2023-11-22T14:19:10Z</dcterms:created>
  <dcterms:modified xsi:type="dcterms:W3CDTF">2026-06-18T12:42:34Z</dcterms:modified>
</cp:coreProperties>
</file>